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13" r:id="rId2"/>
    <p:sldMasterId id="2147483725" r:id="rId3"/>
  </p:sldMasterIdLst>
  <p:notesMasterIdLst>
    <p:notesMasterId r:id="rId227"/>
  </p:notesMasterIdLst>
  <p:sldIdLst>
    <p:sldId id="256" r:id="rId4"/>
    <p:sldId id="257" r:id="rId5"/>
    <p:sldId id="267" r:id="rId6"/>
    <p:sldId id="266" r:id="rId7"/>
    <p:sldId id="268" r:id="rId8"/>
    <p:sldId id="545" r:id="rId9"/>
    <p:sldId id="269" r:id="rId10"/>
    <p:sldId id="259" r:id="rId11"/>
    <p:sldId id="270" r:id="rId12"/>
    <p:sldId id="258" r:id="rId13"/>
    <p:sldId id="262" r:id="rId14"/>
    <p:sldId id="263" r:id="rId15"/>
    <p:sldId id="264" r:id="rId16"/>
    <p:sldId id="265" r:id="rId17"/>
    <p:sldId id="261"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273" r:id="rId66"/>
    <p:sldId id="274" r:id="rId67"/>
    <p:sldId id="275"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1" r:id="rId86"/>
    <p:sldId id="367" r:id="rId87"/>
    <p:sldId id="302" r:id="rId88"/>
    <p:sldId id="303" r:id="rId89"/>
    <p:sldId id="304" r:id="rId90"/>
    <p:sldId id="305" r:id="rId91"/>
    <p:sldId id="306" r:id="rId92"/>
    <p:sldId id="307" r:id="rId93"/>
    <p:sldId id="308" r:id="rId94"/>
    <p:sldId id="309" r:id="rId95"/>
    <p:sldId id="310" r:id="rId96"/>
    <p:sldId id="311" r:id="rId97"/>
    <p:sldId id="312" r:id="rId98"/>
    <p:sldId id="546" r:id="rId99"/>
    <p:sldId id="547" r:id="rId100"/>
    <p:sldId id="548" r:id="rId101"/>
    <p:sldId id="549" r:id="rId102"/>
    <p:sldId id="550" r:id="rId103"/>
    <p:sldId id="551" r:id="rId104"/>
    <p:sldId id="552" r:id="rId105"/>
    <p:sldId id="553" r:id="rId106"/>
    <p:sldId id="554" r:id="rId107"/>
    <p:sldId id="555" r:id="rId108"/>
    <p:sldId id="556" r:id="rId109"/>
    <p:sldId id="557" r:id="rId110"/>
    <p:sldId id="558" r:id="rId111"/>
    <p:sldId id="559" r:id="rId112"/>
    <p:sldId id="560" r:id="rId113"/>
    <p:sldId id="561" r:id="rId114"/>
    <p:sldId id="562" r:id="rId115"/>
    <p:sldId id="563" r:id="rId116"/>
    <p:sldId id="564" r:id="rId117"/>
    <p:sldId id="565" r:id="rId118"/>
    <p:sldId id="566" r:id="rId119"/>
    <p:sldId id="567" r:id="rId120"/>
    <p:sldId id="568" r:id="rId121"/>
    <p:sldId id="569" r:id="rId122"/>
    <p:sldId id="570" r:id="rId123"/>
    <p:sldId id="571" r:id="rId124"/>
    <p:sldId id="572" r:id="rId125"/>
    <p:sldId id="573" r:id="rId126"/>
    <p:sldId id="574" r:id="rId127"/>
    <p:sldId id="575" r:id="rId128"/>
    <p:sldId id="576" r:id="rId129"/>
    <p:sldId id="577" r:id="rId130"/>
    <p:sldId id="578" r:id="rId131"/>
    <p:sldId id="579" r:id="rId132"/>
    <p:sldId id="580" r:id="rId133"/>
    <p:sldId id="581" r:id="rId134"/>
    <p:sldId id="582" r:id="rId135"/>
    <p:sldId id="583" r:id="rId136"/>
    <p:sldId id="448" r:id="rId137"/>
    <p:sldId id="449" r:id="rId138"/>
    <p:sldId id="450" r:id="rId139"/>
    <p:sldId id="451" r:id="rId140"/>
    <p:sldId id="452" r:id="rId141"/>
    <p:sldId id="453"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66"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481" r:id="rId169"/>
    <p:sldId id="482" r:id="rId170"/>
    <p:sldId id="483" r:id="rId171"/>
    <p:sldId id="484" r:id="rId172"/>
    <p:sldId id="485" r:id="rId173"/>
    <p:sldId id="486" r:id="rId174"/>
    <p:sldId id="487" r:id="rId175"/>
    <p:sldId id="489" r:id="rId176"/>
    <p:sldId id="490" r:id="rId177"/>
    <p:sldId id="491" r:id="rId178"/>
    <p:sldId id="492" r:id="rId179"/>
    <p:sldId id="493" r:id="rId180"/>
    <p:sldId id="494" r:id="rId181"/>
    <p:sldId id="495" r:id="rId182"/>
    <p:sldId id="496" r:id="rId183"/>
    <p:sldId id="497" r:id="rId184"/>
    <p:sldId id="498" r:id="rId185"/>
    <p:sldId id="499" r:id="rId186"/>
    <p:sldId id="500" r:id="rId187"/>
    <p:sldId id="501" r:id="rId188"/>
    <p:sldId id="502" r:id="rId189"/>
    <p:sldId id="503" r:id="rId190"/>
    <p:sldId id="504" r:id="rId191"/>
    <p:sldId id="505" r:id="rId192"/>
    <p:sldId id="506" r:id="rId193"/>
    <p:sldId id="508" r:id="rId194"/>
    <p:sldId id="509" r:id="rId195"/>
    <p:sldId id="510" r:id="rId196"/>
    <p:sldId id="511" r:id="rId197"/>
    <p:sldId id="539" r:id="rId198"/>
    <p:sldId id="512" r:id="rId199"/>
    <p:sldId id="513" r:id="rId200"/>
    <p:sldId id="514" r:id="rId201"/>
    <p:sldId id="515" r:id="rId202"/>
    <p:sldId id="516" r:id="rId203"/>
    <p:sldId id="517" r:id="rId204"/>
    <p:sldId id="518" r:id="rId205"/>
    <p:sldId id="519" r:id="rId206"/>
    <p:sldId id="520" r:id="rId207"/>
    <p:sldId id="540" r:id="rId208"/>
    <p:sldId id="541" r:id="rId209"/>
    <p:sldId id="543" r:id="rId210"/>
    <p:sldId id="523" r:id="rId211"/>
    <p:sldId id="524" r:id="rId212"/>
    <p:sldId id="525" r:id="rId213"/>
    <p:sldId id="526" r:id="rId214"/>
    <p:sldId id="527" r:id="rId215"/>
    <p:sldId id="528" r:id="rId216"/>
    <p:sldId id="529" r:id="rId217"/>
    <p:sldId id="530" r:id="rId218"/>
    <p:sldId id="531" r:id="rId219"/>
    <p:sldId id="532" r:id="rId220"/>
    <p:sldId id="533" r:id="rId221"/>
    <p:sldId id="534" r:id="rId222"/>
    <p:sldId id="535" r:id="rId223"/>
    <p:sldId id="536" r:id="rId224"/>
    <p:sldId id="544" r:id="rId225"/>
    <p:sldId id="537" r:id="rId2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6" autoAdjust="0"/>
    <p:restoredTop sz="94660"/>
  </p:normalViewPr>
  <p:slideViewPr>
    <p:cSldViewPr snapToGrid="0">
      <p:cViewPr varScale="1">
        <p:scale>
          <a:sx n="75" d="100"/>
          <a:sy n="75" d="100"/>
        </p:scale>
        <p:origin x="72" y="9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viewProps" Target="view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231"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C1D1B-67BC-4682-8515-A7CE3B3F0B3F}" type="datetimeFigureOut">
              <a:rPr lang="en-US" smtClean="0"/>
              <a:t>8/27/2019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93896-59D2-47DA-88F7-0539B971846F}" type="slidenum">
              <a:rPr lang="en-US" smtClean="0"/>
              <a:t>‹#›</a:t>
            </a:fld>
            <a:endParaRPr lang="en-US"/>
          </a:p>
        </p:txBody>
      </p:sp>
    </p:spTree>
    <p:extLst>
      <p:ext uri="{BB962C8B-B14F-4D97-AF65-F5344CB8AC3E}">
        <p14:creationId xmlns:p14="http://schemas.microsoft.com/office/powerpoint/2010/main" val="398251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D6F1B-26ED-417A-B5D8-8AED7AD3792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704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D6F1B-26ED-417A-B5D8-8AED7AD3792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742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D6F1B-26ED-417A-B5D8-8AED7AD3792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342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D6F1B-26ED-417A-B5D8-8AED7AD3792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1024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34000BC-670B-4D5F-85C5-6EC96AF5DBE5}"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B7D8F-7F20-4273-A1AE-17DC58D27021}"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91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000BC-670B-4D5F-85C5-6EC96AF5DBE5}"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183248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000BC-670B-4D5F-85C5-6EC96AF5DBE5}"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2698056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039DEF-0653-4A28-8CE8-639D9179133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1704503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39DEF-0653-4A28-8CE8-639D9179133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196005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39DEF-0653-4A28-8CE8-639D9179133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359002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39DEF-0653-4A28-8CE8-639D9179133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840139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39DEF-0653-4A28-8CE8-639D9179133F}"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342025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39DEF-0653-4A28-8CE8-639D9179133F}" type="datetimeFigureOut">
              <a:rPr lang="en-US" smtClean="0"/>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279420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39DEF-0653-4A28-8CE8-639D9179133F}" type="datetimeFigureOut">
              <a:rPr lang="en-US" smtClean="0"/>
              <a:t>8/27/2019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59241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39DEF-0653-4A28-8CE8-639D9179133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717467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000BC-670B-4D5F-85C5-6EC96AF5DBE5}"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1338516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39DEF-0653-4A28-8CE8-639D9179133F}"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192826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39DEF-0653-4A28-8CE8-639D9179133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2546161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39DEF-0653-4A28-8CE8-639D9179133F}"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2FFF-07B6-4B9E-B360-E8E91D65AFF7}" type="slidenum">
              <a:rPr lang="en-US" smtClean="0"/>
              <a:t>‹#›</a:t>
            </a:fld>
            <a:endParaRPr lang="en-US"/>
          </a:p>
        </p:txBody>
      </p:sp>
    </p:spTree>
    <p:extLst>
      <p:ext uri="{BB962C8B-B14F-4D97-AF65-F5344CB8AC3E}">
        <p14:creationId xmlns:p14="http://schemas.microsoft.com/office/powerpoint/2010/main" val="3386593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D15220D-0BB5-4C71-B862-812B075D02FE}" type="datetimeFigureOut">
              <a:rPr lang="en-US" smtClean="0"/>
              <a:pPr/>
              <a:t>8/27/2019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6075552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159360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75898005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182450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748990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D15220D-0BB5-4C71-B862-812B075D02FE}" type="datetimeFigureOut">
              <a:rPr lang="en-US" smtClean="0"/>
              <a:pPr/>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347146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8/27/2019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02299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4000BC-670B-4D5F-85C5-6EC96AF5DBE5}" type="datetimeFigureOut">
              <a:rPr lang="en-US" smtClean="0"/>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B7D8F-7F20-4273-A1AE-17DC58D27021}"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8589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442284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41750472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049175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8/27/2019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03449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4000BC-670B-4D5F-85C5-6EC96AF5DBE5}"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3831831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4000BC-670B-4D5F-85C5-6EC96AF5DBE5}" type="datetimeFigureOut">
              <a:rPr lang="en-US" smtClean="0"/>
              <a:t>8/27/2019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140810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4000BC-670B-4D5F-85C5-6EC96AF5DBE5}" type="datetimeFigureOut">
              <a:rPr lang="en-US" smtClean="0"/>
              <a:t>8/27/2019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230002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34000BC-670B-4D5F-85C5-6EC96AF5DBE5}" type="datetimeFigureOut">
              <a:rPr lang="en-US" smtClean="0"/>
              <a:t>8/27/2019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2556104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34000BC-670B-4D5F-85C5-6EC96AF5DBE5}" type="datetimeFigureOut">
              <a:rPr lang="en-US" smtClean="0"/>
              <a:t>8/27/2019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4B7D8F-7F20-4273-A1AE-17DC58D27021}" type="slidenum">
              <a:rPr lang="en-US" smtClean="0"/>
              <a:t>‹#›</a:t>
            </a:fld>
            <a:endParaRPr lang="en-US"/>
          </a:p>
        </p:txBody>
      </p:sp>
    </p:spTree>
    <p:extLst>
      <p:ext uri="{BB962C8B-B14F-4D97-AF65-F5344CB8AC3E}">
        <p14:creationId xmlns:p14="http://schemas.microsoft.com/office/powerpoint/2010/main" val="3392356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4000BC-670B-4D5F-85C5-6EC96AF5DBE5}" type="datetimeFigureOut">
              <a:rPr lang="en-US" smtClean="0"/>
              <a:t>8/27/2019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B7D8F-7F20-4273-A1AE-17DC58D27021}" type="slidenum">
              <a:rPr lang="en-US" smtClean="0"/>
              <a:t>‹#›</a:t>
            </a:fld>
            <a:endParaRPr lang="en-US"/>
          </a:p>
        </p:txBody>
      </p:sp>
    </p:spTree>
    <p:extLst>
      <p:ext uri="{BB962C8B-B14F-4D97-AF65-F5344CB8AC3E}">
        <p14:creationId xmlns:p14="http://schemas.microsoft.com/office/powerpoint/2010/main" val="141248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34000BC-670B-4D5F-85C5-6EC96AF5DBE5}" type="datetimeFigureOut">
              <a:rPr lang="en-US" smtClean="0"/>
              <a:t>8/27/2019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84B7D8F-7F20-4273-A1AE-17DC58D27021}"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32890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39DEF-0653-4A28-8CE8-639D9179133F}" type="datetimeFigureOut">
              <a:rPr lang="en-US" smtClean="0"/>
              <a:t>8/27/2019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A2FFF-07B6-4B9E-B360-E8E91D65AFF7}" type="slidenum">
              <a:rPr lang="en-US" smtClean="0"/>
              <a:t>‹#›</a:t>
            </a:fld>
            <a:endParaRPr lang="en-US"/>
          </a:p>
        </p:txBody>
      </p:sp>
    </p:spTree>
    <p:extLst>
      <p:ext uri="{BB962C8B-B14F-4D97-AF65-F5344CB8AC3E}">
        <p14:creationId xmlns:p14="http://schemas.microsoft.com/office/powerpoint/2010/main" val="228469435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8/27/2019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62375655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0.jp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0.jp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1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0.jp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0.jp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0.jpg"/><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4.png"/></Relationships>
</file>

<file path=ppt/slides/_rels/slide1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0.jp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7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0.jpg"/><Relationship Id="rId1" Type="http://schemas.openxmlformats.org/officeDocument/2006/relationships/slideLayout" Target="../slideLayouts/slideLayout15.xml"/><Relationship Id="rId4" Type="http://schemas.openxmlformats.org/officeDocument/2006/relationships/image" Target="../media/image79.jpeg"/></Relationships>
</file>

<file path=ppt/slides/_rels/slide1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9.png"/><Relationship Id="rId4" Type="http://schemas.openxmlformats.org/officeDocument/2006/relationships/image" Target="../media/image40.jpg"/></Relationships>
</file>

<file path=ppt/slides/_rels/slide2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9.png"/><Relationship Id="rId4" Type="http://schemas.openxmlformats.org/officeDocument/2006/relationships/image" Target="../media/image40.jpg"/></Relationships>
</file>

<file path=ppt/slides/_rels/slide21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4.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4.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hyperlink" Target="mailto:sohernandez@Harrisburg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4.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4.png"/><Relationship Id="rId2" Type="http://schemas.openxmlformats.org/officeDocument/2006/relationships/tags" Target="../tags/tag9.xml"/><Relationship Id="rId16" Type="http://schemas.openxmlformats.org/officeDocument/2006/relationships/image" Target="../media/image18.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13.png"/><Relationship Id="rId5" Type="http://schemas.openxmlformats.org/officeDocument/2006/relationships/tags" Target="../tags/tag12.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1.xml"/><Relationship Id="rId9" Type="http://schemas.openxmlformats.org/officeDocument/2006/relationships/notesSlide" Target="../notesSlides/notesSlide2.xml"/><Relationship Id="rId14" Type="http://schemas.openxmlformats.org/officeDocument/2006/relationships/image" Target="../media/image16.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3.png"/><Relationship Id="rId3" Type="http://schemas.openxmlformats.org/officeDocument/2006/relationships/tags" Target="../tags/tag17.xml"/><Relationship Id="rId7" Type="http://schemas.openxmlformats.org/officeDocument/2006/relationships/slideLayout" Target="../slideLayouts/slideLayout24.xml"/><Relationship Id="rId12" Type="http://schemas.openxmlformats.org/officeDocument/2006/relationships/image" Target="../media/image22.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1.png"/><Relationship Id="rId5" Type="http://schemas.openxmlformats.org/officeDocument/2006/relationships/tags" Target="../tags/tag19.xml"/><Relationship Id="rId10" Type="http://schemas.openxmlformats.org/officeDocument/2006/relationships/image" Target="../media/image20.png"/><Relationship Id="rId4" Type="http://schemas.openxmlformats.org/officeDocument/2006/relationships/tags" Target="../tags/tag18.xml"/><Relationship Id="rId9" Type="http://schemas.openxmlformats.org/officeDocument/2006/relationships/image" Target="../media/image19.png"/><Relationship Id="rId14"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29.png"/><Relationship Id="rId3" Type="http://schemas.openxmlformats.org/officeDocument/2006/relationships/tags" Target="../tags/tag23.xml"/><Relationship Id="rId7" Type="http://schemas.openxmlformats.org/officeDocument/2006/relationships/slideLayout" Target="../slideLayouts/slideLayout24.xml"/><Relationship Id="rId12" Type="http://schemas.openxmlformats.org/officeDocument/2006/relationships/image" Target="../media/image28.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27.png"/><Relationship Id="rId5" Type="http://schemas.openxmlformats.org/officeDocument/2006/relationships/tags" Target="../tags/tag25.xml"/><Relationship Id="rId10"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image" Target="../media/image25.png"/><Relationship Id="rId1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3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31.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4.xml"/><Relationship Id="rId1" Type="http://schemas.openxmlformats.org/officeDocument/2006/relationships/tags" Target="../tags/tag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CISC 603: Theory of Computation</a:t>
            </a:r>
            <a:endParaRPr lang="en-US" dirty="0"/>
          </a:p>
        </p:txBody>
      </p:sp>
      <p:sp>
        <p:nvSpPr>
          <p:cNvPr id="3" name="Subtitle 2"/>
          <p:cNvSpPr>
            <a:spLocks noGrp="1"/>
          </p:cNvSpPr>
          <p:nvPr>
            <p:ph type="subTitle" idx="1"/>
          </p:nvPr>
        </p:nvSpPr>
        <p:spPr/>
        <p:txBody>
          <a:bodyPr/>
          <a:lstStyle/>
          <a:p>
            <a:r>
              <a:rPr lang="en-US" dirty="0" smtClean="0"/>
              <a:t>Harrisburg University</a:t>
            </a:r>
            <a:endParaRPr lang="en-US" dirty="0"/>
          </a:p>
        </p:txBody>
      </p:sp>
    </p:spTree>
    <p:extLst>
      <p:ext uri="{BB962C8B-B14F-4D97-AF65-F5344CB8AC3E}">
        <p14:creationId xmlns:p14="http://schemas.microsoft.com/office/powerpoint/2010/main" val="120333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Theory</a:t>
            </a:r>
            <a:endParaRPr lang="en-US" dirty="0"/>
          </a:p>
        </p:txBody>
      </p:sp>
      <p:sp>
        <p:nvSpPr>
          <p:cNvPr id="3" name="Content Placeholder 2"/>
          <p:cNvSpPr>
            <a:spLocks noGrp="1"/>
          </p:cNvSpPr>
          <p:nvPr>
            <p:ph idx="1"/>
          </p:nvPr>
        </p:nvSpPr>
        <p:spPr>
          <a:xfrm>
            <a:off x="822959" y="1845734"/>
            <a:ext cx="7543801" cy="4301066"/>
          </a:xfrm>
        </p:spPr>
        <p:txBody>
          <a:bodyPr>
            <a:normAutofit/>
          </a:bodyPr>
          <a:lstStyle/>
          <a:p>
            <a:r>
              <a:rPr lang="en-US" dirty="0" smtClean="0"/>
              <a:t>In </a:t>
            </a:r>
            <a:r>
              <a:rPr lang="en-US" dirty="0"/>
              <a:t>theoretical computer </a:t>
            </a:r>
            <a:r>
              <a:rPr lang="en-US" dirty="0" smtClean="0"/>
              <a:t>science, the </a:t>
            </a:r>
            <a:r>
              <a:rPr lang="en-US" b="1" dirty="0"/>
              <a:t>theory of computation </a:t>
            </a:r>
            <a:r>
              <a:rPr lang="en-US" dirty="0"/>
              <a:t>is the </a:t>
            </a:r>
            <a:r>
              <a:rPr lang="en-US" dirty="0" smtClean="0"/>
              <a:t>sub-discipline that focuses on how </a:t>
            </a:r>
            <a:r>
              <a:rPr lang="en-US" dirty="0"/>
              <a:t>efficiently </a:t>
            </a:r>
            <a:r>
              <a:rPr lang="en-US" u="sng" dirty="0"/>
              <a:t>problems </a:t>
            </a:r>
            <a:r>
              <a:rPr lang="en-US" dirty="0"/>
              <a:t>can be solved on a model of </a:t>
            </a:r>
            <a:r>
              <a:rPr lang="en-US" dirty="0" smtClean="0"/>
              <a:t>computation (mathematical abstraction of a computer). </a:t>
            </a:r>
          </a:p>
          <a:p>
            <a:r>
              <a:rPr lang="en-US" dirty="0" smtClean="0"/>
              <a:t>The </a:t>
            </a:r>
            <a:r>
              <a:rPr lang="en-US" dirty="0"/>
              <a:t>field is divided into three major branches: </a:t>
            </a:r>
            <a:endParaRPr lang="en-US" dirty="0" smtClean="0"/>
          </a:p>
          <a:p>
            <a:pPr marL="749808" lvl="1" indent="-457200">
              <a:buFont typeface="+mj-lt"/>
              <a:buAutoNum type="arabicPeriod"/>
            </a:pPr>
            <a:r>
              <a:rPr lang="en-US" dirty="0" smtClean="0"/>
              <a:t>automata </a:t>
            </a:r>
            <a:r>
              <a:rPr lang="en-US" dirty="0"/>
              <a:t>theory and </a:t>
            </a:r>
            <a:r>
              <a:rPr lang="en-US" dirty="0" smtClean="0"/>
              <a:t>languages</a:t>
            </a:r>
          </a:p>
          <a:p>
            <a:pPr marL="749808" lvl="1" indent="-457200">
              <a:buFont typeface="+mj-lt"/>
              <a:buAutoNum type="arabicPeriod"/>
            </a:pPr>
            <a:r>
              <a:rPr lang="en-US" dirty="0" smtClean="0"/>
              <a:t>computability theory</a:t>
            </a:r>
          </a:p>
          <a:p>
            <a:pPr marL="749808" lvl="1" indent="-457200">
              <a:buFont typeface="+mj-lt"/>
              <a:buAutoNum type="arabicPeriod"/>
            </a:pPr>
            <a:r>
              <a:rPr lang="en-US" dirty="0" smtClean="0"/>
              <a:t>computational </a:t>
            </a:r>
            <a:r>
              <a:rPr lang="en-US" dirty="0"/>
              <a:t>complexity </a:t>
            </a:r>
            <a:r>
              <a:rPr lang="en-US" dirty="0" smtClean="0"/>
              <a:t>theory</a:t>
            </a:r>
          </a:p>
          <a:p>
            <a:pPr marL="0" indent="0">
              <a:buNone/>
            </a:pPr>
            <a:r>
              <a:rPr lang="en-US" dirty="0" smtClean="0"/>
              <a:t>They try to answer the question:</a:t>
            </a:r>
          </a:p>
          <a:p>
            <a:pPr marL="0" indent="0" algn="ctr">
              <a:buNone/>
            </a:pPr>
            <a:r>
              <a:rPr lang="en-US" sz="2400" i="1" dirty="0" smtClean="0"/>
              <a:t>"What </a:t>
            </a:r>
            <a:r>
              <a:rPr lang="en-US" sz="2400" i="1" dirty="0"/>
              <a:t>are the fundamental capabilities and </a:t>
            </a:r>
            <a:endParaRPr lang="en-US" sz="2400" i="1" dirty="0" smtClean="0"/>
          </a:p>
          <a:p>
            <a:pPr marL="0" indent="0" algn="ctr">
              <a:buNone/>
            </a:pPr>
            <a:r>
              <a:rPr lang="en-US" sz="2400" i="1" dirty="0" smtClean="0"/>
              <a:t>limitations </a:t>
            </a:r>
            <a:r>
              <a:rPr lang="en-US" sz="2400" i="1" dirty="0"/>
              <a:t>of computers</a:t>
            </a:r>
            <a:r>
              <a:rPr lang="en-US" sz="2400" i="1" dirty="0" smtClean="0"/>
              <a:t>?“</a:t>
            </a:r>
          </a:p>
          <a:p>
            <a:pPr marL="0" indent="0">
              <a:buNone/>
            </a:pPr>
            <a:r>
              <a:rPr lang="en-US" dirty="0" smtClean="0"/>
              <a:t>Why is this important?</a:t>
            </a:r>
          </a:p>
        </p:txBody>
      </p:sp>
    </p:spTree>
    <p:extLst>
      <p:ext uri="{BB962C8B-B14F-4D97-AF65-F5344CB8AC3E}">
        <p14:creationId xmlns:p14="http://schemas.microsoft.com/office/powerpoint/2010/main" val="22699981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Determining the Language Denoted by a Regular Expression</a:t>
            </a:r>
            <a:endParaRPr lang="en-US" sz="3600" b="1" dirty="0">
              <a:solidFill>
                <a:schemeClr val="accent5">
                  <a:lumMod val="50000"/>
                </a:schemeClr>
              </a:solidFill>
            </a:endParaRPr>
          </a:p>
        </p:txBody>
      </p:sp>
      <p:sp>
        <p:nvSpPr>
          <p:cNvPr id="3" name="Content Placeholder 2"/>
          <p:cNvSpPr>
            <a:spLocks noGrp="1"/>
          </p:cNvSpPr>
          <p:nvPr>
            <p:ph idx="1"/>
          </p:nvPr>
        </p:nvSpPr>
        <p:spPr/>
        <p:txBody>
          <a:bodyPr>
            <a:normAutofit/>
          </a:bodyPr>
          <a:lstStyle/>
          <a:p>
            <a:pPr>
              <a:defRPr/>
            </a:pPr>
            <a:r>
              <a:rPr lang="en-US" dirty="0" smtClean="0"/>
              <a:t>By combining regular expressions using the given rules, arbitrarily complex expressions can be constructed</a:t>
            </a:r>
            <a:endParaRPr lang="en-US" dirty="0"/>
          </a:p>
          <a:p>
            <a:pPr>
              <a:defRPr/>
            </a:pPr>
            <a:r>
              <a:rPr lang="en-US" dirty="0" smtClean="0"/>
              <a:t>The concatenation symbol (</a:t>
            </a:r>
            <a:r>
              <a:rPr lang="en-US" dirty="0" smtClean="0">
                <a:sym typeface="Symbol" panose="05050102010706020507" pitchFamily="18" charset="2"/>
              </a:rPr>
              <a:t></a:t>
            </a:r>
            <a:r>
              <a:rPr lang="en-US" dirty="0" smtClean="0"/>
              <a:t>) is usually omitted</a:t>
            </a:r>
          </a:p>
          <a:p>
            <a:pPr>
              <a:defRPr/>
            </a:pPr>
            <a:r>
              <a:rPr lang="en-US" dirty="0"/>
              <a:t>In applying operations, we observe the following precedence rules:</a:t>
            </a:r>
          </a:p>
          <a:p>
            <a:pPr lvl="1">
              <a:defRPr/>
            </a:pPr>
            <a:r>
              <a:rPr lang="en-US" dirty="0"/>
              <a:t>star closure precedes concatenation</a:t>
            </a:r>
          </a:p>
          <a:p>
            <a:pPr lvl="1">
              <a:defRPr/>
            </a:pPr>
            <a:r>
              <a:rPr lang="en-US" dirty="0"/>
              <a:t>concatenation precedes </a:t>
            </a:r>
            <a:r>
              <a:rPr lang="en-US" dirty="0" smtClean="0"/>
              <a:t>union</a:t>
            </a:r>
          </a:p>
          <a:p>
            <a:pPr>
              <a:defRPr/>
            </a:pPr>
            <a:r>
              <a:rPr lang="en-US" dirty="0" smtClean="0"/>
              <a:t>Parentheses are used to override the normal precedence of operators</a:t>
            </a:r>
            <a:endParaRPr lang="en-US" dirty="0"/>
          </a:p>
          <a:p>
            <a:pPr>
              <a:defRPr/>
            </a:pPr>
            <a:endParaRPr lang="en-US" dirty="0"/>
          </a:p>
        </p:txBody>
      </p:sp>
    </p:spTree>
    <p:extLst>
      <p:ext uri="{BB962C8B-B14F-4D97-AF65-F5344CB8AC3E}">
        <p14:creationId xmlns:p14="http://schemas.microsoft.com/office/powerpoint/2010/main" val="19472615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Sample Regular Expressions and Associated Languages</a:t>
            </a:r>
            <a:endParaRPr lang="en-US" sz="3600" b="1" dirty="0">
              <a:solidFill>
                <a:schemeClr val="accent5">
                  <a:lumMod val="50000"/>
                </a:schemeClr>
              </a:solidFill>
            </a:endParaRPr>
          </a:p>
        </p:txBody>
      </p:sp>
      <p:graphicFrame>
        <p:nvGraphicFramePr>
          <p:cNvPr id="4" name="Content Placeholder 3"/>
          <p:cNvGraphicFramePr>
            <a:graphicFrameLocks noGrp="1"/>
          </p:cNvGraphicFramePr>
          <p:nvPr>
            <p:ph idx="1"/>
            <p:extLst/>
          </p:nvPr>
        </p:nvGraphicFramePr>
        <p:xfrm>
          <a:off x="390525" y="1852246"/>
          <a:ext cx="8362950" cy="3012831"/>
        </p:xfrm>
        <a:graphic>
          <a:graphicData uri="http://schemas.openxmlformats.org/drawingml/2006/table">
            <a:tbl>
              <a:tblPr firstRow="1" bandRow="1">
                <a:tableStyleId>{5C22544A-7EE6-4342-B048-85BDC9FD1C3A}</a:tableStyleId>
              </a:tblPr>
              <a:tblGrid>
                <a:gridCol w="2076227">
                  <a:extLst>
                    <a:ext uri="{9D8B030D-6E8A-4147-A177-3AD203B41FA5}">
                      <a16:colId xmlns:a16="http://schemas.microsoft.com/office/drawing/2014/main" val="20000"/>
                    </a:ext>
                  </a:extLst>
                </a:gridCol>
                <a:gridCol w="6286723">
                  <a:extLst>
                    <a:ext uri="{9D8B030D-6E8A-4147-A177-3AD203B41FA5}">
                      <a16:colId xmlns:a16="http://schemas.microsoft.com/office/drawing/2014/main" val="20001"/>
                    </a:ext>
                  </a:extLst>
                </a:gridCol>
              </a:tblGrid>
              <a:tr h="369451">
                <a:tc>
                  <a:txBody>
                    <a:bodyPr/>
                    <a:lstStyle/>
                    <a:p>
                      <a:pPr algn="ctr"/>
                      <a:r>
                        <a:rPr lang="en-US" dirty="0" smtClean="0"/>
                        <a:t>Regular Expression</a:t>
                      </a:r>
                      <a:endParaRPr lang="en-US" dirty="0"/>
                    </a:p>
                  </a:txBody>
                  <a:tcPr/>
                </a:tc>
                <a:tc>
                  <a:txBody>
                    <a:bodyPr/>
                    <a:lstStyle/>
                    <a:p>
                      <a:pPr algn="ctr"/>
                      <a:r>
                        <a:rPr lang="en-US" dirty="0" smtClean="0"/>
                        <a:t>Language</a:t>
                      </a:r>
                      <a:endParaRPr lang="en-US" dirty="0"/>
                    </a:p>
                  </a:txBody>
                  <a:tcPr/>
                </a:tc>
                <a:extLst>
                  <a:ext uri="{0D108BD9-81ED-4DB2-BD59-A6C34878D82A}">
                    <a16:rowId xmlns:a16="http://schemas.microsoft.com/office/drawing/2014/main" val="10000"/>
                  </a:ext>
                </a:extLst>
              </a:tr>
              <a:tr h="369451">
                <a:tc>
                  <a:txBody>
                    <a:bodyPr/>
                    <a:lstStyle/>
                    <a:p>
                      <a:pPr algn="ctr"/>
                      <a:r>
                        <a:rPr lang="en-US" dirty="0" smtClean="0"/>
                        <a:t>(ab)*</a:t>
                      </a:r>
                      <a:endParaRPr lang="en-US" dirty="0"/>
                    </a:p>
                  </a:txBody>
                  <a:tcPr/>
                </a:tc>
                <a:tc>
                  <a:txBody>
                    <a:bodyPr/>
                    <a:lstStyle/>
                    <a:p>
                      <a:pPr algn="ctr"/>
                      <a:r>
                        <a:rPr lang="en-US" dirty="0" smtClean="0">
                          <a:solidFill>
                            <a:srgbClr val="0070C0"/>
                          </a:solidFill>
                        </a:rPr>
                        <a:t>{ (ab)</a:t>
                      </a:r>
                      <a:r>
                        <a:rPr lang="en-US" baseline="30000" dirty="0" smtClean="0">
                          <a:solidFill>
                            <a:srgbClr val="0070C0"/>
                          </a:solidFill>
                        </a:rPr>
                        <a:t>n</a:t>
                      </a:r>
                      <a:r>
                        <a:rPr lang="en-US" dirty="0" smtClean="0">
                          <a:solidFill>
                            <a:srgbClr val="0070C0"/>
                          </a:solidFill>
                        </a:rPr>
                        <a:t>, n ≥ 0 }</a:t>
                      </a:r>
                      <a:endParaRPr lang="en-US" dirty="0">
                        <a:solidFill>
                          <a:srgbClr val="0070C0"/>
                        </a:solidFill>
                      </a:endParaRPr>
                    </a:p>
                  </a:txBody>
                  <a:tcPr/>
                </a:tc>
                <a:extLst>
                  <a:ext uri="{0D108BD9-81ED-4DB2-BD59-A6C34878D82A}">
                    <a16:rowId xmlns:a16="http://schemas.microsoft.com/office/drawing/2014/main" val="10001"/>
                  </a:ext>
                </a:extLst>
              </a:tr>
              <a:tr h="369451">
                <a:tc>
                  <a:txBody>
                    <a:bodyPr/>
                    <a:lstStyle/>
                    <a:p>
                      <a:pPr algn="ctr"/>
                      <a:r>
                        <a:rPr lang="en-US" dirty="0" smtClean="0"/>
                        <a:t>a + b</a:t>
                      </a:r>
                      <a:endParaRPr lang="en-US" dirty="0"/>
                    </a:p>
                  </a:txBody>
                  <a:tcPr/>
                </a:tc>
                <a:tc>
                  <a:txBody>
                    <a:bodyPr/>
                    <a:lstStyle/>
                    <a:p>
                      <a:pPr algn="ctr"/>
                      <a:r>
                        <a:rPr lang="en-US" dirty="0" smtClean="0">
                          <a:solidFill>
                            <a:srgbClr val="0070C0"/>
                          </a:solidFill>
                        </a:rPr>
                        <a:t>{ a, b }</a:t>
                      </a:r>
                      <a:endParaRPr lang="en-US" dirty="0">
                        <a:solidFill>
                          <a:srgbClr val="0070C0"/>
                        </a:solidFill>
                      </a:endParaRPr>
                    </a:p>
                  </a:txBody>
                  <a:tcPr/>
                </a:tc>
                <a:extLst>
                  <a:ext uri="{0D108BD9-81ED-4DB2-BD59-A6C34878D82A}">
                    <a16:rowId xmlns:a16="http://schemas.microsoft.com/office/drawing/2014/main" val="10002"/>
                  </a:ext>
                </a:extLst>
              </a:tr>
              <a:tr h="369451">
                <a:tc>
                  <a:txBody>
                    <a:bodyPr/>
                    <a:lstStyle/>
                    <a:p>
                      <a:pPr algn="ctr"/>
                      <a:r>
                        <a:rPr lang="en-US" dirty="0" smtClean="0"/>
                        <a:t>(a + b)*</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 a, b }*</a:t>
                      </a:r>
                      <a:r>
                        <a:rPr lang="en-US" baseline="0" dirty="0" smtClean="0">
                          <a:solidFill>
                            <a:srgbClr val="0070C0"/>
                          </a:solidFill>
                        </a:rPr>
                        <a:t> </a:t>
                      </a:r>
                      <a:r>
                        <a:rPr lang="en-US" baseline="0" dirty="0" smtClean="0"/>
                        <a:t>(in other words, any string formed with a and b)</a:t>
                      </a:r>
                      <a:endParaRPr lang="en-US" dirty="0" smtClean="0"/>
                    </a:p>
                  </a:txBody>
                  <a:tcPr/>
                </a:tc>
                <a:extLst>
                  <a:ext uri="{0D108BD9-81ED-4DB2-BD59-A6C34878D82A}">
                    <a16:rowId xmlns:a16="http://schemas.microsoft.com/office/drawing/2014/main" val="10003"/>
                  </a:ext>
                </a:extLst>
              </a:tr>
              <a:tr h="3694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a(bb)*</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 a, abb, abbbb, abbbbbb, … }</a:t>
                      </a:r>
                    </a:p>
                  </a:txBody>
                  <a:tcPr/>
                </a:tc>
                <a:extLst>
                  <a:ext uri="{0D108BD9-81ED-4DB2-BD59-A6C34878D82A}">
                    <a16:rowId xmlns:a16="http://schemas.microsoft.com/office/drawing/2014/main" val="10004"/>
                  </a:ext>
                </a:extLst>
              </a:tr>
              <a:tr h="369451">
                <a:tc>
                  <a:txBody>
                    <a:bodyPr/>
                    <a:lstStyle/>
                    <a:p>
                      <a:pPr algn="ctr"/>
                      <a:r>
                        <a:rPr lang="en-US" dirty="0" smtClean="0"/>
                        <a:t>a*</a:t>
                      </a:r>
                      <a:r>
                        <a:rPr lang="en-US" baseline="0" dirty="0" smtClean="0"/>
                        <a:t>(a + b)</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 a, aa, aaa, …, b, ab, aab, … } </a:t>
                      </a:r>
                      <a:r>
                        <a:rPr lang="en-US" dirty="0" smtClean="0"/>
                        <a:t>(Example 3.2)</a:t>
                      </a:r>
                    </a:p>
                  </a:txBody>
                  <a:tcPr/>
                </a:tc>
                <a:extLst>
                  <a:ext uri="{0D108BD9-81ED-4DB2-BD59-A6C34878D82A}">
                    <a16:rowId xmlns:a16="http://schemas.microsoft.com/office/drawing/2014/main" val="10005"/>
                  </a:ext>
                </a:extLst>
              </a:tr>
              <a:tr h="369451">
                <a:tc>
                  <a:txBody>
                    <a:bodyPr/>
                    <a:lstStyle/>
                    <a:p>
                      <a:pPr algn="ctr"/>
                      <a:r>
                        <a:rPr lang="en-US" dirty="0" smtClean="0"/>
                        <a:t>(aa)*(bb)*b</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 b, aab, aaaab, …, bbb, aabbb, … } </a:t>
                      </a:r>
                      <a:r>
                        <a:rPr lang="en-US" dirty="0" smtClean="0"/>
                        <a:t>(Example 3.4)</a:t>
                      </a:r>
                    </a:p>
                  </a:txBody>
                  <a:tcPr/>
                </a:tc>
                <a:extLst>
                  <a:ext uri="{0D108BD9-81ED-4DB2-BD59-A6C34878D82A}">
                    <a16:rowId xmlns:a16="http://schemas.microsoft.com/office/drawing/2014/main" val="10006"/>
                  </a:ext>
                </a:extLst>
              </a:tr>
              <a:tr h="426674">
                <a:tc>
                  <a:txBody>
                    <a:bodyPr/>
                    <a:lstStyle/>
                    <a:p>
                      <a:pPr algn="ctr"/>
                      <a:r>
                        <a:rPr lang="en-US" dirty="0" smtClean="0"/>
                        <a:t>(0 + 1)*00(0 + 1)*</a:t>
                      </a:r>
                      <a:endParaRPr lang="en-US" dirty="0"/>
                    </a:p>
                  </a:txBody>
                  <a:tcPr/>
                </a:tc>
                <a:tc>
                  <a:txBody>
                    <a:bodyPr/>
                    <a:lstStyle/>
                    <a:p>
                      <a:pPr algn="ctr"/>
                      <a:r>
                        <a:rPr lang="en-US" dirty="0" smtClean="0"/>
                        <a:t>Binary strings containing at least one pair of consecutive zeros</a:t>
                      </a:r>
                      <a:endParaRPr lang="en-US" dirty="0"/>
                    </a:p>
                  </a:txBody>
                  <a:tcPr/>
                </a:tc>
                <a:extLst>
                  <a:ext uri="{0D108BD9-81ED-4DB2-BD59-A6C34878D82A}">
                    <a16:rowId xmlns:a16="http://schemas.microsoft.com/office/drawing/2014/main" val="10007"/>
                  </a:ext>
                </a:extLst>
              </a:tr>
            </a:tbl>
          </a:graphicData>
        </a:graphic>
      </p:graphicFrame>
      <p:sp>
        <p:nvSpPr>
          <p:cNvPr id="5" name="Content Placeholder 2"/>
          <p:cNvSpPr txBox="1">
            <a:spLocks/>
          </p:cNvSpPr>
          <p:nvPr/>
        </p:nvSpPr>
        <p:spPr>
          <a:xfrm>
            <a:off x="869795" y="5026634"/>
            <a:ext cx="7645555" cy="12967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Two regular expressions are equivalent if they denote the same language.  Consider, for example, (a + b)* and (a*b*)*</a:t>
            </a:r>
            <a:endParaRPr kumimoji="0" lang="en-US" alt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8233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Autofit/>
          </a:bodyPr>
          <a:lstStyle/>
          <a:p>
            <a:r>
              <a:rPr lang="en-US" b="1" dirty="0">
                <a:solidFill>
                  <a:schemeClr val="accent5">
                    <a:lumMod val="50000"/>
                  </a:schemeClr>
                </a:solidFill>
              </a:rPr>
              <a:t>Regular Expressions and Regular Languages</a:t>
            </a:r>
          </a:p>
        </p:txBody>
      </p:sp>
      <p:sp>
        <p:nvSpPr>
          <p:cNvPr id="3" name="Content Placeholder 2"/>
          <p:cNvSpPr>
            <a:spLocks noGrp="1"/>
          </p:cNvSpPr>
          <p:nvPr>
            <p:ph idx="1"/>
          </p:nvPr>
        </p:nvSpPr>
        <p:spPr>
          <a:xfrm>
            <a:off x="628650" y="1460810"/>
            <a:ext cx="7253220" cy="4716153"/>
          </a:xfrm>
        </p:spPr>
        <p:txBody>
          <a:bodyPr>
            <a:normAutofit/>
          </a:bodyPr>
          <a:lstStyle/>
          <a:p>
            <a:pPr>
              <a:defRPr/>
            </a:pPr>
            <a:r>
              <a:rPr lang="en-US" dirty="0" smtClean="0"/>
              <a:t>Theorem </a:t>
            </a:r>
            <a:r>
              <a:rPr lang="en-US" dirty="0"/>
              <a:t>3.1: For any </a:t>
            </a:r>
            <a:r>
              <a:rPr lang="en-US" dirty="0" smtClean="0"/>
              <a:t>regular expression </a:t>
            </a:r>
            <a:r>
              <a:rPr lang="en-US" dirty="0"/>
              <a:t>r, there is </a:t>
            </a:r>
            <a:r>
              <a:rPr lang="en-US" dirty="0" smtClean="0"/>
              <a:t>a nondeterministic finite automaton </a:t>
            </a:r>
            <a:r>
              <a:rPr lang="en-US" dirty="0"/>
              <a:t>that accepts the language denoted by r</a:t>
            </a:r>
          </a:p>
          <a:p>
            <a:pPr>
              <a:defRPr/>
            </a:pPr>
            <a:r>
              <a:rPr lang="en-US" dirty="0" smtClean="0"/>
              <a:t>Since nondeterministic and deterministic accepters are equivalent, </a:t>
            </a:r>
            <a:r>
              <a:rPr lang="en-US" dirty="0"/>
              <a:t>regular expressions are associated precisely with regular languages</a:t>
            </a:r>
          </a:p>
          <a:p>
            <a:r>
              <a:rPr lang="en-US" altLang="en-US" dirty="0" smtClean="0"/>
              <a:t>A constructive proof of theorem 3.1 provides a systematic procedure for constructing a nfa that accepts the language denoted by any regular expression </a:t>
            </a:r>
            <a:endParaRPr lang="en-US" altLang="en-US" i="1" u="sng" dirty="0"/>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33094682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Construction of a nondeterministic fa to accept a language L(r)</a:t>
            </a:r>
            <a:endParaRPr lang="en-US" b="1" dirty="0">
              <a:solidFill>
                <a:schemeClr val="accent5">
                  <a:lumMod val="50000"/>
                </a:schemeClr>
              </a:solidFill>
            </a:endParaRPr>
          </a:p>
        </p:txBody>
      </p:sp>
      <p:sp>
        <p:nvSpPr>
          <p:cNvPr id="3" name="Content Placeholder 2"/>
          <p:cNvSpPr>
            <a:spLocks noGrp="1"/>
          </p:cNvSpPr>
          <p:nvPr>
            <p:ph idx="1"/>
          </p:nvPr>
        </p:nvSpPr>
        <p:spPr>
          <a:xfrm>
            <a:off x="628650" y="2145323"/>
            <a:ext cx="7645555" cy="3399692"/>
          </a:xfrm>
        </p:spPr>
        <p:txBody>
          <a:bodyPr>
            <a:normAutofit/>
          </a:bodyPr>
          <a:lstStyle/>
          <a:p>
            <a:pPr marL="0" indent="0">
              <a:buNone/>
            </a:pPr>
            <a:r>
              <a:rPr lang="en-US" altLang="en-US" dirty="0" smtClean="0">
                <a:solidFill>
                  <a:prstClr val="black"/>
                </a:solidFill>
              </a:rPr>
              <a:t>We can construct simple automata that accept the languages associated with the empty set, the empty string, and any individual symbol.</a:t>
            </a:r>
          </a:p>
          <a:p>
            <a:pPr marL="0" indent="0" algn="ctr">
              <a:buNone/>
            </a:pPr>
            <a:endParaRPr lang="en-US" altLang="en-US" dirty="0">
              <a:solidFill>
                <a:prstClr val="black"/>
              </a:solidFill>
            </a:endParaRPr>
          </a:p>
        </p:txBody>
      </p:sp>
      <p:pic>
        <p:nvPicPr>
          <p:cNvPr id="1026" name="Picture 2" descr="C:\Users\taylor.ferracane\Desktop\Linz PPT Images\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72522"/>
            <a:ext cx="5791200"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698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Construction of a nondeterministic fa to accept a language L(r) (cont.)</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645555" cy="3751384"/>
          </a:xfrm>
        </p:spPr>
        <p:txBody>
          <a:bodyPr>
            <a:normAutofit/>
          </a:bodyPr>
          <a:lstStyle/>
          <a:p>
            <a:pPr marL="0" indent="0">
              <a:buNone/>
            </a:pPr>
            <a:r>
              <a:rPr lang="en-US" altLang="en-US" dirty="0" smtClean="0">
                <a:solidFill>
                  <a:prstClr val="black"/>
                </a:solidFill>
              </a:rPr>
              <a:t>Given schematic representations for automata designed to accept L(</a:t>
            </a:r>
            <a:r>
              <a:rPr lang="en-US" dirty="0" smtClean="0"/>
              <a:t>r</a:t>
            </a:r>
            <a:r>
              <a:rPr lang="en-US" baseline="-25000" dirty="0" smtClean="0"/>
              <a:t>1</a:t>
            </a:r>
            <a:r>
              <a:rPr lang="en-US" dirty="0" smtClean="0"/>
              <a:t>) and (</a:t>
            </a:r>
            <a:r>
              <a:rPr lang="en-US" dirty="0"/>
              <a:t>r</a:t>
            </a:r>
            <a:r>
              <a:rPr lang="en-US" baseline="-25000" dirty="0"/>
              <a:t>2</a:t>
            </a:r>
            <a:r>
              <a:rPr lang="en-US" dirty="0"/>
              <a:t>)</a:t>
            </a:r>
            <a:r>
              <a:rPr lang="en-US" dirty="0" smtClean="0"/>
              <a:t>, an automaton to accept L(r</a:t>
            </a:r>
            <a:r>
              <a:rPr lang="en-US" baseline="-25000" dirty="0" smtClean="0"/>
              <a:t>1</a:t>
            </a:r>
            <a:r>
              <a:rPr lang="en-US" dirty="0" smtClean="0"/>
              <a:t> + r</a:t>
            </a:r>
            <a:r>
              <a:rPr lang="en-US" baseline="-25000" dirty="0" smtClean="0"/>
              <a:t>2</a:t>
            </a:r>
            <a:r>
              <a:rPr lang="en-US" dirty="0" smtClean="0"/>
              <a:t>) can be constructed as shown in Figure 3.3</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2050" name="Picture 2" descr="C:\Users\taylor.ferracane\Desktop\Linz PPT Images\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3233404"/>
            <a:ext cx="44005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176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Construction of a nondeterministic fa to accept a language L(r) (cont.)</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645555" cy="3751384"/>
          </a:xfrm>
        </p:spPr>
        <p:txBody>
          <a:bodyPr>
            <a:normAutofit/>
          </a:bodyPr>
          <a:lstStyle/>
          <a:p>
            <a:pPr marL="0" indent="0">
              <a:buNone/>
            </a:pPr>
            <a:r>
              <a:rPr lang="en-US" altLang="en-US" dirty="0" smtClean="0">
                <a:solidFill>
                  <a:prstClr val="black"/>
                </a:solidFill>
              </a:rPr>
              <a:t>Given schematic representations for automata designed to accept L(</a:t>
            </a:r>
            <a:r>
              <a:rPr lang="en-US" dirty="0" smtClean="0"/>
              <a:t>r</a:t>
            </a:r>
            <a:r>
              <a:rPr lang="en-US" baseline="-25000" dirty="0" smtClean="0"/>
              <a:t>1</a:t>
            </a:r>
            <a:r>
              <a:rPr lang="en-US" dirty="0" smtClean="0"/>
              <a:t>) and (</a:t>
            </a:r>
            <a:r>
              <a:rPr lang="en-US" dirty="0"/>
              <a:t>r</a:t>
            </a:r>
            <a:r>
              <a:rPr lang="en-US" baseline="-25000" dirty="0"/>
              <a:t>2</a:t>
            </a:r>
            <a:r>
              <a:rPr lang="en-US" dirty="0"/>
              <a:t>)</a:t>
            </a:r>
            <a:r>
              <a:rPr lang="en-US" dirty="0" smtClean="0"/>
              <a:t>, an automaton to accept L(r</a:t>
            </a:r>
            <a:r>
              <a:rPr lang="en-US" baseline="-25000" dirty="0" smtClean="0"/>
              <a:t>1</a:t>
            </a:r>
            <a:r>
              <a:rPr lang="en-US" dirty="0" smtClean="0"/>
              <a:t>r</a:t>
            </a:r>
            <a:r>
              <a:rPr lang="en-US" baseline="-25000" dirty="0" smtClean="0"/>
              <a:t>2</a:t>
            </a:r>
            <a:r>
              <a:rPr lang="en-US" dirty="0" smtClean="0"/>
              <a:t>) can be constructed as shown in Figure 3.4</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3074" name="Picture 2" descr="C:\Users\taylor.ferracane\Desktop\Linz PPT Images\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7" y="3822867"/>
            <a:ext cx="564832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7052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Construction of a nondeterministic fa to accept a language L(r) (cont.)</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645555" cy="3751384"/>
          </a:xfrm>
        </p:spPr>
        <p:txBody>
          <a:bodyPr>
            <a:normAutofit/>
          </a:bodyPr>
          <a:lstStyle/>
          <a:p>
            <a:pPr marL="0" indent="0">
              <a:buNone/>
            </a:pPr>
            <a:r>
              <a:rPr lang="en-US" altLang="en-US" dirty="0" smtClean="0">
                <a:solidFill>
                  <a:prstClr val="black"/>
                </a:solidFill>
              </a:rPr>
              <a:t>Given a schematic representation for an automaton designed to accept L(</a:t>
            </a:r>
            <a:r>
              <a:rPr lang="en-US" dirty="0" smtClean="0"/>
              <a:t>r</a:t>
            </a:r>
            <a:r>
              <a:rPr lang="en-US" baseline="-25000" dirty="0" smtClean="0"/>
              <a:t>1</a:t>
            </a:r>
            <a:r>
              <a:rPr lang="en-US" dirty="0" smtClean="0"/>
              <a:t>), an automaton to accept L(r</a:t>
            </a:r>
            <a:r>
              <a:rPr lang="en-US" baseline="-25000" dirty="0" smtClean="0"/>
              <a:t>1</a:t>
            </a:r>
            <a:r>
              <a:rPr lang="en-US" dirty="0" smtClean="0"/>
              <a:t>*) can be constructed as shown in Figure 3.5</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4098" name="Picture 2" descr="C:\Users\taylor.ferracane\Desktop\Linz PPT Images\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376947"/>
            <a:ext cx="3619500" cy="234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280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Example: Construction of a nfa to accept a language L(r) </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706458" cy="3751384"/>
          </a:xfrm>
        </p:spPr>
        <p:txBody>
          <a:bodyPr>
            <a:normAutofit/>
          </a:bodyPr>
          <a:lstStyle/>
          <a:p>
            <a:pPr marL="0" indent="0">
              <a:buNone/>
            </a:pPr>
            <a:r>
              <a:rPr lang="en-US" altLang="en-US" dirty="0" smtClean="0">
                <a:solidFill>
                  <a:prstClr val="black"/>
                </a:solidFill>
              </a:rPr>
              <a:t>Given the regular expression r = (a + bb)* (</a:t>
            </a:r>
            <a:r>
              <a:rPr lang="en-US" altLang="en-US" dirty="0" err="1" smtClean="0">
                <a:solidFill>
                  <a:prstClr val="black"/>
                </a:solidFill>
              </a:rPr>
              <a:t>ba</a:t>
            </a:r>
            <a:r>
              <a:rPr lang="en-US" altLang="en-US" dirty="0" smtClean="0">
                <a:solidFill>
                  <a:prstClr val="black"/>
                </a:solidFill>
              </a:rPr>
              <a:t>* +  </a:t>
            </a:r>
            <a:r>
              <a:rPr lang="en-US" altLang="en-US" dirty="0" smtClean="0">
                <a:solidFill>
                  <a:prstClr val="black"/>
                </a:solidFill>
                <a:sym typeface="Symbol" panose="05050102010706020507" pitchFamily="18" charset="2"/>
              </a:rPr>
              <a:t></a:t>
            </a:r>
            <a:r>
              <a:rPr lang="en-US" altLang="en-US" dirty="0" smtClean="0">
                <a:solidFill>
                  <a:prstClr val="black"/>
                </a:solidFill>
              </a:rPr>
              <a:t>), a </a:t>
            </a:r>
            <a:r>
              <a:rPr lang="en-US" dirty="0" smtClean="0"/>
              <a:t>nondeterministic fa to accept L(r) can be constructed systematically as shown in Figure 3.7</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5122" name="Picture 2" descr="C:\Users\taylor.ferracane\Desktop\Linz PPT Images\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3307932"/>
            <a:ext cx="597217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500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Autofit/>
          </a:bodyPr>
          <a:lstStyle/>
          <a:p>
            <a:r>
              <a:rPr lang="en-US" b="1" dirty="0">
                <a:solidFill>
                  <a:schemeClr val="accent5">
                    <a:lumMod val="50000"/>
                  </a:schemeClr>
                </a:solidFill>
              </a:rPr>
              <a:t>Regular Expressions </a:t>
            </a:r>
            <a:r>
              <a:rPr lang="en-US" b="1" dirty="0" smtClean="0">
                <a:solidFill>
                  <a:schemeClr val="accent5">
                    <a:lumMod val="50000"/>
                  </a:schemeClr>
                </a:solidFill>
              </a:rPr>
              <a:t>for </a:t>
            </a:r>
            <a:r>
              <a:rPr lang="en-US" b="1" dirty="0">
                <a:solidFill>
                  <a:schemeClr val="accent5">
                    <a:lumMod val="50000"/>
                  </a:schemeClr>
                </a:solidFill>
              </a:rPr>
              <a:t>Regular Languages</a:t>
            </a:r>
          </a:p>
        </p:txBody>
      </p:sp>
      <p:sp>
        <p:nvSpPr>
          <p:cNvPr id="3" name="Content Placeholder 2"/>
          <p:cNvSpPr>
            <a:spLocks noGrp="1"/>
          </p:cNvSpPr>
          <p:nvPr>
            <p:ph idx="1"/>
          </p:nvPr>
        </p:nvSpPr>
        <p:spPr>
          <a:xfrm>
            <a:off x="781049" y="1578041"/>
            <a:ext cx="7345519" cy="4716153"/>
          </a:xfrm>
        </p:spPr>
        <p:txBody>
          <a:bodyPr>
            <a:normAutofit/>
          </a:bodyPr>
          <a:lstStyle/>
          <a:p>
            <a:pPr>
              <a:defRPr/>
            </a:pPr>
            <a:r>
              <a:rPr lang="en-US" dirty="0" smtClean="0"/>
              <a:t>Theorem 3.2: For every regular language, it is possible to construct a corresponding </a:t>
            </a:r>
            <a:r>
              <a:rPr lang="en-US" dirty="0" err="1" smtClean="0"/>
              <a:t>r.e</a:t>
            </a:r>
            <a:r>
              <a:rPr lang="en-US" dirty="0" smtClean="0"/>
              <a:t>.</a:t>
            </a:r>
          </a:p>
          <a:p>
            <a:pPr>
              <a:defRPr/>
            </a:pPr>
            <a:r>
              <a:rPr lang="en-US" altLang="en-US" dirty="0" smtClean="0"/>
              <a:t>The process can be illustrated with a </a:t>
            </a:r>
            <a:r>
              <a:rPr lang="en-US" altLang="en-US" i="1" dirty="0" smtClean="0"/>
              <a:t>generalized transition graph (GTG)</a:t>
            </a:r>
          </a:p>
          <a:p>
            <a:pPr>
              <a:defRPr/>
            </a:pPr>
            <a:r>
              <a:rPr lang="en-US" altLang="en-US" dirty="0" smtClean="0"/>
              <a:t>A GTG for </a:t>
            </a:r>
            <a:r>
              <a:rPr lang="en-US" altLang="en-US" dirty="0" smtClean="0">
                <a:solidFill>
                  <a:srgbClr val="0070C0"/>
                </a:solidFill>
              </a:rPr>
              <a:t>L(a* + a*(a + b)c*)</a:t>
            </a:r>
            <a:r>
              <a:rPr lang="en-US" altLang="en-US" dirty="0" smtClean="0"/>
              <a:t> is shown below</a:t>
            </a:r>
          </a:p>
          <a:p>
            <a:pPr>
              <a:defRPr/>
            </a:pPr>
            <a:endParaRPr lang="en-US" altLang="en-US" dirty="0"/>
          </a:p>
          <a:p>
            <a:pPr algn="ctr">
              <a:buNone/>
            </a:pPr>
            <a:endParaRPr lang="en-US" altLang="en-US" i="1" u="sng" dirty="0"/>
          </a:p>
          <a:p>
            <a:pPr lvl="1">
              <a:buNone/>
            </a:pPr>
            <a:endParaRPr lang="en-US" altLang="en-US" dirty="0"/>
          </a:p>
        </p:txBody>
      </p:sp>
      <p:pic>
        <p:nvPicPr>
          <p:cNvPr id="6146" name="Picture 2" descr="C:\Users\taylor.ferracane\Desktop\Linz PPT Images\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223" y="3960228"/>
            <a:ext cx="2759554" cy="230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0313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00965"/>
          </a:xfrm>
        </p:spPr>
        <p:txBody>
          <a:bodyPr>
            <a:noAutofit/>
          </a:bodyPr>
          <a:lstStyle/>
          <a:p>
            <a:r>
              <a:rPr lang="en-US" b="1" dirty="0">
                <a:solidFill>
                  <a:schemeClr val="accent5">
                    <a:lumMod val="50000"/>
                  </a:schemeClr>
                </a:solidFill>
              </a:rPr>
              <a:t>Regular </a:t>
            </a:r>
            <a:r>
              <a:rPr lang="en-US" b="1" dirty="0" smtClean="0">
                <a:solidFill>
                  <a:schemeClr val="accent5">
                    <a:lumMod val="50000"/>
                  </a:schemeClr>
                </a:solidFill>
              </a:rPr>
              <a:t>Grammars</a:t>
            </a:r>
            <a:endParaRPr lang="en-US" b="1" dirty="0">
              <a:solidFill>
                <a:schemeClr val="accent5">
                  <a:lumMod val="50000"/>
                </a:schemeClr>
              </a:solidFill>
            </a:endParaRPr>
          </a:p>
        </p:txBody>
      </p:sp>
      <p:sp>
        <p:nvSpPr>
          <p:cNvPr id="3" name="Content Placeholder 2"/>
          <p:cNvSpPr>
            <a:spLocks noGrp="1"/>
          </p:cNvSpPr>
          <p:nvPr>
            <p:ph idx="1"/>
          </p:nvPr>
        </p:nvSpPr>
        <p:spPr>
          <a:xfrm>
            <a:off x="781049" y="1406769"/>
            <a:ext cx="8234162" cy="4887425"/>
          </a:xfrm>
        </p:spPr>
        <p:txBody>
          <a:bodyPr>
            <a:normAutofit/>
          </a:bodyPr>
          <a:lstStyle/>
          <a:p>
            <a:pPr>
              <a:defRPr/>
            </a:pPr>
            <a:r>
              <a:rPr lang="en-US" dirty="0"/>
              <a:t>In a right-linear grammar, at most one </a:t>
            </a:r>
            <a:r>
              <a:rPr lang="en-US" dirty="0" smtClean="0"/>
              <a:t>variable symbol </a:t>
            </a:r>
            <a:r>
              <a:rPr lang="en-US" dirty="0"/>
              <a:t>appears on the right side of any production.  If it occurs, it is the rightmost symbol.</a:t>
            </a:r>
          </a:p>
          <a:p>
            <a:pPr>
              <a:defRPr/>
            </a:pPr>
            <a:r>
              <a:rPr lang="en-US" dirty="0"/>
              <a:t>In a </a:t>
            </a:r>
            <a:r>
              <a:rPr lang="en-US" dirty="0" smtClean="0"/>
              <a:t>left-linear </a:t>
            </a:r>
            <a:r>
              <a:rPr lang="en-US" dirty="0"/>
              <a:t>grammar, at most one variable symbol</a:t>
            </a:r>
            <a:r>
              <a:rPr lang="en-US" dirty="0" smtClean="0"/>
              <a:t> </a:t>
            </a:r>
            <a:r>
              <a:rPr lang="en-US" dirty="0"/>
              <a:t>appears on the right side of any production.  If it occurs, it is the </a:t>
            </a:r>
            <a:r>
              <a:rPr lang="en-US" dirty="0" smtClean="0"/>
              <a:t>leftmost </a:t>
            </a:r>
            <a:r>
              <a:rPr lang="en-US" dirty="0"/>
              <a:t>symbol.</a:t>
            </a:r>
          </a:p>
          <a:p>
            <a:pPr>
              <a:defRPr/>
            </a:pPr>
            <a:r>
              <a:rPr lang="en-US" dirty="0" smtClean="0"/>
              <a:t>A </a:t>
            </a:r>
            <a:r>
              <a:rPr lang="en-US" i="1" dirty="0" smtClean="0"/>
              <a:t>regular grammar</a:t>
            </a:r>
            <a:r>
              <a:rPr lang="en-US" dirty="0" smtClean="0"/>
              <a:t> is either right-linear or left-linear. </a:t>
            </a:r>
            <a:endParaRPr lang="en-US" dirty="0"/>
          </a:p>
          <a:p>
            <a:r>
              <a:rPr lang="en-US" altLang="en-US" dirty="0" smtClean="0"/>
              <a:t>Example 3.13 presents a regular (right-linear) grammar:</a:t>
            </a:r>
          </a:p>
          <a:p>
            <a:pPr marL="0" indent="0">
              <a:spcBef>
                <a:spcPts val="600"/>
              </a:spcBef>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V = { S }, T = { a, b }, and productions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abS</a:t>
            </a:r>
            <a:r>
              <a:rPr lang="en-US" altLang="en-US" dirty="0" smtClean="0">
                <a:solidFill>
                  <a:schemeClr val="accent5">
                    <a:lumMod val="75000"/>
                  </a:schemeClr>
                </a:solidFill>
                <a:cs typeface="Arial" panose="020B0604020202020204" pitchFamily="34" charset="0"/>
              </a:rPr>
              <a:t> | </a:t>
            </a:r>
            <a:r>
              <a:rPr lang="en-US" altLang="en-US" dirty="0">
                <a:solidFill>
                  <a:schemeClr val="accent5">
                    <a:lumMod val="75000"/>
                  </a:schemeClr>
                </a:solidFill>
                <a:cs typeface="Arial" panose="020B0604020202020204" pitchFamily="34" charset="0"/>
              </a:rPr>
              <a:t>a</a:t>
            </a:r>
            <a:r>
              <a:rPr lang="en-US" altLang="en-US" dirty="0" smtClean="0">
                <a:solidFill>
                  <a:schemeClr val="accent5">
                    <a:lumMod val="75000"/>
                  </a:schemeClr>
                </a:solidFill>
                <a:cs typeface="Arial" panose="020B0604020202020204" pitchFamily="34" charset="0"/>
              </a:rPr>
              <a:t> </a:t>
            </a:r>
          </a:p>
          <a:p>
            <a:pPr marL="0" indent="0">
              <a:spcBef>
                <a:spcPts val="600"/>
              </a:spcBef>
              <a:buNone/>
            </a:pPr>
            <a:endParaRPr lang="en-US" altLang="en-US" i="1" u="sng" dirty="0"/>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2628774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Automata Theory</a:t>
            </a:r>
            <a:endParaRPr lang="en-US" dirty="0"/>
          </a:p>
        </p:txBody>
      </p:sp>
      <p:sp>
        <p:nvSpPr>
          <p:cNvPr id="3" name="Content Placeholder 2"/>
          <p:cNvSpPr>
            <a:spLocks noGrp="1"/>
          </p:cNvSpPr>
          <p:nvPr>
            <p:ph idx="1"/>
          </p:nvPr>
        </p:nvSpPr>
        <p:spPr/>
        <p:txBody>
          <a:bodyPr>
            <a:normAutofit/>
          </a:bodyPr>
          <a:lstStyle/>
          <a:p>
            <a:r>
              <a:rPr lang="en-US" sz="3200" dirty="0" smtClean="0"/>
              <a:t>Automata theory is the study of abstract computational devices. Abstract devices are (simplified) models of real computations. </a:t>
            </a:r>
          </a:p>
          <a:p>
            <a:r>
              <a:rPr lang="en-US" sz="3200" dirty="0" smtClean="0"/>
              <a:t>Computations happen everywhere: On your laptop, on your cell phone, in your mind…</a:t>
            </a:r>
          </a:p>
          <a:p>
            <a:endParaRPr lang="en-US" sz="3200" dirty="0" smtClean="0"/>
          </a:p>
          <a:p>
            <a:r>
              <a:rPr lang="en-US" sz="1800" dirty="0" smtClean="0"/>
              <a:t>Source: https</a:t>
            </a:r>
            <a:r>
              <a:rPr lang="en-US" sz="1800" dirty="0"/>
              <a:t>://web2.qatar.cmu.edu/~dabousen/theory%20of%20computation.html</a:t>
            </a:r>
          </a:p>
        </p:txBody>
      </p:sp>
    </p:spTree>
    <p:extLst>
      <p:ext uri="{BB962C8B-B14F-4D97-AF65-F5344CB8AC3E}">
        <p14:creationId xmlns:p14="http://schemas.microsoft.com/office/powerpoint/2010/main" val="382715590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smtClean="0">
                <a:solidFill>
                  <a:schemeClr val="accent5">
                    <a:lumMod val="50000"/>
                  </a:schemeClr>
                </a:solidFill>
              </a:rPr>
              <a:t>Right-Linear Grammars Generate</a:t>
            </a:r>
            <a:r>
              <a:rPr lang="en-US" b="1" dirty="0">
                <a:solidFill>
                  <a:schemeClr val="accent5">
                    <a:lumMod val="50000"/>
                  </a:schemeClr>
                </a:solidFill>
              </a:rPr>
              <a:t> </a:t>
            </a:r>
            <a:r>
              <a:rPr lang="en-US" sz="4900" b="1" dirty="0" smtClean="0">
                <a:solidFill>
                  <a:schemeClr val="accent5">
                    <a:lumMod val="50000"/>
                  </a:schemeClr>
                </a:solidFill>
              </a:rPr>
              <a:t>Regular Languages</a:t>
            </a:r>
            <a:endParaRPr lang="en-US" b="1" dirty="0">
              <a:solidFill>
                <a:schemeClr val="accent5">
                  <a:lumMod val="50000"/>
                </a:schemeClr>
              </a:solidFill>
            </a:endParaRPr>
          </a:p>
        </p:txBody>
      </p:sp>
      <p:sp>
        <p:nvSpPr>
          <p:cNvPr id="3" name="Content Placeholder 2"/>
          <p:cNvSpPr>
            <a:spLocks noGrp="1"/>
          </p:cNvSpPr>
          <p:nvPr>
            <p:ph idx="1"/>
          </p:nvPr>
        </p:nvSpPr>
        <p:spPr>
          <a:xfrm>
            <a:off x="628649" y="1460810"/>
            <a:ext cx="7801673" cy="4716153"/>
          </a:xfrm>
        </p:spPr>
        <p:txBody>
          <a:bodyPr>
            <a:normAutofit/>
          </a:bodyPr>
          <a:lstStyle/>
          <a:p>
            <a:pPr>
              <a:buNone/>
              <a:defRPr/>
            </a:pPr>
            <a:r>
              <a:rPr lang="en-US" dirty="0" smtClean="0"/>
              <a:t>	Per theorem 3.3, it is always possible to construct a nfa to accept the language generated by a regular grammar G:</a:t>
            </a:r>
            <a:endParaRPr lang="en-US" dirty="0"/>
          </a:p>
          <a:p>
            <a:pPr lvl="1">
              <a:defRPr/>
            </a:pPr>
            <a:r>
              <a:rPr lang="en-US" dirty="0"/>
              <a:t>Label the </a:t>
            </a:r>
            <a:r>
              <a:rPr lang="en-US" dirty="0" smtClean="0"/>
              <a:t>nfa </a:t>
            </a:r>
            <a:r>
              <a:rPr lang="en-US" dirty="0"/>
              <a:t>start state with </a:t>
            </a:r>
            <a:r>
              <a:rPr lang="en-US" dirty="0" smtClean="0"/>
              <a:t>S and a final state V</a:t>
            </a:r>
            <a:r>
              <a:rPr lang="en-US" baseline="-25000" dirty="0" smtClean="0"/>
              <a:t>f</a:t>
            </a:r>
            <a:endParaRPr lang="en-US" baseline="-25000" dirty="0"/>
          </a:p>
          <a:p>
            <a:pPr lvl="1">
              <a:defRPr/>
            </a:pPr>
            <a:r>
              <a:rPr lang="en-US" dirty="0" smtClean="0"/>
              <a:t>For </a:t>
            </a:r>
            <a:r>
              <a:rPr lang="en-US" dirty="0"/>
              <a:t>every variable symbol </a:t>
            </a:r>
            <a:r>
              <a:rPr lang="en-US" dirty="0" smtClean="0"/>
              <a:t>V</a:t>
            </a:r>
            <a:r>
              <a:rPr lang="en-US" baseline="-25000" dirty="0" smtClean="0"/>
              <a:t>i</a:t>
            </a:r>
            <a:r>
              <a:rPr lang="en-US" dirty="0" smtClean="0"/>
              <a:t> in G, create a nfa state and label it </a:t>
            </a:r>
            <a:r>
              <a:rPr lang="en-US" dirty="0"/>
              <a:t>V</a:t>
            </a:r>
            <a:r>
              <a:rPr lang="en-US" baseline="-25000" dirty="0"/>
              <a:t>i</a:t>
            </a:r>
            <a:endParaRPr lang="en-US" dirty="0" smtClean="0"/>
          </a:p>
          <a:p>
            <a:pPr lvl="1">
              <a:defRPr/>
            </a:pPr>
            <a:r>
              <a:rPr lang="en-US" dirty="0" smtClean="0"/>
              <a:t>For </a:t>
            </a:r>
            <a:r>
              <a:rPr lang="en-US" dirty="0"/>
              <a:t>each </a:t>
            </a:r>
            <a:r>
              <a:rPr lang="en-US" dirty="0" smtClean="0">
                <a:cs typeface="Arial" charset="0"/>
              </a:rPr>
              <a:t>production of the form </a:t>
            </a:r>
            <a:r>
              <a:rPr lang="en-US" dirty="0"/>
              <a:t>A </a:t>
            </a:r>
            <a:r>
              <a:rPr lang="en-US" dirty="0">
                <a:cs typeface="Arial" charset="0"/>
              </a:rPr>
              <a:t>→ aB </a:t>
            </a:r>
            <a:r>
              <a:rPr lang="en-US" dirty="0" smtClean="0">
                <a:cs typeface="Arial" charset="0"/>
              </a:rPr>
              <a:t>, </a:t>
            </a:r>
            <a:r>
              <a:rPr lang="en-US" dirty="0">
                <a:cs typeface="Arial" charset="0"/>
              </a:rPr>
              <a:t>label a transition from state A to B with symbol a</a:t>
            </a:r>
          </a:p>
          <a:p>
            <a:pPr lvl="1">
              <a:defRPr/>
            </a:pPr>
            <a:r>
              <a:rPr lang="en-US" dirty="0"/>
              <a:t>For each </a:t>
            </a:r>
            <a:r>
              <a:rPr lang="en-US" dirty="0" smtClean="0">
                <a:cs typeface="Arial" charset="0"/>
              </a:rPr>
              <a:t>production of the form </a:t>
            </a:r>
            <a:r>
              <a:rPr lang="en-US" dirty="0"/>
              <a:t>A </a:t>
            </a:r>
            <a:r>
              <a:rPr lang="en-US" dirty="0">
                <a:cs typeface="Arial" charset="0"/>
              </a:rPr>
              <a:t>→ </a:t>
            </a:r>
            <a:r>
              <a:rPr lang="en-US" dirty="0" smtClean="0">
                <a:cs typeface="Arial" charset="0"/>
              </a:rPr>
              <a:t>a, </a:t>
            </a:r>
            <a:r>
              <a:rPr lang="en-US" dirty="0">
                <a:cs typeface="Arial" charset="0"/>
              </a:rPr>
              <a:t>label a transition from state A to </a:t>
            </a:r>
            <a:r>
              <a:rPr lang="en-US" dirty="0" smtClean="0"/>
              <a:t>V</a:t>
            </a:r>
            <a:r>
              <a:rPr lang="en-US" baseline="-25000" dirty="0" smtClean="0"/>
              <a:t>f </a:t>
            </a:r>
            <a:r>
              <a:rPr lang="en-US" dirty="0" smtClean="0">
                <a:cs typeface="Arial" charset="0"/>
              </a:rPr>
              <a:t>with </a:t>
            </a:r>
            <a:r>
              <a:rPr lang="en-US" dirty="0">
                <a:cs typeface="Arial" charset="0"/>
              </a:rPr>
              <a:t>symbol </a:t>
            </a:r>
            <a:r>
              <a:rPr lang="en-US" dirty="0" smtClean="0">
                <a:cs typeface="Arial" charset="0"/>
              </a:rPr>
              <a:t>a</a:t>
            </a:r>
            <a:r>
              <a:rPr lang="en-US" dirty="0" smtClean="0"/>
              <a:t> (may </a:t>
            </a:r>
            <a:r>
              <a:rPr lang="en-US" dirty="0"/>
              <a:t>have to add </a:t>
            </a:r>
            <a:r>
              <a:rPr lang="en-US" dirty="0" smtClean="0"/>
              <a:t>intermediate states </a:t>
            </a:r>
            <a:r>
              <a:rPr lang="en-US" dirty="0"/>
              <a:t>for productions with more than one terminal on RHS)</a:t>
            </a:r>
          </a:p>
          <a:p>
            <a:pPr marL="0" indent="0">
              <a:spcBef>
                <a:spcPts val="600"/>
              </a:spcBef>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19414647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Example: Construction of a nfa to accept a language L(G) </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706458" cy="3751384"/>
          </a:xfrm>
        </p:spPr>
        <p:txBody>
          <a:bodyPr>
            <a:normAutofit/>
          </a:bodyPr>
          <a:lstStyle/>
          <a:p>
            <a:pPr marL="0" indent="0">
              <a:buNone/>
            </a:pPr>
            <a:r>
              <a:rPr lang="en-US" altLang="en-US" dirty="0" smtClean="0">
                <a:solidFill>
                  <a:prstClr val="black"/>
                </a:solidFill>
              </a:rPr>
              <a:t>Given the regular grammar G w</a:t>
            </a:r>
            <a:r>
              <a:rPr lang="en-US" altLang="en-US" dirty="0" smtClean="0">
                <a:cs typeface="Arial" panose="020B0604020202020204" pitchFamily="34" charset="0"/>
              </a:rPr>
              <a:t>ith productions</a:t>
            </a:r>
            <a:r>
              <a:rPr lang="en-US" altLang="en-US" dirty="0" smtClean="0">
                <a:solidFill>
                  <a:schemeClr val="accent5">
                    <a:lumMod val="75000"/>
                  </a:schemeClr>
                </a:solidFill>
                <a:cs typeface="Arial" panose="020B0604020202020204" pitchFamily="34" charset="0"/>
              </a:rPr>
              <a:t> </a:t>
            </a:r>
          </a:p>
          <a:p>
            <a:pPr marL="0" indent="0">
              <a:spcBef>
                <a:spcPts val="600"/>
              </a:spcBef>
              <a:buNone/>
            </a:pPr>
            <a:r>
              <a:rPr lang="en-US" altLang="en-US" dirty="0">
                <a:solidFill>
                  <a:schemeClr val="accent5">
                    <a:lumMod val="75000"/>
                  </a:schemeClr>
                </a:solidFill>
                <a:cs typeface="Arial" panose="020B0604020202020204" pitchFamily="34" charset="0"/>
              </a:rPr>
              <a:t>V</a:t>
            </a:r>
            <a:r>
              <a:rPr lang="en-US" altLang="en-US" baseline="-25000" dirty="0">
                <a:solidFill>
                  <a:schemeClr val="accent5">
                    <a:lumMod val="75000"/>
                  </a:schemeClr>
                </a:solidFill>
                <a:cs typeface="Arial" panose="020B0604020202020204" pitchFamily="34" charset="0"/>
              </a:rPr>
              <a:t>0</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aV</a:t>
            </a:r>
            <a:r>
              <a:rPr lang="en-US" altLang="en-US" baseline="-25000" dirty="0" smtClean="0">
                <a:solidFill>
                  <a:schemeClr val="accent5">
                    <a:lumMod val="75000"/>
                  </a:schemeClr>
                </a:solidFill>
                <a:cs typeface="Arial" panose="020B0604020202020204" pitchFamily="34" charset="0"/>
              </a:rPr>
              <a:t>1</a:t>
            </a:r>
            <a:r>
              <a:rPr lang="en-US" altLang="en-US" dirty="0" smtClean="0">
                <a:solidFill>
                  <a:schemeClr val="accent5">
                    <a:lumMod val="75000"/>
                  </a:schemeClr>
                </a:solidFill>
                <a:cs typeface="Arial" panose="020B0604020202020204" pitchFamily="34" charset="0"/>
              </a:rPr>
              <a:t> </a:t>
            </a:r>
          </a:p>
          <a:p>
            <a:pPr marL="0" indent="0">
              <a:spcBef>
                <a:spcPts val="600"/>
              </a:spcBef>
              <a:buNone/>
            </a:pPr>
            <a:r>
              <a:rPr lang="en-US" altLang="en-US" dirty="0" smtClean="0">
                <a:solidFill>
                  <a:schemeClr val="accent5">
                    <a:lumMod val="75000"/>
                  </a:schemeClr>
                </a:solidFill>
                <a:cs typeface="Arial" panose="020B0604020202020204" pitchFamily="34" charset="0"/>
              </a:rPr>
              <a:t>V</a:t>
            </a:r>
            <a:r>
              <a:rPr lang="en-US" altLang="en-US" baseline="-25000" dirty="0" smtClean="0">
                <a:solidFill>
                  <a:schemeClr val="accent5">
                    <a:lumMod val="75000"/>
                  </a:schemeClr>
                </a:solidFill>
                <a:cs typeface="Arial" panose="020B0604020202020204" pitchFamily="34" charset="0"/>
              </a:rPr>
              <a:t>1</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abV</a:t>
            </a:r>
            <a:r>
              <a:rPr lang="en-US" altLang="en-US" baseline="-25000" dirty="0" smtClean="0">
                <a:solidFill>
                  <a:schemeClr val="accent5">
                    <a:lumMod val="75000"/>
                  </a:schemeClr>
                </a:solidFill>
                <a:cs typeface="Arial" panose="020B0604020202020204" pitchFamily="34" charset="0"/>
              </a:rPr>
              <a:t>0 </a:t>
            </a:r>
            <a:r>
              <a:rPr lang="en-US" altLang="en-US" dirty="0" smtClean="0">
                <a:solidFill>
                  <a:schemeClr val="accent5">
                    <a:lumMod val="75000"/>
                  </a:schemeClr>
                </a:solidFill>
                <a:cs typeface="Arial" panose="020B0604020202020204" pitchFamily="34" charset="0"/>
              </a:rPr>
              <a:t>| b</a:t>
            </a:r>
          </a:p>
          <a:p>
            <a:pPr marL="0" indent="0">
              <a:buNone/>
            </a:pPr>
            <a:r>
              <a:rPr lang="en-US" altLang="en-US" dirty="0" smtClean="0">
                <a:solidFill>
                  <a:prstClr val="black"/>
                </a:solidFill>
              </a:rPr>
              <a:t>a </a:t>
            </a:r>
            <a:r>
              <a:rPr lang="en-US" dirty="0" smtClean="0"/>
              <a:t>nondeterministic fa to accept L(G) can be constructed systematically as shown in Figure 3.17</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7170" name="Picture 2" descr="C:\Users\taylor.ferracane\Desktop\Linz PPT Images\3.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41633"/>
            <a:ext cx="32004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53335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smtClean="0">
                <a:solidFill>
                  <a:schemeClr val="accent5">
                    <a:lumMod val="50000"/>
                  </a:schemeClr>
                </a:solidFill>
              </a:rPr>
              <a:t>Right-Linear Grammars for</a:t>
            </a:r>
            <a:r>
              <a:rPr lang="en-US" b="1" dirty="0" smtClean="0">
                <a:solidFill>
                  <a:schemeClr val="accent5">
                    <a:lumMod val="50000"/>
                  </a:schemeClr>
                </a:solidFill>
              </a:rPr>
              <a:t> Regular </a:t>
            </a:r>
            <a:r>
              <a:rPr lang="en-US" sz="4900" b="1" dirty="0" smtClean="0">
                <a:solidFill>
                  <a:schemeClr val="accent5">
                    <a:lumMod val="50000"/>
                  </a:schemeClr>
                </a:solidFill>
              </a:rPr>
              <a:t>Languages</a:t>
            </a:r>
            <a:endParaRPr lang="en-US" b="1" dirty="0">
              <a:solidFill>
                <a:schemeClr val="accent5">
                  <a:lumMod val="50000"/>
                </a:schemeClr>
              </a:solidFill>
            </a:endParaRPr>
          </a:p>
        </p:txBody>
      </p:sp>
      <p:sp>
        <p:nvSpPr>
          <p:cNvPr id="3" name="Content Placeholder 2"/>
          <p:cNvSpPr>
            <a:spLocks noGrp="1"/>
          </p:cNvSpPr>
          <p:nvPr>
            <p:ph idx="1"/>
          </p:nvPr>
        </p:nvSpPr>
        <p:spPr>
          <a:xfrm>
            <a:off x="628651" y="1789056"/>
            <a:ext cx="7768374" cy="4225378"/>
          </a:xfrm>
        </p:spPr>
        <p:txBody>
          <a:bodyPr>
            <a:normAutofit/>
          </a:bodyPr>
          <a:lstStyle/>
          <a:p>
            <a:pPr>
              <a:buNone/>
              <a:defRPr/>
            </a:pPr>
            <a:r>
              <a:rPr lang="en-US" dirty="0" smtClean="0"/>
              <a:t>	Per theorem 3.4, it is always possible to construct a regular grammar G to generate the language accepted by a dfa M:</a:t>
            </a:r>
            <a:endParaRPr lang="en-US" dirty="0"/>
          </a:p>
          <a:p>
            <a:pPr lvl="1">
              <a:defRPr/>
            </a:pPr>
            <a:r>
              <a:rPr lang="en-US" dirty="0"/>
              <a:t>Each state in the </a:t>
            </a:r>
            <a:r>
              <a:rPr lang="en-US" dirty="0" smtClean="0"/>
              <a:t>dfa </a:t>
            </a:r>
            <a:r>
              <a:rPr lang="en-US" dirty="0"/>
              <a:t>corresponds to a </a:t>
            </a:r>
            <a:r>
              <a:rPr lang="en-US" dirty="0" smtClean="0"/>
              <a:t>variable </a:t>
            </a:r>
            <a:r>
              <a:rPr lang="en-US" dirty="0"/>
              <a:t>symbol in </a:t>
            </a:r>
            <a:r>
              <a:rPr lang="en-US" dirty="0">
                <a:cs typeface="Arial" charset="0"/>
              </a:rPr>
              <a:t>G</a:t>
            </a:r>
            <a:endParaRPr lang="en-US" dirty="0"/>
          </a:p>
          <a:p>
            <a:pPr lvl="1">
              <a:defRPr/>
            </a:pPr>
            <a:r>
              <a:rPr lang="en-US" dirty="0"/>
              <a:t>For each </a:t>
            </a:r>
            <a:r>
              <a:rPr lang="en-US" dirty="0" smtClean="0"/>
              <a:t>dfa </a:t>
            </a:r>
            <a:r>
              <a:rPr lang="en-US" dirty="0"/>
              <a:t>transition from state A to state B labeled with symbol a, </a:t>
            </a:r>
            <a:r>
              <a:rPr lang="en-US" dirty="0" smtClean="0"/>
              <a:t>there is a </a:t>
            </a:r>
            <a:r>
              <a:rPr lang="en-US" dirty="0"/>
              <a:t>production </a:t>
            </a:r>
            <a:r>
              <a:rPr lang="en-US" dirty="0" smtClean="0"/>
              <a:t>of the form A </a:t>
            </a:r>
            <a:r>
              <a:rPr lang="en-US" dirty="0">
                <a:cs typeface="Arial" charset="0"/>
              </a:rPr>
              <a:t>→ aB </a:t>
            </a:r>
            <a:r>
              <a:rPr lang="en-US" dirty="0" smtClean="0">
                <a:cs typeface="Arial" charset="0"/>
              </a:rPr>
              <a:t>in </a:t>
            </a:r>
            <a:r>
              <a:rPr lang="en-US" dirty="0">
                <a:cs typeface="Arial" charset="0"/>
              </a:rPr>
              <a:t>G</a:t>
            </a:r>
          </a:p>
          <a:p>
            <a:pPr lvl="1">
              <a:defRPr/>
            </a:pPr>
            <a:r>
              <a:rPr lang="en-US" dirty="0">
                <a:cs typeface="Arial" charset="0"/>
              </a:rPr>
              <a:t>For </a:t>
            </a:r>
            <a:r>
              <a:rPr lang="en-US" dirty="0" smtClean="0">
                <a:cs typeface="Arial" charset="0"/>
              </a:rPr>
              <a:t>each </a:t>
            </a:r>
            <a:r>
              <a:rPr lang="en-US" dirty="0">
                <a:cs typeface="Arial" charset="0"/>
              </a:rPr>
              <a:t>final state </a:t>
            </a:r>
            <a:r>
              <a:rPr lang="en-US" dirty="0" smtClean="0">
                <a:cs typeface="Arial" charset="0"/>
              </a:rPr>
              <a:t>F</a:t>
            </a:r>
            <a:r>
              <a:rPr lang="en-US" baseline="-25000" dirty="0" smtClean="0">
                <a:cs typeface="Arial" charset="0"/>
              </a:rPr>
              <a:t>i</a:t>
            </a:r>
            <a:r>
              <a:rPr lang="en-US" dirty="0" smtClean="0">
                <a:cs typeface="Arial" charset="0"/>
              </a:rPr>
              <a:t> in the dfa, there is a corresponding </a:t>
            </a:r>
            <a:r>
              <a:rPr lang="en-US" dirty="0">
                <a:cs typeface="Arial" charset="0"/>
              </a:rPr>
              <a:t>production </a:t>
            </a:r>
            <a:r>
              <a:rPr lang="en-US" dirty="0" smtClean="0">
                <a:cs typeface="Arial" charset="0"/>
              </a:rPr>
              <a:t>F</a:t>
            </a:r>
            <a:r>
              <a:rPr lang="en-US" baseline="-25000" dirty="0">
                <a:cs typeface="Arial" charset="0"/>
              </a:rPr>
              <a:t>i</a:t>
            </a:r>
            <a:r>
              <a:rPr lang="en-US" dirty="0" smtClean="0">
                <a:cs typeface="Arial" charset="0"/>
              </a:rPr>
              <a:t> </a:t>
            </a:r>
            <a:r>
              <a:rPr lang="en-US" dirty="0">
                <a:cs typeface="Arial" charset="0"/>
              </a:rPr>
              <a:t>→ </a:t>
            </a:r>
            <a:r>
              <a:rPr lang="el-GR" dirty="0" smtClean="0">
                <a:cs typeface="Arial" charset="0"/>
              </a:rPr>
              <a:t>λ</a:t>
            </a:r>
            <a:r>
              <a:rPr lang="en-US" dirty="0" smtClean="0">
                <a:cs typeface="Arial" charset="0"/>
              </a:rPr>
              <a:t> in G</a:t>
            </a:r>
            <a:endParaRPr lang="el-GR" dirty="0">
              <a:cs typeface="Arial" charset="0"/>
            </a:endParaRPr>
          </a:p>
          <a:p>
            <a:pPr marL="0" indent="0">
              <a:spcBef>
                <a:spcPts val="600"/>
              </a:spcBef>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8603944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646" y="365126"/>
            <a:ext cx="8288216" cy="1325563"/>
          </a:xfrm>
        </p:spPr>
        <p:txBody>
          <a:bodyPr>
            <a:normAutofit fontScale="90000"/>
          </a:bodyPr>
          <a:lstStyle/>
          <a:p>
            <a:r>
              <a:rPr lang="en-US" b="1" dirty="0" smtClean="0">
                <a:solidFill>
                  <a:schemeClr val="accent5">
                    <a:lumMod val="50000"/>
                  </a:schemeClr>
                </a:solidFill>
              </a:rPr>
              <a:t>Example: Construction of a regular grammar G to generate a language L(M) </a:t>
            </a:r>
            <a:endParaRPr lang="en-US" b="1" dirty="0">
              <a:solidFill>
                <a:schemeClr val="accent5">
                  <a:lumMod val="50000"/>
                </a:schemeClr>
              </a:solidFill>
            </a:endParaRPr>
          </a:p>
        </p:txBody>
      </p:sp>
      <p:sp>
        <p:nvSpPr>
          <p:cNvPr id="3" name="Content Placeholder 2"/>
          <p:cNvSpPr>
            <a:spLocks noGrp="1"/>
          </p:cNvSpPr>
          <p:nvPr>
            <p:ph idx="1"/>
          </p:nvPr>
        </p:nvSpPr>
        <p:spPr>
          <a:xfrm>
            <a:off x="628650" y="1793631"/>
            <a:ext cx="7706458" cy="3751384"/>
          </a:xfrm>
        </p:spPr>
        <p:txBody>
          <a:bodyPr>
            <a:normAutofit/>
          </a:bodyPr>
          <a:lstStyle/>
          <a:p>
            <a:pPr marL="0" indent="0">
              <a:buNone/>
            </a:pPr>
            <a:r>
              <a:rPr lang="en-US" dirty="0" smtClean="0"/>
              <a:t>Given the language L(aab*a), Figure 3.18 shows the transition function for a dfa that accepts the language and the productions for the corresponding regular grammar. </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8194" name="Picture 2" descr="C:\Users\taylor.ferracane\Desktop\Linz PPT Images\3.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306" y="3367924"/>
            <a:ext cx="2715389" cy="2900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8214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646" y="365126"/>
            <a:ext cx="8288216" cy="1325563"/>
          </a:xfrm>
        </p:spPr>
        <p:txBody>
          <a:bodyPr>
            <a:normAutofit/>
          </a:bodyPr>
          <a:lstStyle/>
          <a:p>
            <a:r>
              <a:rPr lang="en-US" b="1" dirty="0">
                <a:solidFill>
                  <a:schemeClr val="accent5">
                    <a:lumMod val="50000"/>
                  </a:schemeClr>
                </a:solidFill>
              </a:rPr>
              <a:t>Equivalence of Regular Languages and Regular Grammars</a:t>
            </a:r>
          </a:p>
        </p:txBody>
      </p:sp>
      <p:pic>
        <p:nvPicPr>
          <p:cNvPr id="9218" name="Picture 2" descr="C:\Users\taylor.ferracane\Desktop\Linz PPT Images\3.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613" y="1988637"/>
            <a:ext cx="315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646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5</a:t>
            </a:r>
            <a:endParaRPr lang="en-US" dirty="0"/>
          </a:p>
        </p:txBody>
      </p:sp>
      <p:sp>
        <p:nvSpPr>
          <p:cNvPr id="3" name="Subtitle 2"/>
          <p:cNvSpPr>
            <a:spLocks noGrp="1"/>
          </p:cNvSpPr>
          <p:nvPr>
            <p:ph type="subTitle" idx="1"/>
          </p:nvPr>
        </p:nvSpPr>
        <p:spPr>
          <a:xfrm>
            <a:off x="381000" y="3657600"/>
            <a:ext cx="3663462" cy="1143000"/>
          </a:xfrm>
        </p:spPr>
        <p:txBody>
          <a:bodyPr>
            <a:normAutofit/>
          </a:bodyPr>
          <a:lstStyle/>
          <a:p>
            <a:r>
              <a:rPr lang="en-US" dirty="0" smtClean="0"/>
              <a:t>CONTEXT-FREE LANGUAGES </a:t>
            </a:r>
            <a:endParaRPr lang="en-US" dirty="0"/>
          </a:p>
        </p:txBody>
      </p:sp>
    </p:spTree>
    <p:extLst>
      <p:ext uri="{BB962C8B-B14F-4D97-AF65-F5344CB8AC3E}">
        <p14:creationId xmlns:p14="http://schemas.microsoft.com/office/powerpoint/2010/main" val="31582916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725858"/>
            <a:ext cx="8140212" cy="4486274"/>
          </a:xfrm>
        </p:spPr>
        <p:txBody>
          <a:bodyPr>
            <a:normAutofit fontScale="92500"/>
          </a:bodyPr>
          <a:lstStyle/>
          <a:p>
            <a:r>
              <a:rPr lang="en-US" dirty="0" smtClean="0"/>
              <a:t>Identify whether a particular grammar is context-free</a:t>
            </a:r>
          </a:p>
          <a:p>
            <a:r>
              <a:rPr lang="en-US" dirty="0" smtClean="0"/>
              <a:t>Discuss the relationship between regular languages and context-free languages</a:t>
            </a:r>
          </a:p>
          <a:p>
            <a:r>
              <a:rPr lang="en-US" dirty="0" smtClean="0"/>
              <a:t>Construct context-free grammars for simple languages</a:t>
            </a:r>
          </a:p>
          <a:p>
            <a:r>
              <a:rPr lang="en-US" dirty="0" smtClean="0"/>
              <a:t>Produce leftmost and rightmost derivations of a string generated by a </a:t>
            </a:r>
            <a:r>
              <a:rPr lang="en-US" dirty="0"/>
              <a:t>context-free </a:t>
            </a:r>
            <a:r>
              <a:rPr lang="en-US" dirty="0" smtClean="0"/>
              <a:t>grammar</a:t>
            </a:r>
          </a:p>
          <a:p>
            <a:r>
              <a:rPr lang="en-US" dirty="0" smtClean="0"/>
              <a:t>Construct derivation trees for strings generated by a context-free grammar</a:t>
            </a:r>
          </a:p>
          <a:p>
            <a:r>
              <a:rPr lang="en-US" dirty="0" smtClean="0"/>
              <a:t>Show that a </a:t>
            </a:r>
            <a:r>
              <a:rPr lang="en-US" dirty="0"/>
              <a:t>context-free </a:t>
            </a:r>
            <a:r>
              <a:rPr lang="en-US" dirty="0" smtClean="0"/>
              <a:t>grammar is ambiguous</a:t>
            </a:r>
          </a:p>
          <a:p>
            <a:r>
              <a:rPr lang="en-US" dirty="0" smtClean="0"/>
              <a:t>Rewrite a grammar to remove ambiguity</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0491976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00965"/>
          </a:xfrm>
        </p:spPr>
        <p:txBody>
          <a:bodyPr>
            <a:noAutofit/>
          </a:bodyPr>
          <a:lstStyle/>
          <a:p>
            <a:r>
              <a:rPr lang="en-US" b="1" dirty="0" smtClean="0">
                <a:solidFill>
                  <a:schemeClr val="accent5">
                    <a:lumMod val="50000"/>
                  </a:schemeClr>
                </a:solidFill>
              </a:rPr>
              <a:t>Context-Free Grammars</a:t>
            </a:r>
            <a:endParaRPr lang="en-US" b="1" dirty="0">
              <a:solidFill>
                <a:schemeClr val="accent5">
                  <a:lumMod val="50000"/>
                </a:schemeClr>
              </a:solidFill>
            </a:endParaRPr>
          </a:p>
        </p:txBody>
      </p:sp>
      <p:sp>
        <p:nvSpPr>
          <p:cNvPr id="3" name="Content Placeholder 2"/>
          <p:cNvSpPr>
            <a:spLocks noGrp="1"/>
          </p:cNvSpPr>
          <p:nvPr>
            <p:ph idx="1"/>
          </p:nvPr>
        </p:nvSpPr>
        <p:spPr>
          <a:xfrm>
            <a:off x="781049" y="1406769"/>
            <a:ext cx="8234162" cy="4887425"/>
          </a:xfrm>
        </p:spPr>
        <p:txBody>
          <a:bodyPr>
            <a:normAutofit/>
          </a:bodyPr>
          <a:lstStyle/>
          <a:p>
            <a:r>
              <a:rPr lang="en-US" dirty="0"/>
              <a:t>Many useful languages are not </a:t>
            </a:r>
            <a:r>
              <a:rPr lang="en-US" dirty="0" smtClean="0"/>
              <a:t>regular</a:t>
            </a:r>
            <a:endParaRPr lang="en-US" dirty="0"/>
          </a:p>
          <a:p>
            <a:r>
              <a:rPr lang="en-US" dirty="0"/>
              <a:t>Context-free grammars are </a:t>
            </a:r>
            <a:r>
              <a:rPr lang="en-US" dirty="0" smtClean="0"/>
              <a:t>very useful for </a:t>
            </a:r>
            <a:r>
              <a:rPr lang="en-US" dirty="0"/>
              <a:t>the definition and processing of programming languages</a:t>
            </a:r>
          </a:p>
          <a:p>
            <a:r>
              <a:rPr lang="en-US" dirty="0" smtClean="0"/>
              <a:t>A context-free grammar has no restrictions on the </a:t>
            </a:r>
            <a:r>
              <a:rPr lang="en-US" u="sng" dirty="0" smtClean="0"/>
              <a:t>right side </a:t>
            </a:r>
            <a:r>
              <a:rPr lang="en-US" dirty="0" smtClean="0"/>
              <a:t>of its productions, while the left side </a:t>
            </a:r>
            <a:r>
              <a:rPr lang="en-US" u="sng" dirty="0" smtClean="0"/>
              <a:t>must</a:t>
            </a:r>
            <a:r>
              <a:rPr lang="en-US" dirty="0" smtClean="0"/>
              <a:t> be a </a:t>
            </a:r>
            <a:r>
              <a:rPr lang="en-US" b="1" dirty="0" smtClean="0"/>
              <a:t>single variable.</a:t>
            </a:r>
            <a:endParaRPr lang="en-US" b="1" dirty="0"/>
          </a:p>
          <a:p>
            <a:r>
              <a:rPr lang="en-US" dirty="0"/>
              <a:t>A </a:t>
            </a:r>
            <a:r>
              <a:rPr lang="en-US" i="1" dirty="0"/>
              <a:t>language</a:t>
            </a:r>
            <a:r>
              <a:rPr lang="en-US" dirty="0"/>
              <a:t> is context-free </a:t>
            </a:r>
            <a:r>
              <a:rPr lang="en-US" dirty="0" smtClean="0"/>
              <a:t>if </a:t>
            </a:r>
            <a:r>
              <a:rPr lang="en-US" dirty="0"/>
              <a:t>it is generated by a context-free</a:t>
            </a:r>
            <a:r>
              <a:rPr lang="en-US" dirty="0" smtClean="0"/>
              <a:t> grammar</a:t>
            </a:r>
          </a:p>
          <a:p>
            <a:r>
              <a:rPr lang="en-US" dirty="0" smtClean="0"/>
              <a:t>Since regular grammars are context-free, the family of regular languages is a </a:t>
            </a:r>
            <a:r>
              <a:rPr lang="en-US" u="sng" dirty="0" smtClean="0"/>
              <a:t>proper subset </a:t>
            </a:r>
            <a:r>
              <a:rPr lang="en-US" dirty="0" smtClean="0"/>
              <a:t>of the family of context-free languages</a:t>
            </a:r>
            <a:endParaRPr lang="en-US" dirty="0"/>
          </a:p>
          <a:p>
            <a:pPr marL="0" indent="0">
              <a:spcBef>
                <a:spcPts val="600"/>
              </a:spcBef>
              <a:buNone/>
            </a:pPr>
            <a:endParaRPr lang="en-US" altLang="en-US" i="1" u="sng" dirty="0"/>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545557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00965"/>
          </a:xfrm>
        </p:spPr>
        <p:txBody>
          <a:bodyPr>
            <a:noAutofit/>
          </a:bodyPr>
          <a:lstStyle/>
          <a:p>
            <a:r>
              <a:rPr lang="en-US" b="1" dirty="0" smtClean="0">
                <a:solidFill>
                  <a:schemeClr val="accent5">
                    <a:lumMod val="50000"/>
                  </a:schemeClr>
                </a:solidFill>
              </a:rPr>
              <a:t>Context-Free Grammars</a:t>
            </a:r>
            <a:endParaRPr lang="en-US" b="1" dirty="0">
              <a:solidFill>
                <a:schemeClr val="accent5">
                  <a:lumMod val="50000"/>
                </a:schemeClr>
              </a:solidFill>
            </a:endParaRPr>
          </a:p>
        </p:txBody>
      </p:sp>
      <p:pic>
        <p:nvPicPr>
          <p:cNvPr id="2050" name="Picture 2" descr="https://ds055uzetaobb.cloudfront.net/image_optimizer/337e7772f1a344af1f00825ba6378aaedbb4d83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09911" y="1406525"/>
            <a:ext cx="6776640" cy="488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3015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b="1" dirty="0" smtClean="0">
                <a:solidFill>
                  <a:schemeClr val="accent5">
                    <a:lumMod val="50000"/>
                  </a:schemeClr>
                </a:solidFill>
              </a:rPr>
              <a:t>Context-Free Grammars</a:t>
            </a:r>
            <a:endParaRPr lang="en-US" b="1" dirty="0">
              <a:solidFill>
                <a:schemeClr val="accent5">
                  <a:lumMod val="50000"/>
                </a:schemeClr>
              </a:solidFill>
            </a:endParaRPr>
          </a:p>
        </p:txBody>
      </p:sp>
      <p:sp>
        <p:nvSpPr>
          <p:cNvPr id="3" name="Content Placeholder 2"/>
          <p:cNvSpPr>
            <a:spLocks noGrp="1"/>
          </p:cNvSpPr>
          <p:nvPr>
            <p:ph sz="half" idx="1"/>
          </p:nvPr>
        </p:nvSpPr>
        <p:spPr/>
        <p:txBody>
          <a:bodyPr>
            <a:normAutofit fontScale="85000" lnSpcReduction="20000"/>
          </a:bodyPr>
          <a:lstStyle/>
          <a:p>
            <a:pPr>
              <a:defRPr/>
            </a:pPr>
            <a:r>
              <a:rPr lang="en-US" dirty="0"/>
              <a:t>Formally, a context-free grammar is a collection of four </a:t>
            </a:r>
            <a:r>
              <a:rPr lang="en-US" dirty="0" smtClean="0"/>
              <a:t>objects:</a:t>
            </a:r>
          </a:p>
          <a:p>
            <a:pPr lvl="1">
              <a:defRPr/>
            </a:pPr>
            <a:r>
              <a:rPr lang="en-US" dirty="0" smtClean="0"/>
              <a:t>A </a:t>
            </a:r>
            <a:r>
              <a:rPr lang="en-US" dirty="0"/>
              <a:t>set of </a:t>
            </a:r>
            <a:r>
              <a:rPr lang="en-US" b="1" dirty="0"/>
              <a:t>nonterminal</a:t>
            </a:r>
            <a:r>
              <a:rPr lang="en-US" dirty="0"/>
              <a:t> symbols (also called </a:t>
            </a:r>
            <a:r>
              <a:rPr lang="en-US" b="1" dirty="0"/>
              <a:t>variables</a:t>
            </a:r>
            <a:r>
              <a:rPr lang="en-US" dirty="0"/>
              <a:t>), </a:t>
            </a:r>
          </a:p>
          <a:p>
            <a:pPr lvl="1">
              <a:defRPr/>
            </a:pPr>
            <a:r>
              <a:rPr lang="en-US" dirty="0" smtClean="0"/>
              <a:t>A </a:t>
            </a:r>
            <a:r>
              <a:rPr lang="en-US" dirty="0"/>
              <a:t>set of </a:t>
            </a:r>
            <a:r>
              <a:rPr lang="en-US" b="1" dirty="0"/>
              <a:t>terminal symbols </a:t>
            </a:r>
            <a:r>
              <a:rPr lang="en-US" dirty="0"/>
              <a:t>(the </a:t>
            </a:r>
            <a:r>
              <a:rPr lang="en-US" b="1" dirty="0"/>
              <a:t>alphabet</a:t>
            </a:r>
            <a:r>
              <a:rPr lang="en-US" dirty="0"/>
              <a:t> of the CFG) </a:t>
            </a:r>
          </a:p>
          <a:p>
            <a:pPr lvl="1">
              <a:defRPr/>
            </a:pPr>
            <a:r>
              <a:rPr lang="en-US" dirty="0" smtClean="0"/>
              <a:t>A </a:t>
            </a:r>
            <a:r>
              <a:rPr lang="en-US" dirty="0"/>
              <a:t>set of </a:t>
            </a:r>
            <a:r>
              <a:rPr lang="en-US" b="1" dirty="0"/>
              <a:t>production rules </a:t>
            </a:r>
            <a:r>
              <a:rPr lang="en-US" dirty="0" smtClean="0"/>
              <a:t>stating </a:t>
            </a:r>
            <a:r>
              <a:rPr lang="en-US" dirty="0"/>
              <a:t>how each nonterminal can be converted by a string of terminals and </a:t>
            </a:r>
            <a:r>
              <a:rPr lang="en-US" dirty="0" err="1"/>
              <a:t>nonterminals</a:t>
            </a:r>
            <a:r>
              <a:rPr lang="en-US" dirty="0"/>
              <a:t>, </a:t>
            </a:r>
            <a:r>
              <a:rPr lang="en-US" dirty="0" smtClean="0"/>
              <a:t>and</a:t>
            </a:r>
          </a:p>
          <a:p>
            <a:pPr lvl="1">
              <a:defRPr/>
            </a:pPr>
            <a:r>
              <a:rPr lang="en-US" dirty="0" smtClean="0"/>
              <a:t>A </a:t>
            </a:r>
            <a:r>
              <a:rPr lang="en-US" b="1" dirty="0"/>
              <a:t>start symbol </a:t>
            </a:r>
            <a:r>
              <a:rPr lang="en-US" dirty="0"/>
              <a:t>(which must be a nonterminal) that begins the derivation.</a:t>
            </a:r>
            <a:endParaRPr lang="en-US" altLang="en-US" dirty="0"/>
          </a:p>
        </p:txBody>
      </p:sp>
      <p:pic>
        <p:nvPicPr>
          <p:cNvPr id="5" name="Content Placeholder 4"/>
          <p:cNvPicPr>
            <a:picLocks noGrp="1" noChangeAspect="1"/>
          </p:cNvPicPr>
          <p:nvPr>
            <p:ph sz="half" idx="2"/>
          </p:nvPr>
        </p:nvPicPr>
        <p:blipFill>
          <a:blip r:embed="rId3"/>
          <a:stretch>
            <a:fillRect/>
          </a:stretch>
        </p:blipFill>
        <p:spPr>
          <a:xfrm>
            <a:off x="5448300" y="2029619"/>
            <a:ext cx="2247900" cy="3943350"/>
          </a:xfrm>
          <a:prstGeom prst="rect">
            <a:avLst/>
          </a:prstGeom>
        </p:spPr>
      </p:pic>
    </p:spTree>
    <p:extLst>
      <p:ext uri="{BB962C8B-B14F-4D97-AF65-F5344CB8AC3E}">
        <p14:creationId xmlns:p14="http://schemas.microsoft.com/office/powerpoint/2010/main" val="1712770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Computability Theory</a:t>
            </a:r>
            <a:endParaRPr lang="en-US" dirty="0"/>
          </a:p>
        </p:txBody>
      </p:sp>
      <p:sp>
        <p:nvSpPr>
          <p:cNvPr id="3" name="Content Placeholder 2"/>
          <p:cNvSpPr>
            <a:spLocks noGrp="1"/>
          </p:cNvSpPr>
          <p:nvPr>
            <p:ph idx="1"/>
          </p:nvPr>
        </p:nvSpPr>
        <p:spPr/>
        <p:txBody>
          <a:bodyPr>
            <a:noAutofit/>
          </a:bodyPr>
          <a:lstStyle/>
          <a:p>
            <a:r>
              <a:rPr lang="en-US" sz="2400" dirty="0"/>
              <a:t>Computability theory deals primarily with the question of the extent to which a problem is solvable on a computer. </a:t>
            </a:r>
            <a:endParaRPr lang="en-US" sz="2400" dirty="0" smtClean="0"/>
          </a:p>
          <a:p>
            <a:r>
              <a:rPr lang="en-US" sz="2400" dirty="0" smtClean="0"/>
              <a:t>The </a:t>
            </a:r>
            <a:r>
              <a:rPr lang="en-US" sz="2400" dirty="0"/>
              <a:t>statement that the </a:t>
            </a:r>
            <a:r>
              <a:rPr lang="en-US" sz="2400" i="1" dirty="0"/>
              <a:t>halting problem </a:t>
            </a:r>
            <a:r>
              <a:rPr lang="en-US" sz="2400" dirty="0"/>
              <a:t>cannot be solved by a Turing machine is one of the most important results in computability theory, as it is an example of a concrete problem that is both easy to formulate and impossible to solve using a Turing machine. </a:t>
            </a:r>
            <a:endParaRPr lang="en-US" sz="2400" dirty="0" smtClean="0"/>
          </a:p>
          <a:p>
            <a:r>
              <a:rPr lang="en-US" sz="2400" dirty="0" smtClean="0"/>
              <a:t>Much </a:t>
            </a:r>
            <a:r>
              <a:rPr lang="en-US" sz="2400" dirty="0"/>
              <a:t>of computability theory builds on the halting problem result</a:t>
            </a:r>
            <a:r>
              <a:rPr lang="en-US" sz="2400" dirty="0" smtClean="0"/>
              <a:t>.</a:t>
            </a:r>
          </a:p>
          <a:p>
            <a:endParaRPr lang="en-US" sz="2400" dirty="0" smtClean="0"/>
          </a:p>
          <a:p>
            <a:r>
              <a:rPr lang="en-US" sz="1800" dirty="0"/>
              <a:t>Source: https://web2.qatar.cmu.edu/~</a:t>
            </a:r>
            <a:r>
              <a:rPr lang="en-US" sz="1800" dirty="0" smtClean="0"/>
              <a:t>dabousen/theory%20of%20computation.html</a:t>
            </a:r>
            <a:endParaRPr lang="en-US" sz="1800" dirty="0"/>
          </a:p>
        </p:txBody>
      </p:sp>
    </p:spTree>
    <p:extLst>
      <p:ext uri="{BB962C8B-B14F-4D97-AF65-F5344CB8AC3E}">
        <p14:creationId xmlns:p14="http://schemas.microsoft.com/office/powerpoint/2010/main" val="4409792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511740" cy="1106834"/>
          </a:xfrm>
        </p:spPr>
        <p:txBody>
          <a:bodyPr>
            <a:normAutofit fontScale="90000"/>
          </a:bodyPr>
          <a:lstStyle/>
          <a:p>
            <a:r>
              <a:rPr lang="en-US" sz="4900" b="1" dirty="0" smtClean="0">
                <a:solidFill>
                  <a:schemeClr val="accent5">
                    <a:lumMod val="50000"/>
                  </a:schemeClr>
                </a:solidFill>
              </a:rPr>
              <a:t>Context-Free Languages (Example 5.1)</a:t>
            </a:r>
            <a:endParaRPr lang="en-US" b="1" dirty="0">
              <a:solidFill>
                <a:schemeClr val="accent5">
                  <a:lumMod val="50000"/>
                </a:schemeClr>
              </a:solidFill>
            </a:endParaRPr>
          </a:p>
        </p:txBody>
      </p:sp>
      <p:sp>
        <p:nvSpPr>
          <p:cNvPr id="3" name="Content Placeholder 2"/>
          <p:cNvSpPr>
            <a:spLocks noGrp="1"/>
          </p:cNvSpPr>
          <p:nvPr>
            <p:ph idx="1"/>
          </p:nvPr>
        </p:nvSpPr>
        <p:spPr>
          <a:xfrm>
            <a:off x="628649" y="1572322"/>
            <a:ext cx="7991244" cy="4604641"/>
          </a:xfrm>
        </p:spPr>
        <p:txBody>
          <a:bodyPr>
            <a:normAutofit/>
          </a:bodyPr>
          <a:lstStyle/>
          <a:p>
            <a:pPr>
              <a:defRPr/>
            </a:pPr>
            <a:r>
              <a:rPr lang="en-US" dirty="0" smtClean="0"/>
              <a:t>Consider the grammar</a:t>
            </a:r>
            <a:endParaRPr lang="en-US" dirty="0"/>
          </a:p>
          <a:p>
            <a:pPr>
              <a:buNone/>
              <a:defRPr/>
            </a:pPr>
            <a:r>
              <a:rPr lang="en-US" dirty="0" smtClean="0"/>
              <a:t>	</a:t>
            </a:r>
            <a:r>
              <a:rPr lang="en-US" altLang="en-US" dirty="0">
                <a:solidFill>
                  <a:schemeClr val="accent5">
                    <a:lumMod val="75000"/>
                  </a:schemeClr>
                </a:solidFill>
                <a:cs typeface="Arial" panose="020B0604020202020204" pitchFamily="34" charset="0"/>
              </a:rPr>
              <a:t>V = { S }, T = { a, b }, and productions </a:t>
            </a:r>
            <a:endParaRPr lang="en-US" altLang="en-US" dirty="0" smtClean="0">
              <a:solidFill>
                <a:schemeClr val="accent5">
                  <a:lumMod val="75000"/>
                </a:schemeClr>
              </a:solidFill>
              <a:cs typeface="Arial" panose="020B0604020202020204" pitchFamily="34" charset="0"/>
            </a:endParaRP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aSa </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bSb |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a:spcBef>
                <a:spcPts val="600"/>
              </a:spcBef>
            </a:pPr>
            <a:r>
              <a:rPr lang="en-US" dirty="0" smtClean="0"/>
              <a:t>Sample derivations:</a:t>
            </a:r>
            <a:endParaRPr lang="en-US" dirty="0"/>
          </a:p>
          <a:p>
            <a:pPr marL="0" indent="0">
              <a:spcBef>
                <a:spcPts val="600"/>
              </a:spcBef>
              <a:buNone/>
            </a:pPr>
            <a:r>
              <a:rPr lang="en-US" altLang="en-US" dirty="0"/>
              <a:t>	</a:t>
            </a:r>
            <a:r>
              <a:rPr lang="en-US" altLang="en-US" dirty="0" smtClean="0">
                <a:solidFill>
                  <a:schemeClr val="accent5">
                    <a:lumMod val="75000"/>
                  </a:schemeClr>
                </a:solidFill>
                <a:cs typeface="Arial" panose="020B0604020202020204" pitchFamily="34" charset="0"/>
              </a:rPr>
              <a:t>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aSa </a:t>
            </a:r>
            <a:r>
              <a:rPr lang="en-US" altLang="en-US" dirty="0" smtClean="0">
                <a:solidFill>
                  <a:schemeClr val="accent5">
                    <a:lumMod val="75000"/>
                  </a:schemeClr>
                </a:solidFill>
                <a:cs typeface="Arial" panose="020B0604020202020204" pitchFamily="34" charset="0"/>
                <a:sym typeface="Symbol" panose="05050102010706020507" pitchFamily="18" charset="2"/>
              </a:rPr>
              <a:t> aaSaa  aabSbaa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aabbaa</a:t>
            </a:r>
          </a:p>
          <a:p>
            <a:pPr marL="0" indent="0">
              <a:spcBef>
                <a:spcPts val="600"/>
              </a:spcBef>
              <a:buNone/>
            </a:pPr>
            <a:r>
              <a:rPr lang="en-US" altLang="en-US" i="1" dirty="0" smtClean="0"/>
              <a:t>	</a:t>
            </a:r>
            <a:r>
              <a:rPr lang="en-US" altLang="en-US" dirty="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bSb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baSab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baab </a:t>
            </a:r>
          </a:p>
          <a:p>
            <a:pPr>
              <a:spcBef>
                <a:spcPts val="600"/>
              </a:spcBef>
            </a:pPr>
            <a:r>
              <a:rPr lang="en-US" dirty="0" smtClean="0"/>
              <a:t>The language generated by the grammar is</a:t>
            </a:r>
            <a:endParaRPr lang="en-US" dirty="0"/>
          </a:p>
          <a:p>
            <a:pPr>
              <a:buNone/>
            </a:pPr>
            <a:r>
              <a:rPr lang="en-US" altLang="en-US" i="1" dirty="0" smtClean="0"/>
              <a:t>			</a:t>
            </a:r>
            <a:r>
              <a:rPr lang="en-US" altLang="en-US" dirty="0" smtClean="0">
                <a:solidFill>
                  <a:schemeClr val="accent5">
                    <a:lumMod val="75000"/>
                  </a:schemeClr>
                </a:solidFill>
                <a:cs typeface="Arial" panose="020B0604020202020204" pitchFamily="34" charset="0"/>
              </a:rPr>
              <a:t>{ ww</a:t>
            </a:r>
            <a:r>
              <a:rPr lang="en-US" altLang="en-US" baseline="30000" dirty="0" smtClean="0">
                <a:solidFill>
                  <a:schemeClr val="accent5">
                    <a:lumMod val="75000"/>
                  </a:schemeClr>
                </a:solidFill>
                <a:cs typeface="Arial" panose="020B0604020202020204" pitchFamily="34" charset="0"/>
              </a:rPr>
              <a:t>R</a:t>
            </a:r>
            <a:r>
              <a:rPr lang="en-US" altLang="en-US" dirty="0" smtClean="0">
                <a:solidFill>
                  <a:schemeClr val="accent5">
                    <a:lumMod val="75000"/>
                  </a:schemeClr>
                </a:solidFill>
                <a:cs typeface="Arial" panose="020B0604020202020204" pitchFamily="34" charset="0"/>
              </a:rPr>
              <a:t>: w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sz="2400" dirty="0" smtClean="0">
                <a:solidFill>
                  <a:schemeClr val="accent5">
                    <a:lumMod val="75000"/>
                  </a:schemeClr>
                </a:solidFill>
                <a:cs typeface="Arial" panose="020B0604020202020204" pitchFamily="34" charset="0"/>
              </a:rPr>
              <a:t>{</a:t>
            </a:r>
            <a:r>
              <a:rPr lang="en-US" altLang="en-US" dirty="0" smtClean="0">
                <a:solidFill>
                  <a:schemeClr val="accent5">
                    <a:lumMod val="75000"/>
                  </a:schemeClr>
                </a:solidFill>
                <a:cs typeface="Arial" panose="020B0604020202020204" pitchFamily="34" charset="0"/>
              </a:rPr>
              <a:t> a, b </a:t>
            </a:r>
            <a:r>
              <a:rPr lang="en-US" altLang="en-US" sz="2400" dirty="0" smtClean="0">
                <a:solidFill>
                  <a:schemeClr val="accent5">
                    <a:lumMod val="75000"/>
                  </a:schemeClr>
                </a:solidFill>
                <a:cs typeface="Arial" panose="020B0604020202020204" pitchFamily="34" charset="0"/>
              </a:rPr>
              <a:t>}</a:t>
            </a:r>
            <a:r>
              <a:rPr lang="en-US" altLang="en-US" dirty="0" smtClean="0">
                <a:solidFill>
                  <a:schemeClr val="accent5">
                    <a:lumMod val="75000"/>
                  </a:schemeClr>
                </a:solidFill>
                <a:cs typeface="Arial" panose="020B0604020202020204" pitchFamily="34" charset="0"/>
              </a:rPr>
              <a:t>*}</a:t>
            </a:r>
            <a:endParaRPr lang="en-US" altLang="en-US" dirty="0"/>
          </a:p>
          <a:p>
            <a:pPr>
              <a:buNone/>
            </a:pPr>
            <a:r>
              <a:rPr lang="en-US" altLang="en-US" i="1" dirty="0"/>
              <a:t>	</a:t>
            </a:r>
            <a:r>
              <a:rPr lang="en-US" altLang="en-US" dirty="0" smtClean="0"/>
              <a:t>(in other words, even-length palindromes in </a:t>
            </a:r>
            <a:r>
              <a:rPr lang="en-US" altLang="en-US" sz="2400" dirty="0">
                <a:cs typeface="Arial" panose="020B0604020202020204" pitchFamily="34" charset="0"/>
              </a:rPr>
              <a:t>{</a:t>
            </a:r>
            <a:r>
              <a:rPr lang="en-US" altLang="en-US" dirty="0">
                <a:cs typeface="Arial" panose="020B0604020202020204" pitchFamily="34" charset="0"/>
              </a:rPr>
              <a:t> a, b </a:t>
            </a:r>
            <a:r>
              <a:rPr lang="en-US" altLang="en-US" sz="2400" dirty="0">
                <a:cs typeface="Arial" panose="020B0604020202020204" pitchFamily="34" charset="0"/>
              </a:rPr>
              <a:t>}</a:t>
            </a:r>
            <a:r>
              <a:rPr lang="en-US" altLang="en-US" dirty="0">
                <a:cs typeface="Arial" panose="020B0604020202020204" pitchFamily="34" charset="0"/>
              </a:rPr>
              <a:t>*</a:t>
            </a:r>
            <a:r>
              <a:rPr lang="en-US" altLang="en-US" dirty="0" smtClean="0"/>
              <a:t>)</a:t>
            </a:r>
            <a:endParaRPr lang="en-US" altLang="en-US" dirty="0"/>
          </a:p>
        </p:txBody>
      </p:sp>
      <p:sp>
        <p:nvSpPr>
          <p:cNvPr id="4" name="TextBox 3"/>
          <p:cNvSpPr txBox="1"/>
          <p:nvPr/>
        </p:nvSpPr>
        <p:spPr>
          <a:xfrm>
            <a:off x="1466847" y="2414586"/>
            <a:ext cx="2471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1             2	               3</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1758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511740" cy="1106834"/>
          </a:xfrm>
        </p:spPr>
        <p:txBody>
          <a:bodyPr>
            <a:normAutofit fontScale="90000"/>
          </a:bodyPr>
          <a:lstStyle/>
          <a:p>
            <a:r>
              <a:rPr lang="en-US" sz="4900" b="1" dirty="0" smtClean="0">
                <a:solidFill>
                  <a:schemeClr val="accent5">
                    <a:lumMod val="50000"/>
                  </a:schemeClr>
                </a:solidFill>
              </a:rPr>
              <a:t>Context-Free Languages (Example 5.4)</a:t>
            </a:r>
            <a:endParaRPr lang="en-US" b="1" dirty="0">
              <a:solidFill>
                <a:schemeClr val="accent5">
                  <a:lumMod val="50000"/>
                </a:schemeClr>
              </a:solidFill>
            </a:endParaRPr>
          </a:p>
        </p:txBody>
      </p:sp>
      <p:sp>
        <p:nvSpPr>
          <p:cNvPr id="3" name="Content Placeholder 2"/>
          <p:cNvSpPr>
            <a:spLocks noGrp="1"/>
          </p:cNvSpPr>
          <p:nvPr>
            <p:ph idx="1"/>
          </p:nvPr>
        </p:nvSpPr>
        <p:spPr>
          <a:xfrm>
            <a:off x="628649" y="1572322"/>
            <a:ext cx="7991244" cy="4604641"/>
          </a:xfrm>
        </p:spPr>
        <p:txBody>
          <a:bodyPr>
            <a:normAutofit/>
          </a:bodyPr>
          <a:lstStyle/>
          <a:p>
            <a:pPr>
              <a:defRPr/>
            </a:pPr>
            <a:r>
              <a:rPr lang="en-US" dirty="0" smtClean="0"/>
              <a:t>Consider the grammar</a:t>
            </a:r>
            <a:endParaRPr lang="en-US" dirty="0"/>
          </a:p>
          <a:p>
            <a:pPr>
              <a:buNone/>
              <a:defRPr/>
            </a:pPr>
            <a:r>
              <a:rPr lang="en-US" dirty="0" smtClean="0"/>
              <a:t>	</a:t>
            </a:r>
            <a:r>
              <a:rPr lang="en-US" altLang="en-US" dirty="0">
                <a:solidFill>
                  <a:schemeClr val="accent5">
                    <a:lumMod val="75000"/>
                  </a:schemeClr>
                </a:solidFill>
                <a:cs typeface="Arial" panose="020B0604020202020204" pitchFamily="34" charset="0"/>
              </a:rPr>
              <a:t>V = { S }, T = { a, b }, and productions </a:t>
            </a:r>
            <a:endParaRPr lang="en-US" altLang="en-US" dirty="0" smtClean="0">
              <a:solidFill>
                <a:schemeClr val="accent5">
                  <a:lumMod val="75000"/>
                </a:schemeClr>
              </a:solidFill>
              <a:cs typeface="Arial" panose="020B0604020202020204" pitchFamily="34" charset="0"/>
            </a:endParaRP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aSb </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SS |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a:spcBef>
                <a:spcPts val="600"/>
              </a:spcBef>
            </a:pPr>
            <a:r>
              <a:rPr lang="en-US" dirty="0" smtClean="0"/>
              <a:t>Sample derivations:</a:t>
            </a:r>
            <a:endParaRPr lang="en-US" dirty="0"/>
          </a:p>
          <a:p>
            <a:pPr marL="0" indent="0">
              <a:spcBef>
                <a:spcPts val="600"/>
              </a:spcBef>
              <a:buNone/>
            </a:pPr>
            <a:r>
              <a:rPr lang="en-US" altLang="en-US" dirty="0"/>
              <a:t>	</a:t>
            </a:r>
            <a:r>
              <a:rPr lang="en-US" altLang="en-US" dirty="0" smtClean="0">
                <a:solidFill>
                  <a:schemeClr val="accent5">
                    <a:lumMod val="75000"/>
                  </a:schemeClr>
                </a:solidFill>
                <a:cs typeface="Arial" panose="020B0604020202020204" pitchFamily="34" charset="0"/>
              </a:rPr>
              <a:t>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aSb </a:t>
            </a:r>
            <a:r>
              <a:rPr lang="en-US" altLang="en-US" dirty="0" smtClean="0">
                <a:solidFill>
                  <a:schemeClr val="accent5">
                    <a:lumMod val="75000"/>
                  </a:schemeClr>
                </a:solidFill>
                <a:cs typeface="Arial" panose="020B0604020202020204" pitchFamily="34" charset="0"/>
                <a:sym typeface="Symbol" panose="05050102010706020507" pitchFamily="18" charset="2"/>
              </a:rPr>
              <a:t> aaSbb  aabb </a:t>
            </a:r>
          </a:p>
          <a:p>
            <a:pPr marL="0" indent="0">
              <a:spcBef>
                <a:spcPts val="600"/>
              </a:spcBef>
              <a:buNone/>
            </a:pPr>
            <a:r>
              <a:rPr lang="en-US" altLang="en-US" i="1" dirty="0" smtClean="0"/>
              <a:t>	</a:t>
            </a:r>
            <a:r>
              <a:rPr lang="en-US" altLang="en-US" dirty="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SS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aSbS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abS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abaSb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abab</a:t>
            </a:r>
          </a:p>
          <a:p>
            <a:r>
              <a:rPr lang="en-US" dirty="0" smtClean="0"/>
              <a:t>The language generated by the grammar is</a:t>
            </a:r>
            <a:endParaRPr lang="en-US" dirty="0"/>
          </a:p>
          <a:p>
            <a:pPr>
              <a:buNone/>
            </a:pPr>
            <a:r>
              <a:rPr lang="en-US" altLang="en-US" i="1" dirty="0" smtClean="0"/>
              <a:t>	</a:t>
            </a:r>
            <a:r>
              <a:rPr lang="en-US" altLang="en-US" dirty="0" smtClean="0">
                <a:solidFill>
                  <a:schemeClr val="accent5">
                    <a:lumMod val="75000"/>
                  </a:schemeClr>
                </a:solidFill>
                <a:cs typeface="Arial" panose="020B0604020202020204" pitchFamily="34" charset="0"/>
              </a:rPr>
              <a:t>{ w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sz="2400" dirty="0" smtClean="0">
                <a:solidFill>
                  <a:schemeClr val="accent5">
                    <a:lumMod val="75000"/>
                  </a:schemeClr>
                </a:solidFill>
                <a:cs typeface="Arial" panose="020B0604020202020204" pitchFamily="34" charset="0"/>
              </a:rPr>
              <a:t>{</a:t>
            </a:r>
            <a:r>
              <a:rPr lang="en-US" altLang="en-US" dirty="0" smtClean="0">
                <a:solidFill>
                  <a:schemeClr val="accent5">
                    <a:lumMod val="75000"/>
                  </a:schemeClr>
                </a:solidFill>
                <a:cs typeface="Arial" panose="020B0604020202020204" pitchFamily="34" charset="0"/>
              </a:rPr>
              <a:t> a, b </a:t>
            </a:r>
            <a:r>
              <a:rPr lang="en-US" altLang="en-US" sz="2400" dirty="0" smtClean="0">
                <a:solidFill>
                  <a:schemeClr val="accent5">
                    <a:lumMod val="75000"/>
                  </a:schemeClr>
                </a:solidFill>
                <a:cs typeface="Arial" panose="020B0604020202020204" pitchFamily="34" charset="0"/>
              </a:rPr>
              <a:t>}</a:t>
            </a:r>
            <a:r>
              <a:rPr lang="en-US" altLang="en-US" dirty="0" smtClean="0">
                <a:solidFill>
                  <a:schemeClr val="accent5">
                    <a:lumMod val="75000"/>
                  </a:schemeClr>
                </a:solidFill>
                <a:cs typeface="Arial" panose="020B0604020202020204" pitchFamily="34" charset="0"/>
              </a:rPr>
              <a:t>*: n</a:t>
            </a:r>
            <a:r>
              <a:rPr lang="en-US" altLang="en-US" baseline="-25000" dirty="0" smtClean="0">
                <a:solidFill>
                  <a:schemeClr val="accent5">
                    <a:lumMod val="75000"/>
                  </a:schemeClr>
                </a:solidFill>
                <a:cs typeface="Arial" panose="020B0604020202020204" pitchFamily="34" charset="0"/>
              </a:rPr>
              <a:t>a</a:t>
            </a:r>
            <a:r>
              <a:rPr lang="en-US" altLang="en-US" dirty="0" smtClean="0">
                <a:solidFill>
                  <a:schemeClr val="accent5">
                    <a:lumMod val="75000"/>
                  </a:schemeClr>
                </a:solidFill>
                <a:cs typeface="Arial" panose="020B0604020202020204" pitchFamily="34" charset="0"/>
              </a:rPr>
              <a:t>(w) = n</a:t>
            </a:r>
            <a:r>
              <a:rPr lang="en-US" altLang="en-US" baseline="-25000" dirty="0" smtClean="0">
                <a:solidFill>
                  <a:schemeClr val="accent5">
                    <a:lumMod val="75000"/>
                  </a:schemeClr>
                </a:solidFill>
                <a:cs typeface="Arial" panose="020B0604020202020204" pitchFamily="34" charset="0"/>
              </a:rPr>
              <a:t>b</a:t>
            </a:r>
            <a:r>
              <a:rPr lang="en-US" altLang="en-US" dirty="0" smtClean="0">
                <a:solidFill>
                  <a:schemeClr val="accent5">
                    <a:lumMod val="75000"/>
                  </a:schemeClr>
                </a:solidFill>
                <a:cs typeface="Arial" panose="020B0604020202020204" pitchFamily="34" charset="0"/>
              </a:rPr>
              <a:t>(w) and n</a:t>
            </a:r>
            <a:r>
              <a:rPr lang="en-US" altLang="en-US" baseline="-25000" dirty="0" smtClean="0">
                <a:solidFill>
                  <a:schemeClr val="accent5">
                    <a:lumMod val="75000"/>
                  </a:schemeClr>
                </a:solidFill>
                <a:cs typeface="Arial" panose="020B0604020202020204" pitchFamily="34" charset="0"/>
              </a:rPr>
              <a:t>a</a:t>
            </a:r>
            <a:r>
              <a:rPr lang="en-US" altLang="en-US" dirty="0" smtClean="0">
                <a:solidFill>
                  <a:schemeClr val="accent5">
                    <a:lumMod val="75000"/>
                  </a:schemeClr>
                </a:solidFill>
                <a:cs typeface="Arial" panose="020B0604020202020204" pitchFamily="34" charset="0"/>
              </a:rPr>
              <a:t>(v) ≥ n</a:t>
            </a:r>
            <a:r>
              <a:rPr lang="en-US" altLang="en-US" baseline="-25000" dirty="0" smtClean="0">
                <a:solidFill>
                  <a:schemeClr val="accent5">
                    <a:lumMod val="75000"/>
                  </a:schemeClr>
                </a:solidFill>
                <a:cs typeface="Arial" panose="020B0604020202020204" pitchFamily="34" charset="0"/>
              </a:rPr>
              <a:t>b</a:t>
            </a:r>
            <a:r>
              <a:rPr lang="en-US" altLang="en-US" dirty="0" smtClean="0">
                <a:solidFill>
                  <a:schemeClr val="accent5">
                    <a:lumMod val="75000"/>
                  </a:schemeClr>
                </a:solidFill>
                <a:cs typeface="Arial" panose="020B0604020202020204" pitchFamily="34" charset="0"/>
              </a:rPr>
              <a:t>(v) }</a:t>
            </a:r>
            <a:endParaRPr lang="en-US" altLang="en-US" dirty="0"/>
          </a:p>
          <a:p>
            <a:pPr>
              <a:buNone/>
            </a:pPr>
            <a:r>
              <a:rPr lang="en-US" altLang="en-US" i="1" dirty="0"/>
              <a:t>	</a:t>
            </a:r>
            <a:r>
              <a:rPr lang="en-US" altLang="en-US" dirty="0" smtClean="0"/>
              <a:t>(where v is any prefix of w)</a:t>
            </a:r>
            <a:endParaRPr lang="en-US" altLang="en-US" dirty="0"/>
          </a:p>
        </p:txBody>
      </p:sp>
      <p:sp>
        <p:nvSpPr>
          <p:cNvPr id="4" name="TextBox 3"/>
          <p:cNvSpPr txBox="1"/>
          <p:nvPr/>
        </p:nvSpPr>
        <p:spPr>
          <a:xfrm>
            <a:off x="1466847" y="2414586"/>
            <a:ext cx="2471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1             2	               3</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18903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1106834"/>
          </a:xfrm>
        </p:spPr>
        <p:txBody>
          <a:bodyPr>
            <a:normAutofit fontScale="90000"/>
          </a:bodyPr>
          <a:lstStyle/>
          <a:p>
            <a:r>
              <a:rPr lang="en-US" sz="4900" b="1" dirty="0" smtClean="0">
                <a:solidFill>
                  <a:schemeClr val="accent5">
                    <a:lumMod val="50000"/>
                  </a:schemeClr>
                </a:solidFill>
              </a:rPr>
              <a:t>Leftmost and Rightmost Derivations</a:t>
            </a:r>
            <a:endParaRPr lang="en-US" b="1" dirty="0">
              <a:solidFill>
                <a:schemeClr val="accent5">
                  <a:lumMod val="50000"/>
                </a:schemeClr>
              </a:solidFill>
            </a:endParaRPr>
          </a:p>
        </p:txBody>
      </p:sp>
      <p:sp>
        <p:nvSpPr>
          <p:cNvPr id="3" name="Content Placeholder 2"/>
          <p:cNvSpPr>
            <a:spLocks noGrp="1"/>
          </p:cNvSpPr>
          <p:nvPr>
            <p:ph idx="1"/>
          </p:nvPr>
        </p:nvSpPr>
        <p:spPr>
          <a:xfrm>
            <a:off x="628649" y="1315844"/>
            <a:ext cx="7991244" cy="4861120"/>
          </a:xfrm>
        </p:spPr>
        <p:txBody>
          <a:bodyPr>
            <a:normAutofit fontScale="92500" lnSpcReduction="10000"/>
          </a:bodyPr>
          <a:lstStyle/>
          <a:p>
            <a:pPr>
              <a:defRPr/>
            </a:pPr>
            <a:r>
              <a:rPr lang="en-US" dirty="0" smtClean="0"/>
              <a:t>In a </a:t>
            </a:r>
            <a:r>
              <a:rPr lang="en-US" i="1" dirty="0" smtClean="0"/>
              <a:t>leftmost derivation</a:t>
            </a:r>
            <a:r>
              <a:rPr lang="en-US" dirty="0" smtClean="0"/>
              <a:t>, the leftmost variable in a sentential form is replaced at each step</a:t>
            </a:r>
          </a:p>
          <a:p>
            <a:pPr>
              <a:defRPr/>
            </a:pPr>
            <a:r>
              <a:rPr lang="en-US" dirty="0"/>
              <a:t>In a </a:t>
            </a:r>
            <a:r>
              <a:rPr lang="en-US" i="1" dirty="0" smtClean="0"/>
              <a:t>rightmost </a:t>
            </a:r>
            <a:r>
              <a:rPr lang="en-US" i="1" dirty="0"/>
              <a:t>derivation</a:t>
            </a:r>
            <a:r>
              <a:rPr lang="en-US" dirty="0"/>
              <a:t>, the </a:t>
            </a:r>
            <a:r>
              <a:rPr lang="en-US" dirty="0" smtClean="0"/>
              <a:t>rightmost </a:t>
            </a:r>
            <a:r>
              <a:rPr lang="en-US" dirty="0"/>
              <a:t>variable in a sentential form is replaced at each step</a:t>
            </a:r>
          </a:p>
          <a:p>
            <a:pPr>
              <a:defRPr/>
            </a:pPr>
            <a:r>
              <a:rPr lang="en-US" dirty="0" smtClean="0"/>
              <a:t>Consider the grammar from example 5.5:</a:t>
            </a:r>
            <a:endParaRPr lang="en-US" dirty="0"/>
          </a:p>
          <a:p>
            <a:pPr>
              <a:buNone/>
              <a:defRPr/>
            </a:pPr>
            <a:r>
              <a:rPr lang="en-US" dirty="0" smtClean="0"/>
              <a:t>	</a:t>
            </a:r>
            <a:r>
              <a:rPr lang="en-US" altLang="en-US" dirty="0">
                <a:solidFill>
                  <a:schemeClr val="accent5">
                    <a:lumMod val="75000"/>
                  </a:schemeClr>
                </a:solidFill>
                <a:cs typeface="Arial" panose="020B0604020202020204" pitchFamily="34" charset="0"/>
              </a:rPr>
              <a:t>V = { </a:t>
            </a:r>
            <a:r>
              <a:rPr lang="en-US" altLang="en-US" dirty="0" smtClean="0">
                <a:solidFill>
                  <a:schemeClr val="accent5">
                    <a:lumMod val="75000"/>
                  </a:schemeClr>
                </a:solidFill>
                <a:cs typeface="Arial" panose="020B0604020202020204" pitchFamily="34" charset="0"/>
              </a:rPr>
              <a:t>S, A, B </a:t>
            </a:r>
            <a:r>
              <a:rPr lang="en-US" altLang="en-US" dirty="0">
                <a:solidFill>
                  <a:schemeClr val="accent5">
                    <a:lumMod val="75000"/>
                  </a:schemeClr>
                </a:solidFill>
                <a:cs typeface="Arial" panose="020B0604020202020204" pitchFamily="34" charset="0"/>
              </a:rPr>
              <a:t>}, T = { a, b }, and productions </a:t>
            </a:r>
            <a:endParaRPr lang="en-US" altLang="en-US" dirty="0" smtClean="0">
              <a:solidFill>
                <a:schemeClr val="accent5">
                  <a:lumMod val="75000"/>
                </a:schemeClr>
              </a:solidFill>
              <a:cs typeface="Arial" panose="020B0604020202020204" pitchFamily="34" charset="0"/>
            </a:endParaRP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aAB </a:t>
            </a: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bBb</a:t>
            </a: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 A</a:t>
            </a:r>
            <a:r>
              <a:rPr lang="en-US" altLang="en-US" dirty="0" smtClean="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a:spcBef>
                <a:spcPts val="600"/>
              </a:spcBef>
            </a:pPr>
            <a:r>
              <a:rPr lang="en-US" dirty="0" smtClean="0"/>
              <a:t>The string abb has two distinct derivations:</a:t>
            </a:r>
            <a:endParaRPr lang="en-US" dirty="0"/>
          </a:p>
          <a:p>
            <a:pPr lvl="1">
              <a:spcBef>
                <a:spcPts val="600"/>
              </a:spcBef>
            </a:pPr>
            <a:r>
              <a:rPr lang="en-US" altLang="en-US" dirty="0" smtClean="0"/>
              <a:t>Leftmost:</a:t>
            </a:r>
            <a:r>
              <a:rPr lang="en-US" altLang="en-US" dirty="0"/>
              <a:t>	</a:t>
            </a:r>
            <a:r>
              <a:rPr lang="en-US" altLang="en-US" dirty="0" smtClean="0"/>
              <a:t>	</a:t>
            </a:r>
            <a:r>
              <a:rPr lang="en-US" altLang="en-US" dirty="0" smtClean="0">
                <a:solidFill>
                  <a:schemeClr val="accent5">
                    <a:lumMod val="75000"/>
                  </a:schemeClr>
                </a:solidFill>
                <a:cs typeface="Arial" panose="020B0604020202020204" pitchFamily="34" charset="0"/>
              </a:rPr>
              <a:t>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aAB </a:t>
            </a:r>
            <a:r>
              <a:rPr lang="en-US" altLang="en-US" dirty="0" smtClean="0">
                <a:solidFill>
                  <a:schemeClr val="accent5">
                    <a:lumMod val="75000"/>
                  </a:schemeClr>
                </a:solidFill>
                <a:cs typeface="Arial" panose="020B0604020202020204" pitchFamily="34" charset="0"/>
                <a:sym typeface="Symbol" panose="05050102010706020507" pitchFamily="18" charset="2"/>
              </a:rPr>
              <a:t> abBbB  abbB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abb</a:t>
            </a:r>
          </a:p>
          <a:p>
            <a:pPr lvl="1">
              <a:spcBef>
                <a:spcPts val="600"/>
              </a:spcBef>
            </a:pPr>
            <a:r>
              <a:rPr lang="en-US" altLang="en-US" dirty="0" smtClean="0"/>
              <a:t>Rightmost</a:t>
            </a:r>
            <a:r>
              <a:rPr lang="en-US" altLang="en-US" dirty="0"/>
              <a:t>:	</a:t>
            </a:r>
            <a:r>
              <a:rPr lang="en-US" altLang="en-US" dirty="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aAB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abBb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abb</a:t>
            </a:r>
          </a:p>
          <a:p>
            <a:pPr marL="0" indent="0">
              <a:spcBef>
                <a:spcPts val="600"/>
              </a:spcBef>
              <a:buNone/>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p:txBody>
      </p:sp>
      <p:sp>
        <p:nvSpPr>
          <p:cNvPr id="4" name="TextBox 3"/>
          <p:cNvSpPr txBox="1"/>
          <p:nvPr/>
        </p:nvSpPr>
        <p:spPr>
          <a:xfrm>
            <a:off x="539440" y="3654964"/>
            <a:ext cx="2471738" cy="12958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3</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5" name="TextBox 4"/>
          <p:cNvSpPr txBox="1"/>
          <p:nvPr/>
        </p:nvSpPr>
        <p:spPr>
          <a:xfrm>
            <a:off x="3966206" y="5241606"/>
            <a:ext cx="370618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1                          2	        3                      3</a:t>
            </a:r>
            <a:endParaRPr kumimoji="0" lang="en-US" sz="14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6" name="TextBox 5"/>
          <p:cNvSpPr txBox="1"/>
          <p:nvPr/>
        </p:nvSpPr>
        <p:spPr>
          <a:xfrm>
            <a:off x="3966205" y="5603556"/>
            <a:ext cx="370618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1                      3	2                   3</a:t>
            </a:r>
            <a:endParaRPr kumimoji="0" lang="en-US" sz="14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2033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a:bodyPr>
          <a:lstStyle/>
          <a:p>
            <a:r>
              <a:rPr lang="en-US" b="1" dirty="0" smtClean="0">
                <a:solidFill>
                  <a:schemeClr val="accent5">
                    <a:lumMod val="50000"/>
                  </a:schemeClr>
                </a:solidFill>
              </a:rPr>
              <a:t>Derivation Trees</a:t>
            </a:r>
            <a:endParaRPr lang="en-US" b="1" dirty="0">
              <a:solidFill>
                <a:schemeClr val="accent5">
                  <a:lumMod val="50000"/>
                </a:schemeClr>
              </a:solidFill>
            </a:endParaRPr>
          </a:p>
        </p:txBody>
      </p:sp>
      <p:sp>
        <p:nvSpPr>
          <p:cNvPr id="3" name="Content Placeholder 2"/>
          <p:cNvSpPr>
            <a:spLocks noGrp="1"/>
          </p:cNvSpPr>
          <p:nvPr>
            <p:ph idx="1"/>
          </p:nvPr>
        </p:nvSpPr>
        <p:spPr>
          <a:xfrm>
            <a:off x="628650" y="1293541"/>
            <a:ext cx="7706458" cy="4061902"/>
          </a:xfrm>
        </p:spPr>
        <p:txBody>
          <a:bodyPr>
            <a:normAutofit/>
          </a:bodyPr>
          <a:lstStyle/>
          <a:p>
            <a:r>
              <a:rPr lang="en-US" altLang="en-US" dirty="0" smtClean="0">
                <a:solidFill>
                  <a:prstClr val="black"/>
                </a:solidFill>
              </a:rPr>
              <a:t>In a </a:t>
            </a:r>
            <a:r>
              <a:rPr lang="en-US" altLang="en-US" i="1" dirty="0" smtClean="0">
                <a:solidFill>
                  <a:prstClr val="black"/>
                </a:solidFill>
              </a:rPr>
              <a:t>derivation tree</a:t>
            </a:r>
            <a:r>
              <a:rPr lang="en-US" altLang="en-US" dirty="0" smtClean="0">
                <a:solidFill>
                  <a:prstClr val="black"/>
                </a:solidFill>
              </a:rPr>
              <a:t> or </a:t>
            </a:r>
            <a:r>
              <a:rPr lang="en-US" altLang="en-US" i="1" dirty="0" smtClean="0">
                <a:solidFill>
                  <a:prstClr val="black"/>
                </a:solidFill>
              </a:rPr>
              <a:t>parse tree</a:t>
            </a:r>
            <a:r>
              <a:rPr lang="en-US" altLang="en-US" dirty="0" smtClean="0">
                <a:solidFill>
                  <a:prstClr val="black"/>
                </a:solidFill>
              </a:rPr>
              <a:t>, </a:t>
            </a:r>
          </a:p>
          <a:p>
            <a:pPr lvl="1"/>
            <a:r>
              <a:rPr lang="en-US" dirty="0" smtClean="0"/>
              <a:t>the root is labeled S</a:t>
            </a:r>
          </a:p>
          <a:p>
            <a:pPr lvl="1"/>
            <a:r>
              <a:rPr lang="en-US" dirty="0"/>
              <a:t>i</a:t>
            </a:r>
            <a:r>
              <a:rPr lang="en-US" dirty="0" smtClean="0"/>
              <a:t>nternal nodes are labeled with a variable occurring on the left side of a production</a:t>
            </a:r>
          </a:p>
          <a:p>
            <a:pPr lvl="1"/>
            <a:r>
              <a:rPr lang="en-US" dirty="0" smtClean="0"/>
              <a:t>the children of a node contain the symbols on the corresponding right side of a production</a:t>
            </a:r>
          </a:p>
          <a:p>
            <a:r>
              <a:rPr lang="en-US" dirty="0" smtClean="0"/>
              <a:t>For example, given the production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abABc</a:t>
            </a:r>
            <a:r>
              <a:rPr lang="en-US" dirty="0" smtClean="0"/>
              <a:t>, Figure 5.1 shows the corresponding partial derivation tree </a:t>
            </a:r>
            <a:endParaRPr lang="en-US" altLang="en-US" dirty="0" smtClean="0">
              <a:solidFill>
                <a:prstClr val="black"/>
              </a:solidFill>
            </a:endParaRPr>
          </a:p>
          <a:p>
            <a:pPr marL="0" indent="0" algn="ctr">
              <a:buNone/>
            </a:pPr>
            <a:endParaRPr lang="en-US" altLang="en-US" dirty="0">
              <a:solidFill>
                <a:prstClr val="black"/>
              </a:solidFill>
            </a:endParaRPr>
          </a:p>
        </p:txBody>
      </p:sp>
      <p:pic>
        <p:nvPicPr>
          <p:cNvPr id="1026" name="Picture 2" descr="C:\Users\taylor.ferracane\Desktop\Linz PPT Images\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899" y="4476814"/>
            <a:ext cx="4106026" cy="177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41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a:bodyPr>
          <a:lstStyle/>
          <a:p>
            <a:r>
              <a:rPr lang="en-US" b="1" dirty="0" smtClean="0">
                <a:solidFill>
                  <a:schemeClr val="accent5">
                    <a:lumMod val="50000"/>
                  </a:schemeClr>
                </a:solidFill>
              </a:rPr>
              <a:t>Derivation Trees (Cont.)</a:t>
            </a:r>
            <a:endParaRPr lang="en-US" b="1" dirty="0">
              <a:solidFill>
                <a:schemeClr val="accent5">
                  <a:lumMod val="50000"/>
                </a:schemeClr>
              </a:solidFill>
            </a:endParaRPr>
          </a:p>
        </p:txBody>
      </p:sp>
      <p:sp>
        <p:nvSpPr>
          <p:cNvPr id="3" name="Content Placeholder 2"/>
          <p:cNvSpPr>
            <a:spLocks noGrp="1"/>
          </p:cNvSpPr>
          <p:nvPr>
            <p:ph idx="1"/>
          </p:nvPr>
        </p:nvSpPr>
        <p:spPr>
          <a:xfrm>
            <a:off x="628649" y="1293540"/>
            <a:ext cx="7779371" cy="4906537"/>
          </a:xfrm>
        </p:spPr>
        <p:txBody>
          <a:bodyPr>
            <a:normAutofit/>
          </a:bodyPr>
          <a:lstStyle/>
          <a:p>
            <a:r>
              <a:rPr lang="en-US" altLang="en-US" sz="2400" dirty="0" smtClean="0">
                <a:solidFill>
                  <a:prstClr val="black"/>
                </a:solidFill>
              </a:rPr>
              <a:t>The yield of a derivation tree is the string of terminals produced by a leftmost depth-first traversal of the tree</a:t>
            </a:r>
          </a:p>
          <a:p>
            <a:r>
              <a:rPr lang="en-US" sz="2400" dirty="0" smtClean="0"/>
              <a:t>For example, using the </a:t>
            </a:r>
            <a:r>
              <a:rPr lang="en-US" sz="2400" dirty="0"/>
              <a:t>grammar from example </a:t>
            </a:r>
            <a:r>
              <a:rPr lang="en-US" sz="2400" dirty="0" smtClean="0"/>
              <a:t>5.5, the derivation tree below yields the string </a:t>
            </a:r>
            <a:r>
              <a:rPr lang="en-US" sz="2400" b="1" dirty="0" smtClean="0"/>
              <a:t>abbbb</a:t>
            </a:r>
            <a:r>
              <a:rPr lang="en-US" sz="2400" dirty="0" smtClean="0"/>
              <a:t> </a:t>
            </a:r>
            <a:endParaRPr lang="en-US" altLang="en-US" sz="2400" dirty="0" smtClean="0">
              <a:solidFill>
                <a:prstClr val="black"/>
              </a:solidFill>
            </a:endParaRPr>
          </a:p>
          <a:p>
            <a:pPr marL="0" indent="0" algn="ctr">
              <a:buNone/>
            </a:pPr>
            <a:endParaRPr lang="en-US" altLang="en-US" dirty="0">
              <a:solidFill>
                <a:prstClr val="black"/>
              </a:solidFill>
            </a:endParaRPr>
          </a:p>
        </p:txBody>
      </p:sp>
      <p:pic>
        <p:nvPicPr>
          <p:cNvPr id="2050" name="Picture 2" descr="C:\Users\taylor.ferracane\Desktop\Linz PPT Images\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873" y="3092115"/>
            <a:ext cx="4330254" cy="3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610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fontScale="90000"/>
          </a:bodyPr>
          <a:lstStyle/>
          <a:p>
            <a:r>
              <a:rPr lang="en-US" b="1" dirty="0" smtClean="0">
                <a:solidFill>
                  <a:schemeClr val="accent5">
                    <a:lumMod val="50000"/>
                  </a:schemeClr>
                </a:solidFill>
              </a:rPr>
              <a:t>Sentential Forms and Derivation Trees</a:t>
            </a:r>
            <a:endParaRPr lang="en-US" b="1" dirty="0">
              <a:solidFill>
                <a:schemeClr val="accent5">
                  <a:lumMod val="50000"/>
                </a:schemeClr>
              </a:solidFill>
            </a:endParaRPr>
          </a:p>
        </p:txBody>
      </p:sp>
      <p:sp>
        <p:nvSpPr>
          <p:cNvPr id="3" name="Content Placeholder 2"/>
          <p:cNvSpPr>
            <a:spLocks noGrp="1"/>
          </p:cNvSpPr>
          <p:nvPr>
            <p:ph idx="1"/>
          </p:nvPr>
        </p:nvSpPr>
        <p:spPr>
          <a:xfrm>
            <a:off x="628649" y="1293540"/>
            <a:ext cx="7455985" cy="4906537"/>
          </a:xfrm>
        </p:spPr>
        <p:txBody>
          <a:bodyPr>
            <a:normAutofit/>
          </a:bodyPr>
          <a:lstStyle/>
          <a:p>
            <a:r>
              <a:rPr lang="en-US" altLang="en-US" dirty="0" smtClean="0">
                <a:solidFill>
                  <a:prstClr val="black"/>
                </a:solidFill>
              </a:rPr>
              <a:t>Theorem 5.1 states that, given a context-free grammar G, for every string w in L(G), there exists a derivation tree whose yield is w</a:t>
            </a:r>
          </a:p>
          <a:p>
            <a:r>
              <a:rPr lang="en-US" altLang="en-US" dirty="0" smtClean="0">
                <a:solidFill>
                  <a:prstClr val="black"/>
                </a:solidFill>
              </a:rPr>
              <a:t>The converse is also true: the yield of any derivation tree formed with productions from G is in L(G)</a:t>
            </a:r>
          </a:p>
          <a:p>
            <a:r>
              <a:rPr lang="en-US" altLang="en-US" dirty="0" smtClean="0">
                <a:solidFill>
                  <a:prstClr val="black"/>
                </a:solidFill>
              </a:rPr>
              <a:t>Derivation trees show which productions are used in obtaining a sentence, but do not give the order of their application</a:t>
            </a:r>
          </a:p>
          <a:p>
            <a:endParaRPr lang="en-US" altLang="en-US" dirty="0" smtClean="0">
              <a:solidFill>
                <a:prstClr val="black"/>
              </a:solidFill>
            </a:endParaRPr>
          </a:p>
          <a:p>
            <a:pPr marL="0" indent="0" algn="ctr">
              <a:buNone/>
            </a:pPr>
            <a:endParaRPr lang="en-US" altLang="en-US" dirty="0">
              <a:solidFill>
                <a:prstClr val="black"/>
              </a:solidFill>
            </a:endParaRPr>
          </a:p>
        </p:txBody>
      </p:sp>
    </p:spTree>
    <p:extLst>
      <p:ext uri="{BB962C8B-B14F-4D97-AF65-F5344CB8AC3E}">
        <p14:creationId xmlns:p14="http://schemas.microsoft.com/office/powerpoint/2010/main" val="226635974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a:bodyPr>
          <a:lstStyle/>
          <a:p>
            <a:r>
              <a:rPr lang="en-US" b="1" dirty="0" smtClean="0">
                <a:solidFill>
                  <a:schemeClr val="accent5">
                    <a:lumMod val="50000"/>
                  </a:schemeClr>
                </a:solidFill>
              </a:rPr>
              <a:t>Parsing and Membership</a:t>
            </a:r>
            <a:endParaRPr lang="en-US" b="1" dirty="0">
              <a:solidFill>
                <a:schemeClr val="accent5">
                  <a:lumMod val="50000"/>
                </a:schemeClr>
              </a:solidFill>
            </a:endParaRPr>
          </a:p>
        </p:txBody>
      </p:sp>
      <p:sp>
        <p:nvSpPr>
          <p:cNvPr id="3" name="Content Placeholder 2"/>
          <p:cNvSpPr>
            <a:spLocks noGrp="1"/>
          </p:cNvSpPr>
          <p:nvPr>
            <p:ph idx="1"/>
          </p:nvPr>
        </p:nvSpPr>
        <p:spPr>
          <a:xfrm>
            <a:off x="628649" y="1293540"/>
            <a:ext cx="7400229" cy="4906537"/>
          </a:xfrm>
        </p:spPr>
        <p:txBody>
          <a:bodyPr>
            <a:normAutofit/>
          </a:bodyPr>
          <a:lstStyle/>
          <a:p>
            <a:r>
              <a:rPr lang="en-US" dirty="0"/>
              <a:t>The </a:t>
            </a:r>
            <a:r>
              <a:rPr lang="en-US" i="1" dirty="0"/>
              <a:t>parsing</a:t>
            </a:r>
            <a:r>
              <a:rPr lang="en-US" dirty="0"/>
              <a:t> problem: given a grammar G and a string w, find a sequence of derivations using the productions in G to produce </a:t>
            </a:r>
            <a:r>
              <a:rPr lang="en-US" dirty="0" smtClean="0"/>
              <a:t>w</a:t>
            </a:r>
            <a:endParaRPr lang="en-US" dirty="0"/>
          </a:p>
          <a:p>
            <a:r>
              <a:rPr lang="en-US" dirty="0"/>
              <a:t>Can be solved in an exhaustive, </a:t>
            </a:r>
            <a:r>
              <a:rPr lang="en-US" dirty="0" smtClean="0"/>
              <a:t>top-down, but not very efficient fashion</a:t>
            </a:r>
            <a:endParaRPr lang="en-US" dirty="0"/>
          </a:p>
          <a:p>
            <a:r>
              <a:rPr lang="en-US" dirty="0" smtClean="0"/>
              <a:t>Theorem 5.2: Exhaustive </a:t>
            </a:r>
            <a:r>
              <a:rPr lang="en-US" dirty="0"/>
              <a:t>parsing is guaranteed to yield all strings eventually, but may fail to stop for strings not in </a:t>
            </a:r>
            <a:r>
              <a:rPr lang="en-US" dirty="0" smtClean="0"/>
              <a:t>L(G), unless </a:t>
            </a:r>
            <a:r>
              <a:rPr lang="en-US" dirty="0"/>
              <a:t>we restrict the </a:t>
            </a:r>
            <a:r>
              <a:rPr lang="en-US" dirty="0" smtClean="0"/>
              <a:t>productions in the grammar to avoid the forms </a:t>
            </a:r>
            <a:r>
              <a:rPr lang="en-US" altLang="en-US" dirty="0" smtClean="0">
                <a:cs typeface="Arial" panose="020B0604020202020204" pitchFamily="34" charset="0"/>
              </a:rPr>
              <a:t>A </a:t>
            </a:r>
            <a:r>
              <a:rPr lang="en-US" altLang="en-US" dirty="0">
                <a:cs typeface="Arial" panose="020B0604020202020204" pitchFamily="34" charset="0"/>
                <a:sym typeface="Symbol" panose="05050102010706020507" pitchFamily="18" charset="2"/>
              </a:rPr>
              <a:t></a:t>
            </a:r>
            <a:r>
              <a:rPr lang="en-US" altLang="en-US" dirty="0">
                <a:cs typeface="Arial" panose="020B0604020202020204" pitchFamily="34" charset="0"/>
              </a:rPr>
              <a:t> </a:t>
            </a:r>
            <a:r>
              <a:rPr lang="en-US" altLang="en-US" dirty="0" smtClean="0">
                <a:cs typeface="Arial" panose="020B0604020202020204" pitchFamily="34" charset="0"/>
                <a:sym typeface="Symbol" panose="05050102010706020507" pitchFamily="18" charset="2"/>
              </a:rPr>
              <a:t> and </a:t>
            </a:r>
            <a:r>
              <a:rPr lang="en-US" altLang="en-US" dirty="0">
                <a:cs typeface="Arial" panose="020B0604020202020204" pitchFamily="34" charset="0"/>
              </a:rPr>
              <a:t>A </a:t>
            </a:r>
            <a:r>
              <a:rPr lang="en-US" altLang="en-US" dirty="0">
                <a:cs typeface="Arial" panose="020B0604020202020204" pitchFamily="34" charset="0"/>
                <a:sym typeface="Symbol" panose="05050102010706020507" pitchFamily="18" charset="2"/>
              </a:rPr>
              <a:t></a:t>
            </a:r>
            <a:r>
              <a:rPr lang="en-US" altLang="en-US" dirty="0">
                <a:cs typeface="Arial" panose="020B0604020202020204" pitchFamily="34" charset="0"/>
              </a:rPr>
              <a:t> </a:t>
            </a:r>
            <a:r>
              <a:rPr lang="en-US" altLang="en-US" dirty="0">
                <a:cs typeface="Arial" panose="020B0604020202020204" pitchFamily="34" charset="0"/>
                <a:sym typeface="Symbol" panose="05050102010706020507" pitchFamily="18" charset="2"/>
              </a:rPr>
              <a:t>B</a:t>
            </a:r>
            <a:endParaRPr lang="en-US" altLang="en-US" dirty="0" smtClean="0"/>
          </a:p>
        </p:txBody>
      </p:sp>
    </p:spTree>
    <p:extLst>
      <p:ext uri="{BB962C8B-B14F-4D97-AF65-F5344CB8AC3E}">
        <p14:creationId xmlns:p14="http://schemas.microsoft.com/office/powerpoint/2010/main" val="24244225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a:bodyPr>
          <a:lstStyle/>
          <a:p>
            <a:r>
              <a:rPr lang="en-US" b="1" dirty="0" smtClean="0">
                <a:solidFill>
                  <a:schemeClr val="accent5">
                    <a:lumMod val="50000"/>
                  </a:schemeClr>
                </a:solidFill>
              </a:rPr>
              <a:t>Parsing and Ambiguity</a:t>
            </a:r>
            <a:endParaRPr lang="en-US" b="1" dirty="0">
              <a:solidFill>
                <a:schemeClr val="accent5">
                  <a:lumMod val="50000"/>
                </a:schemeClr>
              </a:solidFill>
            </a:endParaRPr>
          </a:p>
        </p:txBody>
      </p:sp>
      <p:sp>
        <p:nvSpPr>
          <p:cNvPr id="3" name="Content Placeholder 2"/>
          <p:cNvSpPr>
            <a:spLocks noGrp="1"/>
          </p:cNvSpPr>
          <p:nvPr>
            <p:ph idx="1"/>
          </p:nvPr>
        </p:nvSpPr>
        <p:spPr>
          <a:xfrm>
            <a:off x="628650" y="1293540"/>
            <a:ext cx="7043390" cy="4906537"/>
          </a:xfrm>
        </p:spPr>
        <p:txBody>
          <a:bodyPr>
            <a:normAutofit/>
          </a:bodyPr>
          <a:lstStyle/>
          <a:p>
            <a:r>
              <a:rPr lang="en-US" sz="2400" dirty="0"/>
              <a:t>A</a:t>
            </a:r>
            <a:r>
              <a:rPr lang="en-US" sz="2400" dirty="0" smtClean="0"/>
              <a:t> </a:t>
            </a:r>
            <a:r>
              <a:rPr lang="en-US" sz="2400" dirty="0"/>
              <a:t>grammar </a:t>
            </a:r>
            <a:r>
              <a:rPr lang="en-US" sz="2400" dirty="0" smtClean="0"/>
              <a:t>G is </a:t>
            </a:r>
            <a:r>
              <a:rPr lang="en-US" sz="2400" i="1" dirty="0"/>
              <a:t>ambiguous </a:t>
            </a:r>
            <a:r>
              <a:rPr lang="en-US" sz="2400" dirty="0"/>
              <a:t>if there is some string w </a:t>
            </a:r>
            <a:r>
              <a:rPr lang="en-US" sz="2400" dirty="0" smtClean="0"/>
              <a:t>in L(G) for </a:t>
            </a:r>
            <a:r>
              <a:rPr lang="en-US" sz="2400" dirty="0"/>
              <a:t>which </a:t>
            </a:r>
            <a:r>
              <a:rPr lang="en-US" sz="2400" u="sng" dirty="0" smtClean="0"/>
              <a:t>more than one </a:t>
            </a:r>
            <a:r>
              <a:rPr lang="en-US" sz="2400" dirty="0"/>
              <a:t>derivation </a:t>
            </a:r>
            <a:r>
              <a:rPr lang="en-US" sz="2400" dirty="0" smtClean="0"/>
              <a:t>tree exists</a:t>
            </a:r>
            <a:endParaRPr lang="en-US" sz="2400" dirty="0"/>
          </a:p>
          <a:p>
            <a:r>
              <a:rPr lang="en-US" sz="2400" dirty="0" smtClean="0"/>
              <a:t>The grammar with productions S </a:t>
            </a:r>
            <a:r>
              <a:rPr lang="en-US" sz="2400" dirty="0">
                <a:sym typeface="Wingdings" pitchFamily="2" charset="2"/>
              </a:rPr>
              <a:t> aSb | SS | </a:t>
            </a:r>
            <a:r>
              <a:rPr lang="el-GR" sz="2400" dirty="0" smtClean="0">
                <a:sym typeface="Wingdings" pitchFamily="2" charset="2"/>
              </a:rPr>
              <a:t>λ</a:t>
            </a:r>
            <a:r>
              <a:rPr lang="en-US" sz="2400" dirty="0" smtClean="0">
                <a:sym typeface="Wingdings" pitchFamily="2" charset="2"/>
              </a:rPr>
              <a:t> is ambiguous, since the string </a:t>
            </a:r>
            <a:r>
              <a:rPr lang="en-US" sz="2400" b="1" dirty="0" smtClean="0">
                <a:sym typeface="Wingdings" pitchFamily="2" charset="2"/>
              </a:rPr>
              <a:t>aabb</a:t>
            </a:r>
            <a:r>
              <a:rPr lang="en-US" sz="2400" dirty="0" smtClean="0">
                <a:sym typeface="Wingdings" pitchFamily="2" charset="2"/>
              </a:rPr>
              <a:t> has two derivation trees, as shown below</a:t>
            </a:r>
          </a:p>
          <a:p>
            <a:endParaRPr lang="en-US" dirty="0">
              <a:sym typeface="Wingdings" pitchFamily="2" charset="2"/>
            </a:endParaRPr>
          </a:p>
          <a:p>
            <a:endParaRPr lang="en-US" dirty="0">
              <a:sym typeface="Wingdings" pitchFamily="2" charset="2"/>
            </a:endParaRPr>
          </a:p>
        </p:txBody>
      </p:sp>
      <p:pic>
        <p:nvPicPr>
          <p:cNvPr id="3074" name="Picture 2" descr="C:\Users\taylor.ferracane\Desktop\Linz PPT Images\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846" y="3216822"/>
            <a:ext cx="4626309" cy="304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410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fontScale="90000"/>
          </a:bodyPr>
          <a:lstStyle/>
          <a:p>
            <a:r>
              <a:rPr lang="en-US" b="1" dirty="0" smtClean="0">
                <a:solidFill>
                  <a:schemeClr val="accent5">
                    <a:lumMod val="50000"/>
                  </a:schemeClr>
                </a:solidFill>
              </a:rPr>
              <a:t>Ambiguity in Programming Languages</a:t>
            </a:r>
            <a:endParaRPr lang="en-US" b="1" dirty="0">
              <a:solidFill>
                <a:schemeClr val="accent5">
                  <a:lumMod val="50000"/>
                </a:schemeClr>
              </a:solidFill>
            </a:endParaRPr>
          </a:p>
        </p:txBody>
      </p:sp>
      <p:sp>
        <p:nvSpPr>
          <p:cNvPr id="3" name="Content Placeholder 2"/>
          <p:cNvSpPr>
            <a:spLocks noGrp="1"/>
          </p:cNvSpPr>
          <p:nvPr>
            <p:ph idx="1"/>
          </p:nvPr>
        </p:nvSpPr>
        <p:spPr>
          <a:xfrm>
            <a:off x="628649" y="1293540"/>
            <a:ext cx="7723614" cy="4906537"/>
          </a:xfrm>
        </p:spPr>
        <p:txBody>
          <a:bodyPr>
            <a:normAutofit fontScale="92500" lnSpcReduction="10000"/>
          </a:bodyPr>
          <a:lstStyle/>
          <a:p>
            <a:r>
              <a:rPr lang="en-US" dirty="0" smtClean="0">
                <a:sym typeface="Wingdings" pitchFamily="2" charset="2"/>
              </a:rPr>
              <a:t>Consider the grammar below, designed to generate simple arithmetic expressions such as </a:t>
            </a:r>
            <a:r>
              <a:rPr lang="en-US" dirty="0">
                <a:solidFill>
                  <a:schemeClr val="accent5">
                    <a:lumMod val="75000"/>
                  </a:schemeClr>
                </a:solidFill>
                <a:cs typeface="Arial" panose="020B0604020202020204" pitchFamily="34" charset="0"/>
                <a:sym typeface="Wingdings" pitchFamily="2" charset="2"/>
              </a:rPr>
              <a:t>(a+b)*c </a:t>
            </a:r>
            <a:r>
              <a:rPr lang="en-US" dirty="0" smtClean="0">
                <a:sym typeface="Wingdings" pitchFamily="2" charset="2"/>
              </a:rPr>
              <a:t>and </a:t>
            </a:r>
            <a:r>
              <a:rPr lang="en-US" dirty="0">
                <a:solidFill>
                  <a:schemeClr val="accent5">
                    <a:lumMod val="75000"/>
                  </a:schemeClr>
                </a:solidFill>
                <a:cs typeface="Arial" panose="020B0604020202020204" pitchFamily="34" charset="0"/>
                <a:sym typeface="Wingdings" pitchFamily="2" charset="2"/>
              </a:rPr>
              <a:t>a*b+c</a:t>
            </a:r>
          </a:p>
          <a:p>
            <a:pPr>
              <a:buNone/>
              <a:defRPr/>
            </a:pPr>
            <a:r>
              <a:rPr lang="en-US" dirty="0" smtClean="0">
                <a:sym typeface="Wingdings" pitchFamily="2" charset="2"/>
              </a:rPr>
              <a:t> 	</a:t>
            </a:r>
            <a:r>
              <a:rPr lang="en-US" altLang="en-US" dirty="0" smtClean="0">
                <a:solidFill>
                  <a:schemeClr val="accent5">
                    <a:lumMod val="75000"/>
                  </a:schemeClr>
                </a:solidFill>
                <a:cs typeface="Arial" panose="020B0604020202020204" pitchFamily="34" charset="0"/>
              </a:rPr>
              <a:t>V </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E, I </a:t>
            </a:r>
            <a:r>
              <a:rPr lang="en-US" altLang="en-US" dirty="0">
                <a:solidFill>
                  <a:schemeClr val="accent5">
                    <a:lumMod val="75000"/>
                  </a:schemeClr>
                </a:solidFill>
                <a:cs typeface="Arial" panose="020B0604020202020204" pitchFamily="34" charset="0"/>
              </a:rPr>
              <a:t>}, T = { a, </a:t>
            </a:r>
            <a:r>
              <a:rPr lang="en-US" altLang="en-US" dirty="0" smtClean="0">
                <a:solidFill>
                  <a:schemeClr val="accent5">
                    <a:lumMod val="75000"/>
                  </a:schemeClr>
                </a:solidFill>
                <a:cs typeface="Arial" panose="020B0604020202020204" pitchFamily="34" charset="0"/>
              </a:rPr>
              <a:t>b, c, +, *, (, ) </a:t>
            </a:r>
            <a:r>
              <a:rPr lang="en-US" altLang="en-US" dirty="0">
                <a:solidFill>
                  <a:schemeClr val="accent5">
                    <a:lumMod val="75000"/>
                  </a:schemeClr>
                </a:solidFill>
                <a:cs typeface="Arial" panose="020B0604020202020204" pitchFamily="34" charset="0"/>
              </a:rPr>
              <a:t>}</a:t>
            </a:r>
            <a:r>
              <a:rPr lang="en-US" altLang="en-US" dirty="0">
                <a:cs typeface="Arial" panose="020B0604020202020204" pitchFamily="34" charset="0"/>
              </a:rPr>
              <a:t>, </a:t>
            </a:r>
            <a:r>
              <a:rPr lang="en-US" altLang="en-US" dirty="0">
                <a:solidFill>
                  <a:schemeClr val="accent5">
                    <a:lumMod val="75000"/>
                  </a:schemeClr>
                </a:solidFill>
                <a:cs typeface="Arial" panose="020B0604020202020204" pitchFamily="34" charset="0"/>
              </a:rPr>
              <a:t>and productions </a:t>
            </a: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E </a:t>
            </a:r>
            <a:r>
              <a:rPr lang="en-US" altLang="en-US" dirty="0" smtClean="0">
                <a:solidFill>
                  <a:schemeClr val="accent5">
                    <a:lumMod val="75000"/>
                  </a:schemeClr>
                </a:solidFill>
                <a:cs typeface="Arial" panose="020B0604020202020204" pitchFamily="34" charset="0"/>
                <a:sym typeface="Symbol" panose="05050102010706020507" pitchFamily="18" charset="2"/>
              </a:rPr>
              <a:t> I</a:t>
            </a:r>
            <a:endParaRPr lang="en-US" altLang="en-US" dirty="0" smtClean="0">
              <a:solidFill>
                <a:schemeClr val="accent5">
                  <a:lumMod val="75000"/>
                </a:schemeClr>
              </a:solidFill>
              <a:cs typeface="Arial" panose="020B0604020202020204" pitchFamily="34" charset="0"/>
            </a:endParaRPr>
          </a:p>
          <a:p>
            <a:pPr>
              <a:buNone/>
              <a:defRPr/>
            </a:pPr>
            <a:r>
              <a:rPr lang="en-US" altLang="en-US" dirty="0" smtClean="0">
                <a:solidFill>
                  <a:schemeClr val="accent5">
                    <a:lumMod val="75000"/>
                  </a:schemeClr>
                </a:solidFill>
                <a:cs typeface="Arial" panose="020B0604020202020204" pitchFamily="34" charset="0"/>
              </a:rPr>
              <a:t>	E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E+E</a:t>
            </a: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a:buNone/>
              <a:defRPr/>
            </a:pPr>
            <a:r>
              <a:rPr lang="en-US" altLang="en-US" dirty="0" smtClean="0">
                <a:solidFill>
                  <a:schemeClr val="accent5">
                    <a:lumMod val="75000"/>
                  </a:schemeClr>
                </a:solidFill>
                <a:cs typeface="Arial" panose="020B0604020202020204" pitchFamily="34" charset="0"/>
              </a:rPr>
              <a:t>	E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E*E</a:t>
            </a: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a:buNone/>
              <a:defRPr/>
            </a:pPr>
            <a:r>
              <a:rPr lang="en-US" altLang="en-US" dirty="0" smtClean="0">
                <a:solidFill>
                  <a:schemeClr val="accent5">
                    <a:lumMod val="75000"/>
                  </a:schemeClr>
                </a:solidFill>
                <a:cs typeface="Arial" panose="020B0604020202020204" pitchFamily="34" charset="0"/>
              </a:rPr>
              <a:t>	E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(E)</a:t>
            </a:r>
            <a:endParaRPr lang="en-US" altLang="en-US" dirty="0">
              <a:solidFill>
                <a:schemeClr val="accent5">
                  <a:lumMod val="75000"/>
                </a:schemeClr>
              </a:solidFill>
              <a:cs typeface="Arial" panose="020B0604020202020204" pitchFamily="34" charset="0"/>
            </a:endParaRP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I  </a:t>
            </a:r>
            <a:r>
              <a:rPr lang="en-US" altLang="en-US" dirty="0" smtClean="0">
                <a:solidFill>
                  <a:schemeClr val="accent5">
                    <a:lumMod val="75000"/>
                  </a:schemeClr>
                </a:solidFill>
                <a:cs typeface="Arial" panose="020B0604020202020204" pitchFamily="34" charset="0"/>
                <a:sym typeface="Symbol" panose="05050102010706020507" pitchFamily="18" charset="2"/>
              </a:rPr>
              <a:t> a | b | c</a:t>
            </a:r>
            <a:endParaRPr lang="en-US" altLang="en-US" dirty="0">
              <a:solidFill>
                <a:schemeClr val="accent5">
                  <a:lumMod val="75000"/>
                </a:schemeClr>
              </a:solidFill>
              <a:cs typeface="Arial" panose="020B0604020202020204" pitchFamily="34" charset="0"/>
            </a:endParaRPr>
          </a:p>
          <a:p>
            <a:r>
              <a:rPr lang="en-US" dirty="0" smtClean="0">
                <a:sym typeface="Wingdings" pitchFamily="2" charset="2"/>
              </a:rPr>
              <a:t>The grammar is ambiguous because strings such as </a:t>
            </a:r>
            <a:r>
              <a:rPr lang="en-US" dirty="0" smtClean="0">
                <a:solidFill>
                  <a:schemeClr val="accent5">
                    <a:lumMod val="75000"/>
                  </a:schemeClr>
                </a:solidFill>
                <a:cs typeface="Arial" panose="020B0604020202020204" pitchFamily="34" charset="0"/>
                <a:sym typeface="Wingdings" pitchFamily="2" charset="2"/>
              </a:rPr>
              <a:t>a+b*c </a:t>
            </a:r>
            <a:r>
              <a:rPr lang="en-US" dirty="0" smtClean="0">
                <a:cs typeface="Arial" panose="020B0604020202020204" pitchFamily="34" charset="0"/>
                <a:sym typeface="Wingdings" pitchFamily="2" charset="2"/>
              </a:rPr>
              <a:t>have more than one derivation tree, as shown in Figure 5.5  </a:t>
            </a:r>
            <a:endParaRPr lang="el-GR" i="1" dirty="0"/>
          </a:p>
        </p:txBody>
      </p:sp>
      <p:sp>
        <p:nvSpPr>
          <p:cNvPr id="4" name="TextBox 3"/>
          <p:cNvSpPr txBox="1"/>
          <p:nvPr/>
        </p:nvSpPr>
        <p:spPr>
          <a:xfrm>
            <a:off x="636269" y="2879406"/>
            <a:ext cx="316232"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                          2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92D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5</a:t>
            </a:r>
            <a:endParaRPr kumimoji="0" lang="en-US" sz="14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4960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646" y="365126"/>
            <a:ext cx="8288216" cy="1325563"/>
          </a:xfrm>
        </p:spPr>
        <p:txBody>
          <a:bodyPr>
            <a:normAutofit/>
          </a:bodyPr>
          <a:lstStyle/>
          <a:p>
            <a:r>
              <a:rPr lang="en-US" b="1" dirty="0" smtClean="0">
                <a:solidFill>
                  <a:schemeClr val="accent5">
                    <a:lumMod val="50000"/>
                  </a:schemeClr>
                </a:solidFill>
              </a:rPr>
              <a:t>Derivation Trees from Ambiguous Grammar</a:t>
            </a:r>
            <a:endParaRPr lang="en-US" b="1" dirty="0">
              <a:solidFill>
                <a:schemeClr val="accent5">
                  <a:lumMod val="50000"/>
                </a:schemeClr>
              </a:solidFill>
            </a:endParaRPr>
          </a:p>
        </p:txBody>
      </p:sp>
      <p:pic>
        <p:nvPicPr>
          <p:cNvPr id="4098" name="Picture 2" descr="C:\Users\taylor.ferracane\Desktop\Linz PPT Images\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06942"/>
            <a:ext cx="6553201" cy="4429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82880" y="2171700"/>
            <a:ext cx="1955800" cy="2011680"/>
          </a:xfrm>
          <a:prstGeom prst="rect">
            <a:avLst/>
          </a:prstGeom>
        </p:spPr>
      </p:pic>
      <p:sp>
        <p:nvSpPr>
          <p:cNvPr id="4" name="TextBox 3"/>
          <p:cNvSpPr txBox="1"/>
          <p:nvPr/>
        </p:nvSpPr>
        <p:spPr>
          <a:xfrm>
            <a:off x="2225040" y="2446020"/>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6" name="TextBox 5"/>
          <p:cNvSpPr txBox="1"/>
          <p:nvPr/>
        </p:nvSpPr>
        <p:spPr>
          <a:xfrm>
            <a:off x="2286000" y="3085098"/>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7" name="TextBox 6"/>
          <p:cNvSpPr txBox="1"/>
          <p:nvPr/>
        </p:nvSpPr>
        <p:spPr>
          <a:xfrm>
            <a:off x="2199640" y="3814048"/>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8" name="TextBox 7"/>
          <p:cNvSpPr txBox="1"/>
          <p:nvPr/>
        </p:nvSpPr>
        <p:spPr>
          <a:xfrm>
            <a:off x="4624754" y="2731289"/>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3</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10" name="TextBox 9"/>
          <p:cNvSpPr txBox="1"/>
          <p:nvPr/>
        </p:nvSpPr>
        <p:spPr>
          <a:xfrm>
            <a:off x="3624580" y="3778181"/>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11" name="TextBox 10"/>
          <p:cNvSpPr txBox="1"/>
          <p:nvPr/>
        </p:nvSpPr>
        <p:spPr>
          <a:xfrm>
            <a:off x="3624580" y="4487178"/>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12" name="TextBox 11"/>
          <p:cNvSpPr txBox="1"/>
          <p:nvPr/>
        </p:nvSpPr>
        <p:spPr>
          <a:xfrm>
            <a:off x="4746674" y="3778181"/>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13" name="TextBox 12"/>
          <p:cNvSpPr txBox="1"/>
          <p:nvPr/>
        </p:nvSpPr>
        <p:spPr>
          <a:xfrm>
            <a:off x="4746674" y="4487178"/>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14" name="TextBox 13"/>
          <p:cNvSpPr txBox="1"/>
          <p:nvPr/>
        </p:nvSpPr>
        <p:spPr>
          <a:xfrm>
            <a:off x="6116320" y="3805227"/>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15" name="TextBox 14"/>
          <p:cNvSpPr txBox="1"/>
          <p:nvPr/>
        </p:nvSpPr>
        <p:spPr>
          <a:xfrm>
            <a:off x="6116320" y="4514224"/>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16" name="TextBox 15"/>
          <p:cNvSpPr txBox="1"/>
          <p:nvPr/>
        </p:nvSpPr>
        <p:spPr>
          <a:xfrm>
            <a:off x="7253654" y="3805227"/>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17" name="TextBox 16"/>
          <p:cNvSpPr txBox="1"/>
          <p:nvPr/>
        </p:nvSpPr>
        <p:spPr>
          <a:xfrm>
            <a:off x="7253654" y="4514224"/>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18" name="TextBox 17"/>
          <p:cNvSpPr txBox="1"/>
          <p:nvPr/>
        </p:nvSpPr>
        <p:spPr>
          <a:xfrm>
            <a:off x="8149102" y="3105051"/>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1</a:t>
            </a:r>
          </a:p>
        </p:txBody>
      </p:sp>
      <p:sp>
        <p:nvSpPr>
          <p:cNvPr id="19" name="TextBox 18"/>
          <p:cNvSpPr txBox="1"/>
          <p:nvPr/>
        </p:nvSpPr>
        <p:spPr>
          <a:xfrm>
            <a:off x="8149102" y="3814048"/>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rPr>
              <a:t>5</a:t>
            </a:r>
          </a:p>
        </p:txBody>
      </p:sp>
      <p:sp>
        <p:nvSpPr>
          <p:cNvPr id="20" name="TextBox 19"/>
          <p:cNvSpPr txBox="1"/>
          <p:nvPr/>
        </p:nvSpPr>
        <p:spPr>
          <a:xfrm>
            <a:off x="6758940" y="2260879"/>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3</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21" name="TextBox 20"/>
          <p:cNvSpPr txBox="1"/>
          <p:nvPr/>
        </p:nvSpPr>
        <p:spPr>
          <a:xfrm>
            <a:off x="6143088" y="2823255"/>
            <a:ext cx="2438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2</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823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Theory</a:t>
            </a:r>
            <a:endParaRPr lang="en-US" dirty="0"/>
          </a:p>
        </p:txBody>
      </p:sp>
      <p:sp>
        <p:nvSpPr>
          <p:cNvPr id="3" name="Content Placeholder 2"/>
          <p:cNvSpPr>
            <a:spLocks noGrp="1"/>
          </p:cNvSpPr>
          <p:nvPr>
            <p:ph idx="1"/>
          </p:nvPr>
        </p:nvSpPr>
        <p:spPr/>
        <p:txBody>
          <a:bodyPr>
            <a:normAutofit fontScale="92500" lnSpcReduction="20000"/>
          </a:bodyPr>
          <a:lstStyle/>
          <a:p>
            <a:r>
              <a:rPr lang="en-US" sz="2800" dirty="0"/>
              <a:t>Complexity theory considers not only whether a problem can be solved at all on a computer, but also how efficiently the problem can be solved. Two major aspects are considered: </a:t>
            </a:r>
          </a:p>
          <a:p>
            <a:pPr marL="749808" lvl="1" indent="-457200">
              <a:buFont typeface="+mj-lt"/>
              <a:buAutoNum type="arabicPeriod"/>
            </a:pPr>
            <a:r>
              <a:rPr lang="en-US" sz="2400" dirty="0" smtClean="0"/>
              <a:t>Time </a:t>
            </a:r>
            <a:r>
              <a:rPr lang="en-US" sz="2400" dirty="0"/>
              <a:t>complexity: </a:t>
            </a:r>
            <a:r>
              <a:rPr lang="en-US" sz="2400" dirty="0" smtClean="0"/>
              <a:t>how </a:t>
            </a:r>
            <a:r>
              <a:rPr lang="en-US" sz="2400" dirty="0"/>
              <a:t>many steps does it take to perform a </a:t>
            </a:r>
            <a:r>
              <a:rPr lang="en-US" sz="2400" dirty="0" smtClean="0"/>
              <a:t>computation</a:t>
            </a:r>
            <a:endParaRPr lang="en-US" sz="2400" dirty="0"/>
          </a:p>
          <a:p>
            <a:pPr marL="749808" lvl="1" indent="-457200">
              <a:buFont typeface="+mj-lt"/>
              <a:buAutoNum type="arabicPeriod"/>
            </a:pPr>
            <a:r>
              <a:rPr lang="en-US" sz="2400" dirty="0" smtClean="0"/>
              <a:t>Space </a:t>
            </a:r>
            <a:r>
              <a:rPr lang="en-US" sz="2400" dirty="0"/>
              <a:t>complexity</a:t>
            </a:r>
            <a:r>
              <a:rPr lang="en-US" sz="2400" dirty="0" smtClean="0"/>
              <a:t>: how </a:t>
            </a:r>
            <a:r>
              <a:rPr lang="en-US" sz="2400" dirty="0"/>
              <a:t>much memory is required to perform that computation</a:t>
            </a:r>
            <a:r>
              <a:rPr lang="en-US" sz="2400" dirty="0" smtClean="0"/>
              <a:t>.</a:t>
            </a:r>
          </a:p>
          <a:p>
            <a:pPr marL="292608" lvl="1" indent="0">
              <a:buNone/>
            </a:pPr>
            <a:endParaRPr lang="en-US" sz="2400" dirty="0" smtClean="0"/>
          </a:p>
          <a:p>
            <a:pPr marL="292608" lvl="1" indent="0">
              <a:buNone/>
            </a:pPr>
            <a:endParaRPr lang="en-US" sz="2400" dirty="0" smtClean="0"/>
          </a:p>
          <a:p>
            <a:pPr marL="292608" lvl="1" indent="0">
              <a:buNone/>
            </a:pPr>
            <a:endParaRPr lang="en-US" sz="2400" dirty="0"/>
          </a:p>
          <a:p>
            <a:pPr marL="292608" lvl="1" indent="0">
              <a:buNone/>
            </a:pPr>
            <a:r>
              <a:rPr lang="en-US" sz="1900" dirty="0"/>
              <a:t>Source: https://web2.qatar.cmu.edu/~</a:t>
            </a:r>
            <a:r>
              <a:rPr lang="en-US" sz="1900" dirty="0" smtClean="0"/>
              <a:t>dabousen/theory%20of%20computation.html</a:t>
            </a:r>
            <a:endParaRPr lang="en-US" sz="1900" dirty="0"/>
          </a:p>
        </p:txBody>
      </p:sp>
    </p:spTree>
    <p:extLst>
      <p:ext uri="{BB962C8B-B14F-4D97-AF65-F5344CB8AC3E}">
        <p14:creationId xmlns:p14="http://schemas.microsoft.com/office/powerpoint/2010/main" val="21360928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28414"/>
          </a:xfrm>
        </p:spPr>
        <p:txBody>
          <a:bodyPr>
            <a:normAutofit/>
          </a:bodyPr>
          <a:lstStyle/>
          <a:p>
            <a:r>
              <a:rPr lang="en-US" b="1" dirty="0" smtClean="0">
                <a:solidFill>
                  <a:schemeClr val="accent5">
                    <a:lumMod val="50000"/>
                  </a:schemeClr>
                </a:solidFill>
              </a:rPr>
              <a:t>Resolving Ambiguity</a:t>
            </a:r>
            <a:endParaRPr lang="en-US" b="1" dirty="0">
              <a:solidFill>
                <a:schemeClr val="accent5">
                  <a:lumMod val="50000"/>
                </a:schemeClr>
              </a:solidFill>
            </a:endParaRPr>
          </a:p>
        </p:txBody>
      </p:sp>
      <p:sp>
        <p:nvSpPr>
          <p:cNvPr id="3" name="Content Placeholder 2"/>
          <p:cNvSpPr>
            <a:spLocks noGrp="1"/>
          </p:cNvSpPr>
          <p:nvPr>
            <p:ph idx="1"/>
          </p:nvPr>
        </p:nvSpPr>
        <p:spPr>
          <a:xfrm>
            <a:off x="628649" y="1293540"/>
            <a:ext cx="7886701" cy="5073805"/>
          </a:xfrm>
        </p:spPr>
        <p:txBody>
          <a:bodyPr>
            <a:normAutofit fontScale="92500" lnSpcReduction="20000"/>
          </a:bodyPr>
          <a:lstStyle/>
          <a:p>
            <a:r>
              <a:rPr lang="en-US" dirty="0" smtClean="0">
                <a:sym typeface="Wingdings" pitchFamily="2" charset="2"/>
              </a:rPr>
              <a:t>Ambiguity can often be removed by rewriting the grammar so that only one parsing is possible </a:t>
            </a:r>
          </a:p>
          <a:p>
            <a:r>
              <a:rPr lang="en-US" dirty="0" smtClean="0">
                <a:sym typeface="Wingdings" pitchFamily="2" charset="2"/>
              </a:rPr>
              <a:t>Consider the grammar</a:t>
            </a:r>
          </a:p>
          <a:p>
            <a:pPr marL="0" indent="0">
              <a:buNone/>
            </a:pPr>
            <a:r>
              <a:rPr lang="en-US" dirty="0" smtClean="0">
                <a:sym typeface="Wingdings" pitchFamily="2" charset="2"/>
              </a:rPr>
              <a:t>    </a:t>
            </a:r>
            <a:r>
              <a:rPr lang="en-US" altLang="en-US" dirty="0" smtClean="0">
                <a:solidFill>
                  <a:schemeClr val="accent5">
                    <a:lumMod val="75000"/>
                  </a:schemeClr>
                </a:solidFill>
                <a:cs typeface="Arial" panose="020B0604020202020204" pitchFamily="34" charset="0"/>
              </a:rPr>
              <a:t>V </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E, T, F, I </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T </a:t>
            </a:r>
            <a:r>
              <a:rPr lang="en-US" altLang="en-US" dirty="0">
                <a:solidFill>
                  <a:schemeClr val="accent5">
                    <a:lumMod val="75000"/>
                  </a:schemeClr>
                </a:solidFill>
                <a:cs typeface="Arial" panose="020B0604020202020204" pitchFamily="34" charset="0"/>
              </a:rPr>
              <a:t>= { a, </a:t>
            </a:r>
            <a:r>
              <a:rPr lang="en-US" altLang="en-US" dirty="0" smtClean="0">
                <a:solidFill>
                  <a:schemeClr val="accent5">
                    <a:lumMod val="75000"/>
                  </a:schemeClr>
                </a:solidFill>
                <a:cs typeface="Arial" panose="020B0604020202020204" pitchFamily="34" charset="0"/>
              </a:rPr>
              <a:t>b, c, +, *, (, ) </a:t>
            </a:r>
            <a:r>
              <a:rPr lang="en-US" altLang="en-US" dirty="0">
                <a:solidFill>
                  <a:schemeClr val="accent5">
                    <a:lumMod val="75000"/>
                  </a:schemeClr>
                </a:solidFill>
                <a:cs typeface="Arial" panose="020B0604020202020204" pitchFamily="34" charset="0"/>
              </a:rPr>
              <a:t>}, and productions </a:t>
            </a: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E </a:t>
            </a:r>
            <a:r>
              <a:rPr lang="en-US" altLang="en-US" dirty="0" smtClean="0">
                <a:solidFill>
                  <a:schemeClr val="accent5">
                    <a:lumMod val="75000"/>
                  </a:schemeClr>
                </a:solidFill>
                <a:cs typeface="Arial" panose="020B0604020202020204" pitchFamily="34" charset="0"/>
                <a:sym typeface="Symbol" panose="05050102010706020507" pitchFamily="18" charset="2"/>
              </a:rPr>
              <a:t> T</a:t>
            </a:r>
          </a:p>
          <a:p>
            <a:pPr>
              <a:buNone/>
              <a:defRPr/>
            </a:pP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F</a:t>
            </a:r>
          </a:p>
          <a:p>
            <a:pPr>
              <a:buNone/>
              <a:defRPr/>
            </a:pPr>
            <a:r>
              <a:rPr lang="en-US" altLang="en-US" dirty="0" smtClean="0">
                <a:solidFill>
                  <a:schemeClr val="accent5">
                    <a:lumMod val="75000"/>
                  </a:schemeClr>
                </a:solidFill>
                <a:cs typeface="Arial" panose="020B0604020202020204" pitchFamily="34" charset="0"/>
                <a:sym typeface="Symbol" panose="05050102010706020507" pitchFamily="18" charset="2"/>
              </a:rPr>
              <a:t>	F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I</a:t>
            </a:r>
          </a:p>
          <a:p>
            <a:pPr>
              <a:buNone/>
              <a:defRPr/>
            </a:pP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E  E+T</a:t>
            </a:r>
          </a:p>
          <a:p>
            <a:pPr>
              <a:buNone/>
              <a:defRPr/>
            </a:pPr>
            <a:r>
              <a:rPr lang="en-US" altLang="en-US" dirty="0">
                <a:solidFill>
                  <a:schemeClr val="accent5">
                    <a:lumMod val="75000"/>
                  </a:schemeClr>
                </a:solidFill>
                <a:cs typeface="Arial" panose="020B0604020202020204" pitchFamily="34" charset="0"/>
                <a:sym typeface="Symbol" panose="05050102010706020507" pitchFamily="18" charset="2"/>
              </a:rPr>
              <a:t>	T  </a:t>
            </a:r>
            <a:r>
              <a:rPr lang="en-US" altLang="en-US" dirty="0" smtClean="0">
                <a:solidFill>
                  <a:schemeClr val="accent5">
                    <a:lumMod val="75000"/>
                  </a:schemeClr>
                </a:solidFill>
                <a:cs typeface="Arial" panose="020B0604020202020204" pitchFamily="34" charset="0"/>
                <a:sym typeface="Symbol" panose="05050102010706020507" pitchFamily="18" charset="2"/>
              </a:rPr>
              <a:t>T*F</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buNone/>
              <a:defRPr/>
            </a:pPr>
            <a:r>
              <a:rPr lang="en-US" altLang="en-US" dirty="0" smtClean="0">
                <a:solidFill>
                  <a:schemeClr val="accent5">
                    <a:lumMod val="75000"/>
                  </a:schemeClr>
                </a:solidFill>
                <a:cs typeface="Arial" panose="020B0604020202020204" pitchFamily="34" charset="0"/>
                <a:sym typeface="Symbol" panose="05050102010706020507" pitchFamily="18" charset="2"/>
              </a:rPr>
              <a:t>	F  (E)</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I  </a:t>
            </a:r>
            <a:r>
              <a:rPr lang="en-US" altLang="en-US" dirty="0" smtClean="0">
                <a:solidFill>
                  <a:schemeClr val="accent5">
                    <a:lumMod val="75000"/>
                  </a:schemeClr>
                </a:solidFill>
                <a:cs typeface="Arial" panose="020B0604020202020204" pitchFamily="34" charset="0"/>
                <a:sym typeface="Symbol" panose="05050102010706020507" pitchFamily="18" charset="2"/>
              </a:rPr>
              <a:t> a | b | c</a:t>
            </a:r>
          </a:p>
          <a:p>
            <a:pPr>
              <a:defRPr/>
            </a:pPr>
            <a:r>
              <a:rPr lang="en-US" dirty="0" smtClean="0">
                <a:sym typeface="Wingdings" pitchFamily="2" charset="2"/>
              </a:rPr>
              <a:t>As shown in Figure 5.6, only one derivation tree yields the string </a:t>
            </a:r>
            <a:r>
              <a:rPr lang="en-US" dirty="0" smtClean="0">
                <a:solidFill>
                  <a:schemeClr val="accent5">
                    <a:lumMod val="75000"/>
                  </a:schemeClr>
                </a:solidFill>
                <a:cs typeface="Arial" panose="020B0604020202020204" pitchFamily="34" charset="0"/>
                <a:sym typeface="Wingdings" pitchFamily="2" charset="2"/>
              </a:rPr>
              <a:t>a+b*c</a:t>
            </a:r>
            <a:endParaRPr lang="en-US" altLang="en-US" dirty="0">
              <a:solidFill>
                <a:schemeClr val="accent5">
                  <a:lumMod val="75000"/>
                </a:schemeClr>
              </a:solidFill>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326380" y="3246120"/>
            <a:ext cx="1955800" cy="2011680"/>
          </a:xfrm>
          <a:prstGeom prst="rect">
            <a:avLst/>
          </a:prstGeom>
        </p:spPr>
      </p:pic>
      <p:sp>
        <p:nvSpPr>
          <p:cNvPr id="5" name="TextBox 4"/>
          <p:cNvSpPr txBox="1"/>
          <p:nvPr/>
        </p:nvSpPr>
        <p:spPr>
          <a:xfrm>
            <a:off x="5288280" y="2887980"/>
            <a:ext cx="20040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92D050"/>
                </a:solidFill>
                <a:effectLst/>
                <a:uLnTx/>
                <a:uFillTx/>
                <a:latin typeface="Calibri" panose="020F0502020204030204"/>
                <a:ea typeface="+mn-ea"/>
                <a:cs typeface="+mn-cs"/>
              </a:rPr>
              <a:t>Old Grammar</a:t>
            </a:r>
            <a:endParaRPr kumimoji="0" lang="en-US" sz="18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
        <p:nvSpPr>
          <p:cNvPr id="6" name="TextBox 5"/>
          <p:cNvSpPr txBox="1"/>
          <p:nvPr/>
        </p:nvSpPr>
        <p:spPr>
          <a:xfrm>
            <a:off x="628648" y="2669999"/>
            <a:ext cx="316232" cy="281615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1</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2</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3                      </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4</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5</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6</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92D050"/>
                </a:solidFill>
                <a:effectLst/>
                <a:uLnTx/>
                <a:uFillTx/>
                <a:latin typeface="Calibri" panose="020F0502020204030204"/>
                <a:ea typeface="+mn-ea"/>
                <a:cs typeface="+mn-cs"/>
              </a:rPr>
              <a:t>7</a:t>
            </a:r>
            <a:endParaRPr kumimoji="0" lang="en-US" sz="1400" b="0" i="0" u="none" strike="noStrike" kern="1200" cap="none" spc="0" normalizeH="0" baseline="0" noProof="0" dirty="0">
              <a:ln>
                <a:noFill/>
              </a:ln>
              <a:solidFill>
                <a:srgbClr val="92D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89499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646" y="365126"/>
            <a:ext cx="8288216" cy="1325563"/>
          </a:xfrm>
        </p:spPr>
        <p:txBody>
          <a:bodyPr>
            <a:normAutofit/>
          </a:bodyPr>
          <a:lstStyle/>
          <a:p>
            <a:r>
              <a:rPr lang="en-US" b="1" dirty="0" smtClean="0">
                <a:solidFill>
                  <a:schemeClr val="accent5">
                    <a:lumMod val="50000"/>
                  </a:schemeClr>
                </a:solidFill>
              </a:rPr>
              <a:t>Derivation Tree for </a:t>
            </a:r>
            <a:r>
              <a:rPr lang="en-US" dirty="0" smtClean="0">
                <a:solidFill>
                  <a:schemeClr val="accent5">
                    <a:lumMod val="75000"/>
                  </a:schemeClr>
                </a:solidFill>
                <a:cs typeface="Arial" panose="020B0604020202020204" pitchFamily="34" charset="0"/>
                <a:sym typeface="Wingdings" pitchFamily="2" charset="2"/>
              </a:rPr>
              <a:t>a+b*c </a:t>
            </a:r>
            <a:r>
              <a:rPr lang="en-US" altLang="en-US" b="1" dirty="0" smtClean="0">
                <a:solidFill>
                  <a:schemeClr val="accent5">
                    <a:lumMod val="50000"/>
                  </a:schemeClr>
                </a:solidFill>
              </a:rPr>
              <a:t>Using</a:t>
            </a:r>
            <a:r>
              <a:rPr lang="en-US" b="1" dirty="0" smtClean="0">
                <a:solidFill>
                  <a:schemeClr val="accent5">
                    <a:lumMod val="50000"/>
                  </a:schemeClr>
                </a:solidFill>
              </a:rPr>
              <a:t> Unambiguous Grammar</a:t>
            </a:r>
            <a:endParaRPr lang="en-US" b="1" dirty="0">
              <a:solidFill>
                <a:schemeClr val="accent5">
                  <a:lumMod val="50000"/>
                </a:schemeClr>
              </a:solidFill>
            </a:endParaRPr>
          </a:p>
        </p:txBody>
      </p:sp>
      <p:pic>
        <p:nvPicPr>
          <p:cNvPr id="5122" name="Picture 2" descr="C:\Users\taylor.ferracane\Desktop\Linz PPT Images\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634" y="1961148"/>
            <a:ext cx="3046733" cy="416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5450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53614"/>
            <a:ext cx="7886700" cy="928414"/>
          </a:xfrm>
        </p:spPr>
        <p:txBody>
          <a:bodyPr>
            <a:normAutofit/>
          </a:bodyPr>
          <a:lstStyle/>
          <a:p>
            <a:r>
              <a:rPr lang="en-US" b="1" dirty="0" smtClean="0">
                <a:solidFill>
                  <a:schemeClr val="accent5">
                    <a:lumMod val="50000"/>
                  </a:schemeClr>
                </a:solidFill>
              </a:rPr>
              <a:t>Ambiguous Languages</a:t>
            </a:r>
            <a:endParaRPr lang="en-US" b="1" dirty="0">
              <a:solidFill>
                <a:schemeClr val="accent5">
                  <a:lumMod val="50000"/>
                </a:schemeClr>
              </a:solidFill>
            </a:endParaRPr>
          </a:p>
        </p:txBody>
      </p:sp>
      <p:sp>
        <p:nvSpPr>
          <p:cNvPr id="3" name="Content Placeholder 2"/>
          <p:cNvSpPr>
            <a:spLocks noGrp="1"/>
          </p:cNvSpPr>
          <p:nvPr>
            <p:ph idx="1"/>
          </p:nvPr>
        </p:nvSpPr>
        <p:spPr>
          <a:xfrm>
            <a:off x="628650" y="1182028"/>
            <a:ext cx="7534044" cy="5029201"/>
          </a:xfrm>
        </p:spPr>
        <p:txBody>
          <a:bodyPr>
            <a:normAutofit fontScale="92500" lnSpcReduction="20000"/>
          </a:bodyPr>
          <a:lstStyle/>
          <a:p>
            <a:pPr>
              <a:defRPr/>
            </a:pPr>
            <a:r>
              <a:rPr lang="en-US" dirty="0">
                <a:sym typeface="Wingdings" pitchFamily="2" charset="2"/>
              </a:rPr>
              <a:t>For some languages, it is always possible to find an unambiguous grammar, </a:t>
            </a:r>
            <a:r>
              <a:rPr lang="en-US" dirty="0" smtClean="0">
                <a:sym typeface="Wingdings" pitchFamily="2" charset="2"/>
              </a:rPr>
              <a:t>as shown in the previous example</a:t>
            </a:r>
          </a:p>
          <a:p>
            <a:pPr>
              <a:defRPr/>
            </a:pPr>
            <a:r>
              <a:rPr lang="en-US" dirty="0" smtClean="0">
                <a:sym typeface="Wingdings" pitchFamily="2" charset="2"/>
              </a:rPr>
              <a:t>However, there are </a:t>
            </a:r>
            <a:r>
              <a:rPr lang="en-US" i="1" dirty="0">
                <a:sym typeface="Wingdings" pitchFamily="2" charset="2"/>
              </a:rPr>
              <a:t>inherently ambiguous</a:t>
            </a:r>
            <a:r>
              <a:rPr lang="en-US" dirty="0">
                <a:sym typeface="Wingdings" pitchFamily="2" charset="2"/>
              </a:rPr>
              <a:t> </a:t>
            </a:r>
            <a:r>
              <a:rPr lang="en-US" dirty="0" smtClean="0">
                <a:sym typeface="Wingdings" pitchFamily="2" charset="2"/>
              </a:rPr>
              <a:t>languages, for which every possible grammar is ambiguous</a:t>
            </a:r>
            <a:endParaRPr lang="el-GR" i="1" dirty="0"/>
          </a:p>
          <a:p>
            <a:r>
              <a:rPr lang="en-US" altLang="en-US" dirty="0" smtClean="0"/>
              <a:t>Consider the language </a:t>
            </a:r>
            <a:r>
              <a:rPr lang="en-US" altLang="en-US" dirty="0" smtClean="0">
                <a:solidFill>
                  <a:schemeClr val="accent5">
                    <a:lumMod val="75000"/>
                  </a:schemeClr>
                </a:solidFill>
                <a:cs typeface="Arial" panose="020B0604020202020204" pitchFamily="34" charset="0"/>
              </a:rPr>
              <a:t>{ a</a:t>
            </a:r>
            <a:r>
              <a:rPr lang="en-US" altLang="en-US" baseline="30000" dirty="0">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b</a:t>
            </a:r>
            <a:r>
              <a:rPr lang="en-US" altLang="en-US" baseline="30000" dirty="0" smtClean="0">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b</a:t>
            </a:r>
            <a:r>
              <a:rPr lang="en-US" altLang="en-US" baseline="30000" dirty="0" smtClean="0">
                <a:solidFill>
                  <a:schemeClr val="accent5">
                    <a:lumMod val="75000"/>
                  </a:schemeClr>
                </a:solidFill>
                <a:cs typeface="Arial" panose="020B0604020202020204" pitchFamily="34" charset="0"/>
              </a:rPr>
              <a:t>m</a:t>
            </a:r>
            <a:r>
              <a:rPr lang="en-US" altLang="en-US" dirty="0" smtClean="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 a</a:t>
            </a:r>
            <a:r>
              <a:rPr lang="en-US" altLang="en-US" baseline="30000" dirty="0" smtClean="0">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b</a:t>
            </a:r>
            <a:r>
              <a:rPr lang="en-US" altLang="en-US" baseline="30000" dirty="0">
                <a:solidFill>
                  <a:schemeClr val="accent5">
                    <a:lumMod val="75000"/>
                  </a:schemeClr>
                </a:solidFill>
                <a:cs typeface="Arial" panose="020B0604020202020204" pitchFamily="34" charset="0"/>
              </a:rPr>
              <a:t>m</a:t>
            </a:r>
            <a:r>
              <a:rPr lang="en-US" altLang="en-US" dirty="0" smtClean="0">
                <a:solidFill>
                  <a:schemeClr val="accent5">
                    <a:lumMod val="75000"/>
                  </a:schemeClr>
                </a:solidFill>
                <a:cs typeface="Arial" panose="020B0604020202020204" pitchFamily="34" charset="0"/>
              </a:rPr>
              <a:t>b</a:t>
            </a:r>
            <a:r>
              <a:rPr lang="en-US" altLang="en-US" baseline="30000" dirty="0" smtClean="0">
                <a:solidFill>
                  <a:schemeClr val="accent5">
                    <a:lumMod val="75000"/>
                  </a:schemeClr>
                </a:solidFill>
                <a:cs typeface="Arial" panose="020B0604020202020204" pitchFamily="34" charset="0"/>
              </a:rPr>
              <a:t>m</a:t>
            </a:r>
            <a:r>
              <a:rPr lang="en-US" altLang="en-US" dirty="0" smtClean="0">
                <a:solidFill>
                  <a:schemeClr val="accent5">
                    <a:lumMod val="75000"/>
                  </a:schemeClr>
                </a:solidFill>
                <a:cs typeface="Arial" panose="020B0604020202020204" pitchFamily="34" charset="0"/>
              </a:rPr>
              <a:t> }, </a:t>
            </a:r>
            <a:r>
              <a:rPr lang="en-US" altLang="en-US" dirty="0" smtClean="0">
                <a:cs typeface="Arial" panose="020B0604020202020204" pitchFamily="34" charset="0"/>
              </a:rPr>
              <a:t>which is generated by the grammar</a:t>
            </a:r>
          </a:p>
          <a:p>
            <a:pPr marL="457200" lvl="1" indent="0">
              <a:buNone/>
            </a:pPr>
            <a:r>
              <a:rPr lang="en-US" altLang="en-US" dirty="0" smtClean="0">
                <a:solidFill>
                  <a:schemeClr val="accent5">
                    <a:lumMod val="75000"/>
                  </a:schemeClr>
                </a:solidFill>
                <a:cs typeface="Arial" panose="020B0604020202020204" pitchFamily="34" charset="0"/>
              </a:rPr>
              <a:t>S </a:t>
            </a:r>
            <a:r>
              <a:rPr lang="en-US" altLang="en-US" dirty="0" smtClean="0">
                <a:solidFill>
                  <a:schemeClr val="accent5">
                    <a:lumMod val="75000"/>
                  </a:schemeClr>
                </a:solidFill>
                <a:cs typeface="Arial" panose="020B0604020202020204" pitchFamily="34" charset="0"/>
                <a:sym typeface="Symbol" panose="05050102010706020507" pitchFamily="18" charset="2"/>
              </a:rPr>
              <a:t> S</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1</a:t>
            </a:r>
            <a:r>
              <a:rPr lang="en-US" altLang="en-US" dirty="0" smtClean="0">
                <a:solidFill>
                  <a:schemeClr val="accent5">
                    <a:lumMod val="75000"/>
                  </a:schemeClr>
                </a:solidFill>
                <a:cs typeface="Arial" panose="020B0604020202020204" pitchFamily="34" charset="0"/>
                <a:sym typeface="Symbol" panose="05050102010706020507" pitchFamily="18" charset="2"/>
              </a:rPr>
              <a:t> | S</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2</a:t>
            </a:r>
          </a:p>
          <a:p>
            <a:pPr marL="457200" lvl="1" indent="0">
              <a:buNone/>
            </a:pPr>
            <a:r>
              <a:rPr lang="en-US" altLang="en-US" dirty="0">
                <a:solidFill>
                  <a:schemeClr val="accent5">
                    <a:lumMod val="75000"/>
                  </a:schemeClr>
                </a:solidFill>
                <a:cs typeface="Arial" panose="020B0604020202020204" pitchFamily="34" charset="0"/>
                <a:sym typeface="Symbol" panose="05050102010706020507" pitchFamily="18" charset="2"/>
              </a:rPr>
              <a:t>S</a:t>
            </a:r>
            <a:r>
              <a:rPr lang="en-US" altLang="en-US" baseline="-25000" dirty="0">
                <a:solidFill>
                  <a:schemeClr val="accent5">
                    <a:lumMod val="75000"/>
                  </a:schemeClr>
                </a:solidFill>
                <a:cs typeface="Arial" panose="020B0604020202020204" pitchFamily="34" charset="0"/>
                <a:sym typeface="Symbol" panose="05050102010706020507" pitchFamily="18" charset="2"/>
              </a:rPr>
              <a:t>1 </a:t>
            </a:r>
            <a:r>
              <a:rPr lang="en-US" altLang="en-US" dirty="0" smtClean="0">
                <a:solidFill>
                  <a:schemeClr val="accent5">
                    <a:lumMod val="75000"/>
                  </a:schemeClr>
                </a:solidFill>
                <a:cs typeface="Arial" panose="020B0604020202020204" pitchFamily="34" charset="0"/>
                <a:sym typeface="Symbol" panose="05050102010706020507" pitchFamily="18" charset="2"/>
              </a:rPr>
              <a:t> S</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1</a:t>
            </a:r>
            <a:r>
              <a:rPr lang="en-US" altLang="en-US" dirty="0" smtClean="0">
                <a:solidFill>
                  <a:schemeClr val="accent5">
                    <a:lumMod val="75000"/>
                  </a:schemeClr>
                </a:solidFill>
                <a:cs typeface="Arial" panose="020B0604020202020204" pitchFamily="34" charset="0"/>
                <a:sym typeface="Symbol" panose="05050102010706020507" pitchFamily="18" charset="2"/>
              </a:rPr>
              <a:t>c</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t>
            </a:r>
          </a:p>
          <a:p>
            <a:pPr marL="457200" lvl="1" indent="0">
              <a:buNone/>
            </a:pPr>
            <a:r>
              <a:rPr lang="en-US" altLang="en-US" dirty="0" smtClean="0">
                <a:solidFill>
                  <a:schemeClr val="accent5">
                    <a:lumMod val="75000"/>
                  </a:schemeClr>
                </a:solidFill>
                <a:cs typeface="Arial" panose="020B0604020202020204" pitchFamily="34" charset="0"/>
                <a:sym typeface="Symbol" panose="05050102010706020507" pitchFamily="18" charset="2"/>
              </a:rPr>
              <a:t>A</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aAb</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t>
            </a:r>
            <a:endParaRPr lang="en-US" altLang="en-US" dirty="0">
              <a:solidFill>
                <a:schemeClr val="accent5">
                  <a:lumMod val="75000"/>
                </a:schemeClr>
              </a:solidFill>
              <a:cs typeface="Arial" panose="020B0604020202020204" pitchFamily="34" charset="0"/>
              <a:sym typeface="Symbol" panose="05050102010706020507" pitchFamily="18" charset="2"/>
            </a:endParaRPr>
          </a:p>
          <a:p>
            <a:pPr marL="457200" lvl="1" indent="0">
              <a:buNone/>
            </a:pPr>
            <a:r>
              <a:rPr lang="en-US" altLang="en-US" dirty="0" smtClean="0">
                <a:solidFill>
                  <a:schemeClr val="accent5">
                    <a:lumMod val="75000"/>
                  </a:schemeClr>
                </a:solidFill>
                <a:cs typeface="Arial" panose="020B0604020202020204" pitchFamily="34" charset="0"/>
                <a:sym typeface="Symbol" panose="05050102010706020507" pitchFamily="18" charset="2"/>
              </a:rPr>
              <a:t>S</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2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aS</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2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a:t>
            </a:r>
            <a:endParaRPr lang="en-US" altLang="en-US" dirty="0">
              <a:solidFill>
                <a:schemeClr val="accent5">
                  <a:lumMod val="75000"/>
                </a:schemeClr>
              </a:solidFill>
              <a:cs typeface="Arial" panose="020B0604020202020204" pitchFamily="34" charset="0"/>
              <a:sym typeface="Symbol" panose="05050102010706020507" pitchFamily="18" charset="2"/>
            </a:endParaRPr>
          </a:p>
          <a:p>
            <a:pPr marL="457200" lvl="1" indent="0">
              <a:buNone/>
            </a:pPr>
            <a:r>
              <a:rPr lang="en-US" altLang="en-US" dirty="0" smtClean="0">
                <a:solidFill>
                  <a:schemeClr val="accent5">
                    <a:lumMod val="75000"/>
                  </a:schemeClr>
                </a:solidFill>
                <a:cs typeface="Arial" panose="020B0604020202020204" pitchFamily="34" charset="0"/>
                <a:sym typeface="Symbol" panose="05050102010706020507" pitchFamily="18" charset="2"/>
              </a:rPr>
              <a:t>B</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bBc</a:t>
            </a:r>
            <a:r>
              <a:rPr lang="en-US" altLang="en-US" baseline="-25000"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 </a:t>
            </a:r>
          </a:p>
          <a:p>
            <a:r>
              <a:rPr lang="en-US" altLang="en-US" dirty="0" smtClean="0"/>
              <a:t>The grammar above (and every other equivalent grammar) is ambiguous, because any string of the form </a:t>
            </a:r>
            <a:r>
              <a:rPr lang="en-US" altLang="en-US" dirty="0" smtClean="0">
                <a:solidFill>
                  <a:schemeClr val="accent5">
                    <a:lumMod val="75000"/>
                  </a:schemeClr>
                </a:solidFill>
                <a:cs typeface="Arial" panose="020B0604020202020204" pitchFamily="34" charset="0"/>
              </a:rPr>
              <a:t>a</a:t>
            </a:r>
            <a:r>
              <a:rPr lang="en-US" altLang="en-US" baseline="30000" dirty="0" smtClean="0">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b</a:t>
            </a:r>
            <a:r>
              <a:rPr lang="en-US" altLang="en-US" baseline="30000" dirty="0" smtClean="0">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b</a:t>
            </a:r>
            <a:r>
              <a:rPr lang="en-US" altLang="en-US" baseline="30000" dirty="0" smtClean="0">
                <a:solidFill>
                  <a:schemeClr val="accent5">
                    <a:lumMod val="75000"/>
                  </a:schemeClr>
                </a:solidFill>
                <a:cs typeface="Arial" panose="020B0604020202020204" pitchFamily="34" charset="0"/>
              </a:rPr>
              <a:t>m </a:t>
            </a:r>
            <a:r>
              <a:rPr lang="en-US" altLang="en-US" dirty="0"/>
              <a:t>has two distinct </a:t>
            </a:r>
            <a:r>
              <a:rPr lang="en-US" altLang="en-US" dirty="0" smtClean="0"/>
              <a:t>derivations</a:t>
            </a:r>
            <a:endParaRPr lang="en-US" altLang="en-US" dirty="0"/>
          </a:p>
        </p:txBody>
      </p:sp>
    </p:spTree>
    <p:extLst>
      <p:ext uri="{BB962C8B-B14F-4D97-AF65-F5344CB8AC3E}">
        <p14:creationId xmlns:p14="http://schemas.microsoft.com/office/powerpoint/2010/main" val="424554868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53614"/>
            <a:ext cx="7886700" cy="928414"/>
          </a:xfrm>
        </p:spPr>
        <p:txBody>
          <a:bodyPr>
            <a:normAutofit/>
          </a:bodyPr>
          <a:lstStyle/>
          <a:p>
            <a:r>
              <a:rPr lang="en-US" b="1" dirty="0" smtClean="0">
                <a:solidFill>
                  <a:schemeClr val="accent5">
                    <a:lumMod val="50000"/>
                  </a:schemeClr>
                </a:solidFill>
              </a:rPr>
              <a:t>Summary</a:t>
            </a:r>
            <a:endParaRPr lang="en-US" b="1" dirty="0">
              <a:solidFill>
                <a:schemeClr val="accent5">
                  <a:lumMod val="50000"/>
                </a:schemeClr>
              </a:solidFill>
            </a:endParaRPr>
          </a:p>
        </p:txBody>
      </p:sp>
      <p:sp>
        <p:nvSpPr>
          <p:cNvPr id="3" name="Content Placeholder 2"/>
          <p:cNvSpPr>
            <a:spLocks noGrp="1"/>
          </p:cNvSpPr>
          <p:nvPr>
            <p:ph idx="1"/>
          </p:nvPr>
        </p:nvSpPr>
        <p:spPr>
          <a:xfrm>
            <a:off x="628650" y="1182028"/>
            <a:ext cx="7534044" cy="5029201"/>
          </a:xfrm>
        </p:spPr>
        <p:txBody>
          <a:bodyPr>
            <a:normAutofit/>
          </a:bodyPr>
          <a:lstStyle/>
          <a:p>
            <a:pPr>
              <a:defRPr/>
            </a:pPr>
            <a:r>
              <a:rPr lang="en-US" b="1" dirty="0"/>
              <a:t>Context-free grammars </a:t>
            </a:r>
            <a:r>
              <a:rPr lang="en-US" dirty="0"/>
              <a:t>give a way to describe a class of formal languages (the </a:t>
            </a:r>
            <a:r>
              <a:rPr lang="en-US" b="1" dirty="0"/>
              <a:t>context-free languages</a:t>
            </a:r>
            <a:r>
              <a:rPr lang="en-US" dirty="0"/>
              <a:t>) that are strictly larger than the regular </a:t>
            </a:r>
            <a:r>
              <a:rPr lang="en-US" dirty="0" smtClean="0"/>
              <a:t>languages.</a:t>
            </a:r>
          </a:p>
          <a:p>
            <a:pPr>
              <a:defRPr/>
            </a:pPr>
            <a:r>
              <a:rPr lang="en-US" dirty="0" smtClean="0"/>
              <a:t>A </a:t>
            </a:r>
            <a:r>
              <a:rPr lang="en-US" b="1" dirty="0"/>
              <a:t>parse tree </a:t>
            </a:r>
            <a:r>
              <a:rPr lang="en-US" dirty="0"/>
              <a:t>shows how a string can be </a:t>
            </a:r>
            <a:r>
              <a:rPr lang="en-US" b="1" dirty="0"/>
              <a:t>derived</a:t>
            </a:r>
            <a:r>
              <a:rPr lang="en-US" dirty="0"/>
              <a:t> from a grammar. </a:t>
            </a:r>
          </a:p>
          <a:p>
            <a:pPr>
              <a:defRPr/>
            </a:pPr>
            <a:r>
              <a:rPr lang="en-US" dirty="0" smtClean="0"/>
              <a:t>A </a:t>
            </a:r>
            <a:r>
              <a:rPr lang="en-US" dirty="0"/>
              <a:t>grammar is </a:t>
            </a:r>
            <a:r>
              <a:rPr lang="en-US" b="1" dirty="0"/>
              <a:t>ambiguous</a:t>
            </a:r>
            <a:r>
              <a:rPr lang="en-US" dirty="0"/>
              <a:t> if it can derive the same string multiple ways. </a:t>
            </a:r>
          </a:p>
          <a:p>
            <a:pPr>
              <a:defRPr/>
            </a:pPr>
            <a:r>
              <a:rPr lang="en-US" dirty="0" smtClean="0"/>
              <a:t>There </a:t>
            </a:r>
            <a:r>
              <a:rPr lang="en-US" dirty="0"/>
              <a:t>is no algorithm for eliminating ambiguity; it must be done by hand.</a:t>
            </a:r>
            <a:endParaRPr lang="en-US" altLang="en-US" dirty="0"/>
          </a:p>
        </p:txBody>
      </p:sp>
    </p:spTree>
    <p:extLst>
      <p:ext uri="{BB962C8B-B14F-4D97-AF65-F5344CB8AC3E}">
        <p14:creationId xmlns:p14="http://schemas.microsoft.com/office/powerpoint/2010/main" val="17704554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6</a:t>
            </a:r>
            <a:endParaRPr lang="en-US" dirty="0"/>
          </a:p>
        </p:txBody>
      </p:sp>
      <p:sp>
        <p:nvSpPr>
          <p:cNvPr id="3" name="Subtitle 2"/>
          <p:cNvSpPr>
            <a:spLocks noGrp="1"/>
          </p:cNvSpPr>
          <p:nvPr>
            <p:ph type="subTitle" idx="1"/>
          </p:nvPr>
        </p:nvSpPr>
        <p:spPr>
          <a:xfrm>
            <a:off x="381000" y="3657600"/>
            <a:ext cx="3663462" cy="1143000"/>
          </a:xfrm>
        </p:spPr>
        <p:txBody>
          <a:bodyPr>
            <a:normAutofit/>
          </a:bodyPr>
          <a:lstStyle/>
          <a:p>
            <a:r>
              <a:rPr lang="en-US" dirty="0" smtClean="0"/>
              <a:t>SIMPLIFICATION OF CONTEXT-FREE GRAMMARS AND NORMAL FORMS</a:t>
            </a:r>
            <a:endParaRPr lang="en-US" dirty="0"/>
          </a:p>
        </p:txBody>
      </p:sp>
    </p:spTree>
    <p:extLst>
      <p:ext uri="{BB962C8B-B14F-4D97-AF65-F5344CB8AC3E}">
        <p14:creationId xmlns:p14="http://schemas.microsoft.com/office/powerpoint/2010/main" val="293779378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725858"/>
            <a:ext cx="7918450" cy="4486274"/>
          </a:xfrm>
        </p:spPr>
        <p:txBody>
          <a:bodyPr>
            <a:normAutofit fontScale="85000" lnSpcReduction="20000"/>
          </a:bodyPr>
          <a:lstStyle/>
          <a:p>
            <a:r>
              <a:rPr lang="en-US" dirty="0" smtClean="0"/>
              <a:t>Simplify a context-free grammar by removing useless productions</a:t>
            </a:r>
          </a:p>
          <a:p>
            <a:r>
              <a:rPr lang="en-US" dirty="0"/>
              <a:t>Simplify a context-free grammar by </a:t>
            </a:r>
            <a:r>
              <a:rPr lang="en-US" dirty="0" smtClean="0"/>
              <a:t>removing </a:t>
            </a:r>
            <a:r>
              <a:rPr lang="en-US" dirty="0" smtClean="0">
                <a:sym typeface="Symbol" panose="05050102010706020507" pitchFamily="18" charset="2"/>
              </a:rPr>
              <a:t>-</a:t>
            </a:r>
            <a:r>
              <a:rPr lang="en-US" dirty="0" smtClean="0"/>
              <a:t>productions</a:t>
            </a:r>
            <a:endParaRPr lang="en-US" dirty="0"/>
          </a:p>
          <a:p>
            <a:r>
              <a:rPr lang="en-US" dirty="0"/>
              <a:t>Simplify a context-free grammar by removing </a:t>
            </a:r>
            <a:r>
              <a:rPr lang="en-US" dirty="0" smtClean="0"/>
              <a:t>unit-productions</a:t>
            </a:r>
          </a:p>
          <a:p>
            <a:r>
              <a:rPr lang="en-US" dirty="0" smtClean="0"/>
              <a:t>Determine whether or not a context-free grammar is in Chomsky normal form</a:t>
            </a:r>
          </a:p>
          <a:p>
            <a:r>
              <a:rPr lang="en-US" dirty="0" smtClean="0"/>
              <a:t>Transform a context-free grammar into an equivalent grammar in </a:t>
            </a:r>
            <a:r>
              <a:rPr lang="en-US" dirty="0"/>
              <a:t>Chomsky normal </a:t>
            </a:r>
            <a:r>
              <a:rPr lang="en-US" dirty="0" smtClean="0"/>
              <a:t>form</a:t>
            </a:r>
          </a:p>
          <a:p>
            <a:r>
              <a:rPr lang="en-US" dirty="0"/>
              <a:t>Determine whether or not a context-free grammar is in </a:t>
            </a:r>
            <a:r>
              <a:rPr lang="en-US" dirty="0" smtClean="0"/>
              <a:t>Greibach </a:t>
            </a:r>
            <a:r>
              <a:rPr lang="en-US" dirty="0"/>
              <a:t>normal </a:t>
            </a:r>
            <a:r>
              <a:rPr lang="en-US" dirty="0" smtClean="0"/>
              <a:t>form</a:t>
            </a:r>
          </a:p>
          <a:p>
            <a:r>
              <a:rPr lang="en-US" dirty="0"/>
              <a:t>Transform a context-free grammar into an equivalent grammar in </a:t>
            </a:r>
            <a:r>
              <a:rPr lang="en-US" dirty="0" smtClean="0"/>
              <a:t>Greibach </a:t>
            </a:r>
            <a:r>
              <a:rPr lang="en-US"/>
              <a:t>normal </a:t>
            </a:r>
            <a:r>
              <a:rPr lang="en-US" smtClean="0"/>
              <a:t>form</a:t>
            </a: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15725924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984" y="365127"/>
            <a:ext cx="8204886" cy="900965"/>
          </a:xfrm>
        </p:spPr>
        <p:txBody>
          <a:bodyPr>
            <a:noAutofit/>
          </a:bodyPr>
          <a:lstStyle/>
          <a:p>
            <a:r>
              <a:rPr lang="en-US" b="1" dirty="0" smtClean="0">
                <a:solidFill>
                  <a:schemeClr val="accent5">
                    <a:lumMod val="50000"/>
                  </a:schemeClr>
                </a:solidFill>
              </a:rPr>
              <a:t>Methods for Transforming Grammars</a:t>
            </a:r>
            <a:endParaRPr lang="en-US" b="1" dirty="0">
              <a:solidFill>
                <a:schemeClr val="accent5">
                  <a:lumMod val="50000"/>
                </a:schemeClr>
              </a:solidFill>
            </a:endParaRPr>
          </a:p>
        </p:txBody>
      </p:sp>
      <p:sp>
        <p:nvSpPr>
          <p:cNvPr id="3" name="Content Placeholder 2"/>
          <p:cNvSpPr>
            <a:spLocks noGrp="1"/>
          </p:cNvSpPr>
          <p:nvPr>
            <p:ph idx="1"/>
          </p:nvPr>
        </p:nvSpPr>
        <p:spPr>
          <a:xfrm>
            <a:off x="768692" y="1542693"/>
            <a:ext cx="7955178" cy="4400907"/>
          </a:xfrm>
        </p:spPr>
        <p:txBody>
          <a:bodyPr>
            <a:normAutofit/>
          </a:bodyPr>
          <a:lstStyle/>
          <a:p>
            <a:r>
              <a:rPr lang="en-US" altLang="en-US" dirty="0" smtClean="0"/>
              <a:t>The definition of a context-free grammar </a:t>
            </a:r>
            <a:r>
              <a:rPr lang="en-US" altLang="en-US" b="1" dirty="0" smtClean="0"/>
              <a:t>imposes no restrictions</a:t>
            </a:r>
            <a:r>
              <a:rPr lang="en-US" altLang="en-US" dirty="0" smtClean="0"/>
              <a:t> on the right side of a production</a:t>
            </a:r>
          </a:p>
          <a:p>
            <a:r>
              <a:rPr lang="en-US" altLang="en-US" dirty="0" smtClean="0"/>
              <a:t>In </a:t>
            </a:r>
            <a:r>
              <a:rPr lang="en-US" altLang="en-US" dirty="0"/>
              <a:t>some cases, it is </a:t>
            </a:r>
            <a:r>
              <a:rPr lang="en-US" altLang="en-US" dirty="0" smtClean="0"/>
              <a:t>convenient </a:t>
            </a:r>
            <a:r>
              <a:rPr lang="en-US" altLang="en-US" dirty="0"/>
              <a:t>to </a:t>
            </a:r>
            <a:r>
              <a:rPr lang="en-US" altLang="en-US" b="1" dirty="0"/>
              <a:t>restrict</a:t>
            </a:r>
            <a:r>
              <a:rPr lang="en-US" altLang="en-US" dirty="0"/>
              <a:t> the form of the </a:t>
            </a:r>
            <a:r>
              <a:rPr lang="en-US" altLang="en-US" dirty="0" smtClean="0"/>
              <a:t>right side of all productions</a:t>
            </a:r>
            <a:endParaRPr lang="en-US" altLang="en-US" dirty="0"/>
          </a:p>
          <a:p>
            <a:r>
              <a:rPr lang="en-US" altLang="en-US" dirty="0"/>
              <a:t>Simplifying a grammar involves eliminating certain types of </a:t>
            </a:r>
            <a:r>
              <a:rPr lang="en-US" altLang="en-US" dirty="0" smtClean="0"/>
              <a:t>productions while producing an equivalent grammar, </a:t>
            </a:r>
            <a:r>
              <a:rPr lang="en-US" altLang="en-US" dirty="0"/>
              <a:t>but does not necessarily result in a reduction of the total number of </a:t>
            </a:r>
            <a:r>
              <a:rPr lang="en-US" altLang="en-US" dirty="0" smtClean="0"/>
              <a:t>productions</a:t>
            </a:r>
          </a:p>
          <a:p>
            <a:r>
              <a:rPr lang="en-US" altLang="en-US" dirty="0" smtClean="0"/>
              <a:t>For simplicity, we focus on languages that do not include the empty string</a:t>
            </a:r>
            <a:endParaRPr lang="en-US" altLang="en-US" dirty="0"/>
          </a:p>
          <a:p>
            <a:pPr marL="0" indent="0">
              <a:spcBef>
                <a:spcPts val="600"/>
              </a:spcBef>
              <a:buNone/>
            </a:pPr>
            <a:endParaRPr lang="en-US" altLang="en-US" i="1" u="sng" dirty="0"/>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262792928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511740" cy="919977"/>
          </a:xfrm>
        </p:spPr>
        <p:txBody>
          <a:bodyPr>
            <a:normAutofit/>
          </a:bodyPr>
          <a:lstStyle/>
          <a:p>
            <a:r>
              <a:rPr lang="en-US" b="1" dirty="0" smtClean="0">
                <a:solidFill>
                  <a:schemeClr val="accent5">
                    <a:lumMod val="50000"/>
                  </a:schemeClr>
                </a:solidFill>
              </a:rPr>
              <a:t>A Useful Substitution Rule</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285104"/>
            <a:ext cx="7766052" cy="5016842"/>
          </a:xfrm>
        </p:spPr>
        <p:txBody>
          <a:bodyPr>
            <a:noAutofit/>
          </a:bodyPr>
          <a:lstStyle/>
          <a:p>
            <a:pPr>
              <a:defRPr/>
            </a:pPr>
            <a:r>
              <a:rPr lang="en-US" altLang="en-US" sz="2400" dirty="0" smtClean="0"/>
              <a:t>Theorem 6.1 states that, If </a:t>
            </a:r>
            <a:r>
              <a:rPr lang="en-US" altLang="en-US" sz="2400" dirty="0"/>
              <a:t>A and B are distinct </a:t>
            </a:r>
            <a:r>
              <a:rPr lang="en-US" altLang="en-US" sz="2400" dirty="0" smtClean="0"/>
              <a:t>variables, </a:t>
            </a:r>
            <a:r>
              <a:rPr lang="en-US" altLang="en-US" sz="2400" dirty="0"/>
              <a:t>a production </a:t>
            </a:r>
            <a:r>
              <a:rPr lang="en-US" altLang="en-US" sz="2400" dirty="0" smtClean="0"/>
              <a:t>of the form A </a:t>
            </a:r>
            <a:r>
              <a:rPr lang="en-US" altLang="en-US" sz="2400" dirty="0">
                <a:sym typeface="Wingdings" panose="05000000000000000000" pitchFamily="2" charset="2"/>
              </a:rPr>
              <a:t> uBv can be replaced by a set of productions in which B is substituted by all strings B derives in one step. </a:t>
            </a:r>
            <a:endParaRPr lang="en-US" altLang="en-US" sz="2400" dirty="0" smtClean="0">
              <a:sym typeface="Wingdings" panose="05000000000000000000" pitchFamily="2" charset="2"/>
            </a:endParaRPr>
          </a:p>
          <a:p>
            <a:pPr>
              <a:defRPr/>
            </a:pPr>
            <a:r>
              <a:rPr lang="en-US" sz="2400" dirty="0" smtClean="0"/>
              <a:t>Consider the grammar</a:t>
            </a:r>
            <a:endParaRPr lang="en-US" sz="2400" dirty="0"/>
          </a:p>
          <a:p>
            <a:pPr>
              <a:spcBef>
                <a:spcPts val="600"/>
              </a:spcBef>
              <a:buNone/>
              <a:defRPr/>
            </a:pPr>
            <a:r>
              <a:rPr lang="en-US" sz="2400" dirty="0" smtClean="0"/>
              <a:t>	</a:t>
            </a:r>
            <a:r>
              <a:rPr lang="en-US" altLang="en-US" sz="2400" dirty="0">
                <a:solidFill>
                  <a:schemeClr val="accent5">
                    <a:lumMod val="75000"/>
                  </a:schemeClr>
                </a:solidFill>
                <a:cs typeface="Arial" panose="020B0604020202020204" pitchFamily="34" charset="0"/>
              </a:rPr>
              <a:t>V = { </a:t>
            </a:r>
            <a:r>
              <a:rPr lang="en-US" altLang="en-US" sz="2400" dirty="0" smtClean="0">
                <a:solidFill>
                  <a:schemeClr val="accent5">
                    <a:lumMod val="75000"/>
                  </a:schemeClr>
                </a:solidFill>
                <a:cs typeface="Arial" panose="020B0604020202020204" pitchFamily="34" charset="0"/>
              </a:rPr>
              <a:t>A, B </a:t>
            </a:r>
            <a:r>
              <a:rPr lang="en-US" altLang="en-US" sz="2400" dirty="0">
                <a:solidFill>
                  <a:schemeClr val="accent5">
                    <a:lumMod val="75000"/>
                  </a:schemeClr>
                </a:solidFill>
                <a:cs typeface="Arial" panose="020B0604020202020204" pitchFamily="34" charset="0"/>
              </a:rPr>
              <a:t>}, T = { a, </a:t>
            </a:r>
            <a:r>
              <a:rPr lang="en-US" altLang="en-US" sz="2400" dirty="0" smtClean="0">
                <a:solidFill>
                  <a:schemeClr val="accent5">
                    <a:lumMod val="75000"/>
                  </a:schemeClr>
                </a:solidFill>
                <a:cs typeface="Arial" panose="020B0604020202020204" pitchFamily="34" charset="0"/>
              </a:rPr>
              <a:t>b, c </a:t>
            </a:r>
            <a:r>
              <a:rPr lang="en-US" altLang="en-US" sz="2400" dirty="0">
                <a:solidFill>
                  <a:schemeClr val="accent5">
                    <a:lumMod val="75000"/>
                  </a:schemeClr>
                </a:solidFill>
                <a:cs typeface="Arial" panose="020B0604020202020204" pitchFamily="34" charset="0"/>
              </a:rPr>
              <a:t>}, and productions </a:t>
            </a:r>
            <a:endParaRPr lang="en-US" altLang="en-US" sz="2400" dirty="0" smtClean="0">
              <a:solidFill>
                <a:schemeClr val="accent5">
                  <a:lumMod val="75000"/>
                </a:schemeClr>
              </a:solidFill>
              <a:cs typeface="Arial" panose="020B0604020202020204" pitchFamily="34" charset="0"/>
            </a:endParaRPr>
          </a:p>
          <a:p>
            <a:pPr>
              <a:spcBef>
                <a:spcPts val="600"/>
              </a:spcBef>
              <a:buNone/>
              <a:defRPr/>
            </a:pPr>
            <a:r>
              <a:rPr lang="en-US" altLang="en-US" sz="2400" dirty="0">
                <a:solidFill>
                  <a:schemeClr val="accent5">
                    <a:lumMod val="75000"/>
                  </a:schemeClr>
                </a:solidFill>
                <a:cs typeface="Arial" panose="020B0604020202020204" pitchFamily="34" charset="0"/>
              </a:rPr>
              <a:t>	A</a:t>
            </a:r>
            <a:r>
              <a:rPr lang="en-US" altLang="en-US" sz="2400" dirty="0" smtClean="0">
                <a:solidFill>
                  <a:schemeClr val="accent5">
                    <a:lumMod val="75000"/>
                  </a:schemeClr>
                </a:solidFill>
                <a:cs typeface="Arial" panose="020B0604020202020204" pitchFamily="34" charset="0"/>
              </a:rPr>
              <a:t> </a:t>
            </a:r>
            <a:r>
              <a:rPr lang="en-US" altLang="en-US" sz="2400" dirty="0">
                <a:solidFill>
                  <a:schemeClr val="accent5">
                    <a:lumMod val="75000"/>
                  </a:schemeClr>
                </a:solidFill>
                <a:cs typeface="Arial" panose="020B0604020202020204" pitchFamily="34" charset="0"/>
                <a:sym typeface="Symbol" panose="05050102010706020507" pitchFamily="18" charset="2"/>
              </a:rPr>
              <a:t></a:t>
            </a:r>
            <a:r>
              <a:rPr lang="en-US" altLang="en-US" sz="2400" dirty="0">
                <a:solidFill>
                  <a:schemeClr val="accent5">
                    <a:lumMod val="75000"/>
                  </a:schemeClr>
                </a:solidFill>
                <a:cs typeface="Arial" panose="020B0604020202020204" pitchFamily="34" charset="0"/>
              </a:rPr>
              <a:t> </a:t>
            </a:r>
            <a:r>
              <a:rPr lang="en-US" altLang="en-US" sz="2400" dirty="0" smtClean="0">
                <a:solidFill>
                  <a:schemeClr val="accent5">
                    <a:lumMod val="75000"/>
                  </a:schemeClr>
                </a:solidFill>
                <a:cs typeface="Arial" panose="020B0604020202020204" pitchFamily="34" charset="0"/>
              </a:rPr>
              <a:t>a | aaA </a:t>
            </a:r>
            <a:r>
              <a:rPr lang="en-US" altLang="en-US" sz="2400" dirty="0">
                <a:solidFill>
                  <a:schemeClr val="accent5">
                    <a:lumMod val="75000"/>
                  </a:schemeClr>
                </a:solidFill>
                <a:cs typeface="Arial" panose="020B0604020202020204" pitchFamily="34" charset="0"/>
              </a:rPr>
              <a:t>| </a:t>
            </a:r>
            <a:r>
              <a:rPr lang="en-US" altLang="en-US" sz="2400" dirty="0" smtClean="0">
                <a:solidFill>
                  <a:schemeClr val="accent5">
                    <a:lumMod val="75000"/>
                  </a:schemeClr>
                </a:solidFill>
                <a:cs typeface="Arial" panose="020B0604020202020204" pitchFamily="34" charset="0"/>
              </a:rPr>
              <a:t>abBc</a:t>
            </a:r>
          </a:p>
          <a:p>
            <a:pPr>
              <a:spcBef>
                <a:spcPts val="600"/>
              </a:spcBef>
              <a:buNone/>
              <a:defRPr/>
            </a:pPr>
            <a:r>
              <a:rPr lang="en-US" altLang="en-US" sz="2400" dirty="0">
                <a:solidFill>
                  <a:schemeClr val="accent5">
                    <a:lumMod val="75000"/>
                  </a:schemeClr>
                </a:solidFill>
                <a:cs typeface="Arial" panose="020B0604020202020204" pitchFamily="34" charset="0"/>
              </a:rPr>
              <a:t>	</a:t>
            </a:r>
            <a:r>
              <a:rPr lang="en-US" altLang="en-US" sz="2400" dirty="0" smtClean="0">
                <a:solidFill>
                  <a:schemeClr val="accent5">
                    <a:lumMod val="75000"/>
                  </a:schemeClr>
                </a:solidFill>
                <a:cs typeface="Arial" panose="020B0604020202020204" pitchFamily="34" charset="0"/>
              </a:rPr>
              <a:t>B </a:t>
            </a:r>
            <a:r>
              <a:rPr lang="en-US" altLang="en-US" sz="2400" dirty="0">
                <a:solidFill>
                  <a:schemeClr val="accent5">
                    <a:lumMod val="75000"/>
                  </a:schemeClr>
                </a:solidFill>
                <a:cs typeface="Arial" panose="020B0604020202020204" pitchFamily="34" charset="0"/>
                <a:sym typeface="Symbol" panose="05050102010706020507" pitchFamily="18" charset="2"/>
              </a:rPr>
              <a:t></a:t>
            </a:r>
            <a:r>
              <a:rPr lang="en-US" altLang="en-US" sz="2400" dirty="0">
                <a:solidFill>
                  <a:schemeClr val="accent5">
                    <a:lumMod val="75000"/>
                  </a:schemeClr>
                </a:solidFill>
                <a:cs typeface="Arial" panose="020B0604020202020204" pitchFamily="34" charset="0"/>
              </a:rPr>
              <a:t> </a:t>
            </a:r>
            <a:r>
              <a:rPr lang="en-US" altLang="en-US" sz="2400" dirty="0" smtClean="0">
                <a:solidFill>
                  <a:schemeClr val="accent5">
                    <a:lumMod val="75000"/>
                  </a:schemeClr>
                </a:solidFill>
                <a:cs typeface="Arial" panose="020B0604020202020204" pitchFamily="34" charset="0"/>
              </a:rPr>
              <a:t>abbA </a:t>
            </a:r>
            <a:r>
              <a:rPr lang="en-US" altLang="en-US" sz="2400" dirty="0">
                <a:solidFill>
                  <a:schemeClr val="accent5">
                    <a:lumMod val="75000"/>
                  </a:schemeClr>
                </a:solidFill>
                <a:cs typeface="Arial" panose="020B0604020202020204" pitchFamily="34" charset="0"/>
              </a:rPr>
              <a:t>| b</a:t>
            </a:r>
            <a:r>
              <a:rPr lang="en-US" altLang="en-US" sz="2400" dirty="0" smtClean="0">
                <a:solidFill>
                  <a:schemeClr val="accent5">
                    <a:lumMod val="75000"/>
                  </a:schemeClr>
                </a:solidFill>
                <a:cs typeface="Arial" panose="020B0604020202020204" pitchFamily="34" charset="0"/>
              </a:rPr>
              <a:t>  </a:t>
            </a:r>
            <a:endParaRPr lang="en-US" altLang="en-US" sz="2400" dirty="0">
              <a:solidFill>
                <a:schemeClr val="accent5">
                  <a:lumMod val="75000"/>
                </a:schemeClr>
              </a:solidFill>
              <a:cs typeface="Arial" panose="020B0604020202020204" pitchFamily="34" charset="0"/>
            </a:endParaRPr>
          </a:p>
          <a:p>
            <a:pPr>
              <a:spcBef>
                <a:spcPts val="1200"/>
              </a:spcBef>
            </a:pPr>
            <a:r>
              <a:rPr lang="en-US" sz="2400" dirty="0" smtClean="0"/>
              <a:t>We can replace A </a:t>
            </a:r>
            <a:r>
              <a:rPr lang="en-US" altLang="en-US" sz="2400" dirty="0" smtClean="0">
                <a:cs typeface="Arial" panose="020B0604020202020204" pitchFamily="34" charset="0"/>
                <a:sym typeface="Symbol" panose="05050102010706020507" pitchFamily="18" charset="2"/>
              </a:rPr>
              <a:t> </a:t>
            </a:r>
            <a:r>
              <a:rPr lang="en-US" altLang="en-US" sz="2400" dirty="0" smtClean="0">
                <a:cs typeface="Arial" panose="020B0604020202020204" pitchFamily="34" charset="0"/>
              </a:rPr>
              <a:t>abBc with two productions that replace B (in </a:t>
            </a:r>
            <a:r>
              <a:rPr lang="en-US" altLang="en-US" sz="2400" dirty="0" smtClean="0">
                <a:solidFill>
                  <a:srgbClr val="FF0000"/>
                </a:solidFill>
                <a:cs typeface="Arial" panose="020B0604020202020204" pitchFamily="34" charset="0"/>
              </a:rPr>
              <a:t>red</a:t>
            </a:r>
            <a:r>
              <a:rPr lang="en-US" altLang="en-US" sz="2400" dirty="0" smtClean="0">
                <a:cs typeface="Arial" panose="020B0604020202020204" pitchFamily="34" charset="0"/>
              </a:rPr>
              <a:t>), obtaining an equivalent grammar with productions</a:t>
            </a:r>
            <a:endParaRPr lang="en-US" altLang="en-US" sz="2400" dirty="0">
              <a:cs typeface="Arial" panose="020B0604020202020204" pitchFamily="34" charset="0"/>
            </a:endParaRPr>
          </a:p>
          <a:p>
            <a:pPr>
              <a:spcBef>
                <a:spcPts val="600"/>
              </a:spcBef>
              <a:buNone/>
              <a:defRPr/>
            </a:pPr>
            <a:r>
              <a:rPr lang="en-US" altLang="en-US" sz="2400" dirty="0">
                <a:solidFill>
                  <a:schemeClr val="accent5">
                    <a:lumMod val="75000"/>
                  </a:schemeClr>
                </a:solidFill>
                <a:cs typeface="Arial" panose="020B0604020202020204" pitchFamily="34" charset="0"/>
              </a:rPr>
              <a:t>	A </a:t>
            </a:r>
            <a:r>
              <a:rPr lang="en-US" altLang="en-US" sz="2400" dirty="0">
                <a:solidFill>
                  <a:schemeClr val="accent5">
                    <a:lumMod val="75000"/>
                  </a:schemeClr>
                </a:solidFill>
                <a:cs typeface="Arial" panose="020B0604020202020204" pitchFamily="34" charset="0"/>
                <a:sym typeface="Symbol" panose="05050102010706020507" pitchFamily="18" charset="2"/>
              </a:rPr>
              <a:t></a:t>
            </a:r>
            <a:r>
              <a:rPr lang="en-US" altLang="en-US" sz="2400" dirty="0">
                <a:solidFill>
                  <a:schemeClr val="accent5">
                    <a:lumMod val="75000"/>
                  </a:schemeClr>
                </a:solidFill>
                <a:cs typeface="Arial" panose="020B0604020202020204" pitchFamily="34" charset="0"/>
              </a:rPr>
              <a:t> a | aaA | </a:t>
            </a:r>
            <a:r>
              <a:rPr lang="en-US" altLang="en-US" sz="2400" dirty="0" smtClean="0">
                <a:solidFill>
                  <a:schemeClr val="accent5">
                    <a:lumMod val="75000"/>
                  </a:schemeClr>
                </a:solidFill>
                <a:cs typeface="Arial" panose="020B0604020202020204" pitchFamily="34" charset="0"/>
              </a:rPr>
              <a:t>ab</a:t>
            </a:r>
            <a:r>
              <a:rPr lang="en-US" altLang="en-US" sz="2400" dirty="0" smtClean="0">
                <a:solidFill>
                  <a:srgbClr val="FF0000"/>
                </a:solidFill>
                <a:cs typeface="Arial" panose="020B0604020202020204" pitchFamily="34" charset="0"/>
              </a:rPr>
              <a:t>abbA</a:t>
            </a:r>
            <a:r>
              <a:rPr lang="en-US" altLang="en-US" sz="2400" dirty="0" smtClean="0">
                <a:solidFill>
                  <a:schemeClr val="accent5">
                    <a:lumMod val="75000"/>
                  </a:schemeClr>
                </a:solidFill>
                <a:cs typeface="Arial" panose="020B0604020202020204" pitchFamily="34" charset="0"/>
              </a:rPr>
              <a:t>c | ab</a:t>
            </a:r>
            <a:r>
              <a:rPr lang="en-US" altLang="en-US" sz="2400" dirty="0" smtClean="0">
                <a:solidFill>
                  <a:srgbClr val="FF0000"/>
                </a:solidFill>
                <a:cs typeface="Arial" panose="020B0604020202020204" pitchFamily="34" charset="0"/>
              </a:rPr>
              <a:t>b</a:t>
            </a:r>
            <a:r>
              <a:rPr lang="en-US" altLang="en-US" sz="2400" dirty="0" smtClean="0">
                <a:solidFill>
                  <a:schemeClr val="accent5">
                    <a:lumMod val="75000"/>
                  </a:schemeClr>
                </a:solidFill>
                <a:cs typeface="Arial" panose="020B0604020202020204" pitchFamily="34" charset="0"/>
              </a:rPr>
              <a:t>c</a:t>
            </a:r>
            <a:endParaRPr lang="en-US" altLang="en-US" sz="2400" dirty="0">
              <a:solidFill>
                <a:schemeClr val="accent5">
                  <a:lumMod val="75000"/>
                </a:schemeClr>
              </a:solidFill>
              <a:cs typeface="Arial" panose="020B0604020202020204" pitchFamily="34" charset="0"/>
            </a:endParaRPr>
          </a:p>
          <a:p>
            <a:pPr>
              <a:spcBef>
                <a:spcPts val="600"/>
              </a:spcBef>
              <a:buNone/>
              <a:defRPr/>
            </a:pPr>
            <a:r>
              <a:rPr lang="en-US" altLang="en-US" sz="2400" dirty="0">
                <a:solidFill>
                  <a:schemeClr val="accent5">
                    <a:lumMod val="75000"/>
                  </a:schemeClr>
                </a:solidFill>
                <a:cs typeface="Arial" panose="020B0604020202020204" pitchFamily="34" charset="0"/>
              </a:rPr>
              <a:t>	B </a:t>
            </a:r>
            <a:r>
              <a:rPr lang="en-US" altLang="en-US" sz="2400" dirty="0">
                <a:solidFill>
                  <a:schemeClr val="accent5">
                    <a:lumMod val="75000"/>
                  </a:schemeClr>
                </a:solidFill>
                <a:cs typeface="Arial" panose="020B0604020202020204" pitchFamily="34" charset="0"/>
                <a:sym typeface="Symbol" panose="05050102010706020507" pitchFamily="18" charset="2"/>
              </a:rPr>
              <a:t></a:t>
            </a:r>
            <a:r>
              <a:rPr lang="en-US" altLang="en-US" sz="2400" dirty="0">
                <a:solidFill>
                  <a:schemeClr val="accent5">
                    <a:lumMod val="75000"/>
                  </a:schemeClr>
                </a:solidFill>
                <a:cs typeface="Arial" panose="020B0604020202020204" pitchFamily="34" charset="0"/>
              </a:rPr>
              <a:t> abbA | b  </a:t>
            </a:r>
          </a:p>
        </p:txBody>
      </p:sp>
    </p:spTree>
    <p:extLst>
      <p:ext uri="{BB962C8B-B14F-4D97-AF65-F5344CB8AC3E}">
        <p14:creationId xmlns:p14="http://schemas.microsoft.com/office/powerpoint/2010/main" val="40774139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16850" cy="1106834"/>
          </a:xfrm>
        </p:spPr>
        <p:txBody>
          <a:bodyPr>
            <a:normAutofit/>
          </a:bodyPr>
          <a:lstStyle/>
          <a:p>
            <a:r>
              <a:rPr lang="en-US" sz="4900" b="1" dirty="0" smtClean="0">
                <a:solidFill>
                  <a:schemeClr val="accent5">
                    <a:lumMod val="50000"/>
                  </a:schemeClr>
                </a:solidFill>
              </a:rPr>
              <a:t>Useless 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49" y="1572322"/>
            <a:ext cx="7816851" cy="4604641"/>
          </a:xfrm>
        </p:spPr>
        <p:txBody>
          <a:bodyPr>
            <a:normAutofit fontScale="92500" lnSpcReduction="10000"/>
          </a:bodyPr>
          <a:lstStyle/>
          <a:p>
            <a:pPr>
              <a:defRPr/>
            </a:pPr>
            <a:r>
              <a:rPr lang="en-US" altLang="en-US" dirty="0" smtClean="0"/>
              <a:t>A variable </a:t>
            </a:r>
            <a:r>
              <a:rPr lang="en-US" altLang="en-US" dirty="0"/>
              <a:t>is </a:t>
            </a:r>
            <a:r>
              <a:rPr lang="en-US" altLang="en-US" i="1" dirty="0"/>
              <a:t>useful</a:t>
            </a:r>
            <a:r>
              <a:rPr lang="en-US" altLang="en-US" dirty="0"/>
              <a:t> if it occurs in the derivation of </a:t>
            </a:r>
            <a:r>
              <a:rPr lang="en-US" altLang="en-US" u="sng" dirty="0"/>
              <a:t>at least </a:t>
            </a:r>
            <a:r>
              <a:rPr lang="en-US" altLang="en-US" dirty="0"/>
              <a:t>one </a:t>
            </a:r>
            <a:r>
              <a:rPr lang="en-US" altLang="en-US" dirty="0" smtClean="0"/>
              <a:t>string in the language</a:t>
            </a:r>
          </a:p>
          <a:p>
            <a:pPr>
              <a:defRPr/>
            </a:pPr>
            <a:r>
              <a:rPr lang="en-US" altLang="en-US" dirty="0" smtClean="0"/>
              <a:t>Otherwise</a:t>
            </a:r>
            <a:r>
              <a:rPr lang="en-US" altLang="en-US" dirty="0"/>
              <a:t>, </a:t>
            </a:r>
            <a:r>
              <a:rPr lang="en-US" altLang="en-US" dirty="0" smtClean="0"/>
              <a:t>the variable and any productions in which it appears is considered </a:t>
            </a:r>
            <a:r>
              <a:rPr lang="en-US" altLang="en-US" i="1" dirty="0" smtClean="0"/>
              <a:t>useless</a:t>
            </a:r>
            <a:r>
              <a:rPr lang="en-US" altLang="en-US" dirty="0" smtClean="0"/>
              <a:t> </a:t>
            </a:r>
          </a:p>
          <a:p>
            <a:pPr>
              <a:defRPr/>
            </a:pPr>
            <a:r>
              <a:rPr lang="en-US" altLang="en-US" dirty="0" smtClean="0"/>
              <a:t>A variable is useless if:</a:t>
            </a:r>
            <a:endParaRPr lang="en-US" altLang="en-US" dirty="0"/>
          </a:p>
          <a:p>
            <a:pPr lvl="1">
              <a:defRPr/>
            </a:pPr>
            <a:r>
              <a:rPr lang="en-US" altLang="en-US" dirty="0"/>
              <a:t>No terminal strings can be derived from the </a:t>
            </a:r>
            <a:r>
              <a:rPr lang="en-US" altLang="en-US" dirty="0" smtClean="0"/>
              <a:t>variable</a:t>
            </a:r>
            <a:endParaRPr lang="en-US" altLang="en-US" dirty="0"/>
          </a:p>
          <a:p>
            <a:pPr lvl="1">
              <a:defRPr/>
            </a:pPr>
            <a:r>
              <a:rPr lang="en-US" altLang="en-US" dirty="0"/>
              <a:t>The </a:t>
            </a:r>
            <a:r>
              <a:rPr lang="en-US" altLang="en-US" dirty="0" smtClean="0"/>
              <a:t>variable </a:t>
            </a:r>
            <a:r>
              <a:rPr lang="en-US" altLang="en-US" dirty="0"/>
              <a:t>symbol cannot be reached from </a:t>
            </a:r>
            <a:r>
              <a:rPr lang="en-US" altLang="en-US" dirty="0" smtClean="0"/>
              <a:t>S</a:t>
            </a:r>
            <a:endParaRPr lang="en-US" altLang="en-US" dirty="0"/>
          </a:p>
          <a:p>
            <a:pPr>
              <a:defRPr/>
            </a:pPr>
            <a:r>
              <a:rPr lang="en-US" dirty="0" smtClean="0"/>
              <a:t>In the grammar below, B can never be reached from the start symbol S and is therefore considered useless</a:t>
            </a:r>
            <a:endParaRPr lang="en-US" altLang="en-US" dirty="0" smtClean="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t>
            </a: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 </a:t>
            </a:r>
            <a:r>
              <a:rPr lang="en-US" altLang="en-US" dirty="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a:t>
            </a:r>
            <a:endParaRPr lang="en-US" altLang="en-US" dirty="0">
              <a:solidFill>
                <a:schemeClr val="accent5">
                  <a:lumMod val="75000"/>
                </a:schemeClr>
              </a:solidFill>
              <a:cs typeface="Arial" panose="020B0604020202020204" pitchFamily="34" charset="0"/>
            </a:endParaRPr>
          </a:p>
          <a:p>
            <a:pPr>
              <a:spcBef>
                <a:spcPts val="600"/>
              </a:spcBef>
              <a:buNone/>
              <a:defRPr/>
            </a:pPr>
            <a:r>
              <a:rPr lang="en-US" altLang="en-US" dirty="0" smtClean="0">
                <a:solidFill>
                  <a:schemeClr val="accent5">
                    <a:lumMod val="75000"/>
                  </a:schemeClr>
                </a:solidFill>
                <a:cs typeface="Arial" panose="020B0604020202020204" pitchFamily="34" charset="0"/>
              </a:rPr>
              <a:t>	B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bA</a:t>
            </a:r>
            <a:endParaRPr lang="en-US" altLang="en-US" dirty="0">
              <a:solidFill>
                <a:schemeClr val="accent5">
                  <a:lumMod val="75000"/>
                </a:schemeClr>
              </a:solidFill>
              <a:cs typeface="Arial" panose="020B0604020202020204" pitchFamily="34" charset="0"/>
            </a:endParaRPr>
          </a:p>
          <a:p>
            <a:pPr>
              <a:buNone/>
              <a:defRPr/>
            </a:pPr>
            <a:endParaRPr lang="en-US" altLang="en-US" dirty="0">
              <a:solidFill>
                <a:schemeClr val="accent5">
                  <a:lumMod val="75000"/>
                </a:schemeClr>
              </a:solidFill>
              <a:cs typeface="Arial" panose="020B0604020202020204" pitchFamily="34" charset="0"/>
            </a:endParaRPr>
          </a:p>
        </p:txBody>
      </p:sp>
      <p:sp>
        <p:nvSpPr>
          <p:cNvPr id="4" name="Rectangle 3"/>
          <p:cNvSpPr/>
          <p:nvPr/>
        </p:nvSpPr>
        <p:spPr>
          <a:xfrm>
            <a:off x="866274" y="4918509"/>
            <a:ext cx="1703671" cy="78927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cxnSp>
        <p:nvCxnSpPr>
          <p:cNvPr id="8" name="Straight Arrow Connector 7"/>
          <p:cNvCxnSpPr/>
          <p:nvPr/>
        </p:nvCxnSpPr>
        <p:spPr>
          <a:xfrm flipH="1" flipV="1">
            <a:off x="2714324" y="5255394"/>
            <a:ext cx="981777" cy="26950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9" name="TextBox 8"/>
          <p:cNvSpPr txBox="1"/>
          <p:nvPr/>
        </p:nvSpPr>
        <p:spPr>
          <a:xfrm>
            <a:off x="3763478" y="5332396"/>
            <a:ext cx="224268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alibri" panose="020F0502020204030204"/>
                <a:ea typeface="+mn-ea"/>
                <a:cs typeface="+mn-cs"/>
              </a:rPr>
              <a:t>None of these productions contain variable B</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4586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815973"/>
          </a:xfrm>
        </p:spPr>
        <p:txBody>
          <a:bodyPr>
            <a:normAutofit/>
          </a:bodyPr>
          <a:lstStyle/>
          <a:p>
            <a:r>
              <a:rPr lang="en-US" sz="4900" b="1" dirty="0" smtClean="0">
                <a:solidFill>
                  <a:schemeClr val="accent5">
                    <a:lumMod val="50000"/>
                  </a:schemeClr>
                </a:solidFill>
              </a:rPr>
              <a:t>Removing Useless </a:t>
            </a:r>
            <a:r>
              <a:rPr lang="en-US" sz="4900" b="1" dirty="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49" y="1315844"/>
            <a:ext cx="7991244" cy="4861120"/>
          </a:xfrm>
        </p:spPr>
        <p:txBody>
          <a:bodyPr>
            <a:normAutofit lnSpcReduction="10000"/>
          </a:bodyPr>
          <a:lstStyle/>
          <a:p>
            <a:pPr marL="0" indent="0">
              <a:buNone/>
              <a:defRPr/>
            </a:pPr>
            <a:r>
              <a:rPr lang="en-US" altLang="en-US" dirty="0" smtClean="0"/>
              <a:t>It is always possible to remove useless productions from a context-free grammar:</a:t>
            </a:r>
          </a:p>
          <a:p>
            <a:pPr marL="609600" indent="-609600">
              <a:buFont typeface="Arial" panose="020B0604020202020204" pitchFamily="34" charset="0"/>
              <a:buAutoNum type="arabicPeriod"/>
              <a:defRPr/>
            </a:pPr>
            <a:r>
              <a:rPr lang="en-US" altLang="en-US" dirty="0" smtClean="0"/>
              <a:t>Let </a:t>
            </a:r>
            <a:r>
              <a:rPr lang="en-US" altLang="en-US" dirty="0"/>
              <a:t>V</a:t>
            </a:r>
            <a:r>
              <a:rPr lang="en-US" altLang="en-US" baseline="-25000" dirty="0"/>
              <a:t>1 </a:t>
            </a:r>
            <a:r>
              <a:rPr lang="en-US" altLang="en-US" dirty="0"/>
              <a:t>be the set of useful </a:t>
            </a:r>
            <a:r>
              <a:rPr lang="en-US" altLang="en-US" dirty="0" smtClean="0"/>
              <a:t>variables, initialized </a:t>
            </a:r>
            <a:r>
              <a:rPr lang="en-US" altLang="en-US" dirty="0"/>
              <a:t>to </a:t>
            </a:r>
            <a:r>
              <a:rPr lang="en-US" altLang="en-US" dirty="0" smtClean="0"/>
              <a:t>empty</a:t>
            </a:r>
            <a:endParaRPr lang="en-US" altLang="en-US" dirty="0"/>
          </a:p>
          <a:p>
            <a:pPr marL="609600" indent="-609600">
              <a:buFont typeface="Arial" panose="020B0604020202020204" pitchFamily="34" charset="0"/>
              <a:buAutoNum type="arabicPeriod"/>
              <a:defRPr/>
            </a:pPr>
            <a:r>
              <a:rPr lang="en-US" altLang="en-US" dirty="0"/>
              <a:t>Add a </a:t>
            </a:r>
            <a:r>
              <a:rPr lang="en-US" altLang="en-US" dirty="0" smtClean="0"/>
              <a:t>variable </a:t>
            </a:r>
            <a:r>
              <a:rPr lang="en-US" altLang="en-US" dirty="0"/>
              <a:t>A to V</a:t>
            </a:r>
            <a:r>
              <a:rPr lang="en-US" altLang="en-US" baseline="-25000" dirty="0"/>
              <a:t>1 </a:t>
            </a:r>
            <a:r>
              <a:rPr lang="en-US" altLang="en-US" dirty="0"/>
              <a:t>if there is a production </a:t>
            </a:r>
            <a:r>
              <a:rPr lang="en-US" altLang="en-US" dirty="0" smtClean="0"/>
              <a:t>of </a:t>
            </a:r>
            <a:r>
              <a:rPr lang="en-US" altLang="en-US" dirty="0"/>
              <a:t>the </a:t>
            </a:r>
            <a:r>
              <a:rPr lang="en-US" altLang="en-US" dirty="0" smtClean="0"/>
              <a:t>form</a:t>
            </a:r>
            <a:endParaRPr lang="en-US" altLang="en-US" dirty="0"/>
          </a:p>
          <a:p>
            <a:pPr marL="457200" lvl="1" indent="0">
              <a:buNone/>
              <a:defRPr/>
            </a:pPr>
            <a:r>
              <a:rPr lang="en-US" altLang="en-US" dirty="0" smtClean="0">
                <a:sym typeface="Wingdings" panose="05000000000000000000" pitchFamily="2" charset="2"/>
              </a:rPr>
              <a:t>	A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i="1" dirty="0">
                <a:sym typeface="Wingdings" panose="05000000000000000000" pitchFamily="2" charset="2"/>
              </a:rPr>
              <a:t>terminal symbols</a:t>
            </a:r>
            <a:r>
              <a:rPr lang="en-US" altLang="en-US" dirty="0">
                <a:sym typeface="Wingdings" panose="05000000000000000000" pitchFamily="2" charset="2"/>
              </a:rPr>
              <a:t> </a:t>
            </a:r>
            <a:r>
              <a:rPr lang="en-US" altLang="en-US" u="sng" dirty="0">
                <a:sym typeface="Wingdings" panose="05000000000000000000" pitchFamily="2" charset="2"/>
              </a:rPr>
              <a:t>or</a:t>
            </a:r>
            <a:r>
              <a:rPr lang="en-US" altLang="en-US" dirty="0">
                <a:sym typeface="Wingdings" panose="05000000000000000000" pitchFamily="2" charset="2"/>
              </a:rPr>
              <a:t> </a:t>
            </a:r>
            <a:r>
              <a:rPr lang="en-US" altLang="en-US" i="1" dirty="0" smtClean="0">
                <a:sym typeface="Wingdings" panose="05000000000000000000" pitchFamily="2" charset="2"/>
              </a:rPr>
              <a:t>variables </a:t>
            </a:r>
            <a:r>
              <a:rPr lang="en-US" altLang="en-US" dirty="0" smtClean="0">
                <a:sym typeface="Wingdings" panose="05000000000000000000" pitchFamily="2" charset="2"/>
              </a:rPr>
              <a:t>in already </a:t>
            </a:r>
            <a:r>
              <a:rPr lang="en-US" altLang="en-US" dirty="0" smtClean="0"/>
              <a:t>V</a:t>
            </a:r>
            <a:r>
              <a:rPr lang="en-US" altLang="en-US" baseline="-25000" dirty="0" smtClean="0"/>
              <a:t>1</a:t>
            </a:r>
            <a:endParaRPr lang="en-US" altLang="en-US" dirty="0">
              <a:sym typeface="Wingdings" panose="05000000000000000000" pitchFamily="2" charset="2"/>
            </a:endParaRPr>
          </a:p>
          <a:p>
            <a:pPr marL="609600" indent="-609600">
              <a:buNone/>
              <a:defRPr/>
            </a:pPr>
            <a:r>
              <a:rPr lang="en-US" altLang="en-US" dirty="0"/>
              <a:t>	(Repeat until nothing else can be added to V</a:t>
            </a:r>
            <a:r>
              <a:rPr lang="en-US" altLang="en-US" baseline="-25000" dirty="0"/>
              <a:t>1)</a:t>
            </a:r>
          </a:p>
          <a:p>
            <a:pPr marL="609600" indent="-609600">
              <a:buFont typeface="Arial" panose="020B0604020202020204" pitchFamily="34" charset="0"/>
              <a:buAutoNum type="arabicPeriod" startAt="3"/>
              <a:defRPr/>
            </a:pPr>
            <a:r>
              <a:rPr lang="en-US" altLang="en-US" dirty="0"/>
              <a:t>Eliminate any </a:t>
            </a:r>
            <a:r>
              <a:rPr lang="en-US" altLang="en-US" dirty="0" smtClean="0"/>
              <a:t>productions containing variables not </a:t>
            </a:r>
            <a:r>
              <a:rPr lang="en-US" altLang="en-US" dirty="0"/>
              <a:t>in V</a:t>
            </a:r>
            <a:r>
              <a:rPr lang="en-US" altLang="en-US" baseline="-25000" dirty="0"/>
              <a:t>1</a:t>
            </a:r>
            <a:endParaRPr lang="en-US" altLang="en-US" dirty="0"/>
          </a:p>
          <a:p>
            <a:pPr marL="609600" indent="-609600">
              <a:buFont typeface="Arial" panose="020B0604020202020204" pitchFamily="34" charset="0"/>
              <a:buAutoNum type="arabicPeriod" startAt="3"/>
              <a:defRPr/>
            </a:pPr>
            <a:r>
              <a:rPr lang="en-US" altLang="en-US" dirty="0"/>
              <a:t>Use a </a:t>
            </a:r>
            <a:r>
              <a:rPr lang="en-US" altLang="en-US" dirty="0" smtClean="0"/>
              <a:t>dependency graph </a:t>
            </a:r>
            <a:r>
              <a:rPr lang="en-US" altLang="en-US" dirty="0"/>
              <a:t>to </a:t>
            </a:r>
            <a:r>
              <a:rPr lang="en-US" altLang="en-US" dirty="0" smtClean="0"/>
              <a:t>identify and eliminate variables that are unreachable </a:t>
            </a:r>
            <a:r>
              <a:rPr lang="en-US" altLang="en-US" dirty="0"/>
              <a:t>from </a:t>
            </a:r>
            <a:r>
              <a:rPr lang="en-US" altLang="en-US" dirty="0" smtClean="0"/>
              <a:t>S</a:t>
            </a:r>
            <a:endParaRPr lang="en-US" altLang="en-US" baseline="-25000" dirty="0"/>
          </a:p>
        </p:txBody>
      </p:sp>
    </p:spTree>
    <p:extLst>
      <p:ext uri="{BB962C8B-B14F-4D97-AF65-F5344CB8AC3E}">
        <p14:creationId xmlns:p14="http://schemas.microsoft.com/office/powerpoint/2010/main" val="164128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we study computational theory?</a:t>
            </a:r>
            <a:endParaRPr lang="en-US" dirty="0"/>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
            </a:pPr>
            <a:r>
              <a:rPr lang="en-US" dirty="0" smtClean="0"/>
              <a:t>Deeper understanding</a:t>
            </a:r>
          </a:p>
          <a:p>
            <a:pPr>
              <a:buFont typeface="Wingdings" panose="05000000000000000000" pitchFamily="2" charset="2"/>
              <a:buChar char="§"/>
            </a:pPr>
            <a:r>
              <a:rPr lang="en-US" dirty="0" smtClean="0"/>
              <a:t>To put the Science in Computer Science</a:t>
            </a:r>
          </a:p>
          <a:p>
            <a:pPr>
              <a:buFont typeface="Wingdings" panose="05000000000000000000" pitchFamily="2" charset="2"/>
              <a:buChar char="§"/>
            </a:pPr>
            <a:r>
              <a:rPr lang="en-US" dirty="0" smtClean="0"/>
              <a:t>Philosophical implications</a:t>
            </a:r>
          </a:p>
          <a:p>
            <a:pPr>
              <a:buFont typeface="Wingdings" panose="05000000000000000000" pitchFamily="2" charset="2"/>
              <a:buChar char="§"/>
            </a:pPr>
            <a:r>
              <a:rPr lang="en-US" dirty="0" smtClean="0"/>
              <a:t>Understanding the mathematical laws that govern efficient computation</a:t>
            </a:r>
          </a:p>
          <a:p>
            <a:pPr>
              <a:buFont typeface="Wingdings" panose="05000000000000000000" pitchFamily="2" charset="2"/>
              <a:buChar char="§"/>
            </a:pPr>
            <a:r>
              <a:rPr lang="en-US" dirty="0" smtClean="0"/>
              <a:t>Bridging the gap between mathematics and computer science.</a:t>
            </a:r>
          </a:p>
          <a:p>
            <a:pPr>
              <a:buFont typeface="Wingdings" panose="05000000000000000000" pitchFamily="2" charset="2"/>
              <a:buChar char="§"/>
            </a:pPr>
            <a:r>
              <a:rPr lang="en-US" dirty="0" smtClean="0"/>
              <a:t>Research Areas:</a:t>
            </a:r>
          </a:p>
          <a:p>
            <a:pPr lvl="1">
              <a:buFont typeface="Wingdings" panose="05000000000000000000" pitchFamily="2" charset="2"/>
              <a:buChar char="§"/>
            </a:pPr>
            <a:r>
              <a:rPr lang="en-US" dirty="0" smtClean="0"/>
              <a:t>Design </a:t>
            </a:r>
            <a:r>
              <a:rPr lang="en-US" dirty="0"/>
              <a:t>and Analysis of Algorithms </a:t>
            </a:r>
          </a:p>
          <a:p>
            <a:pPr lvl="1">
              <a:buFont typeface="Wingdings" panose="05000000000000000000" pitchFamily="2" charset="2"/>
              <a:buChar char="§"/>
            </a:pPr>
            <a:r>
              <a:rPr lang="en-US" dirty="0" smtClean="0"/>
              <a:t>Computational </a:t>
            </a:r>
            <a:r>
              <a:rPr lang="en-US" dirty="0"/>
              <a:t>Complexity </a:t>
            </a:r>
          </a:p>
          <a:p>
            <a:pPr lvl="1">
              <a:buFont typeface="Wingdings" panose="05000000000000000000" pitchFamily="2" charset="2"/>
              <a:buChar char="§"/>
            </a:pPr>
            <a:r>
              <a:rPr lang="en-US" dirty="0" smtClean="0"/>
              <a:t>Logic </a:t>
            </a:r>
            <a:r>
              <a:rPr lang="en-US" dirty="0"/>
              <a:t>in Computer Science </a:t>
            </a:r>
          </a:p>
          <a:p>
            <a:pPr lvl="1">
              <a:buFont typeface="Wingdings" panose="05000000000000000000" pitchFamily="2" charset="2"/>
              <a:buChar char="§"/>
            </a:pPr>
            <a:r>
              <a:rPr lang="en-US" dirty="0" smtClean="0"/>
              <a:t>Error-Correcting </a:t>
            </a:r>
            <a:r>
              <a:rPr lang="en-US" dirty="0"/>
              <a:t>Codes </a:t>
            </a:r>
          </a:p>
          <a:p>
            <a:pPr lvl="1">
              <a:buFont typeface="Wingdings" panose="05000000000000000000" pitchFamily="2" charset="2"/>
              <a:buChar char="§"/>
            </a:pPr>
            <a:r>
              <a:rPr lang="en-US" dirty="0" smtClean="0"/>
              <a:t>Cryptography</a:t>
            </a:r>
            <a:endParaRPr lang="en-US" dirty="0"/>
          </a:p>
          <a:p>
            <a:pPr lvl="1">
              <a:buFont typeface="Wingdings" panose="05000000000000000000" pitchFamily="2" charset="2"/>
              <a:buChar char="§"/>
            </a:pPr>
            <a:r>
              <a:rPr lang="en-US" dirty="0" smtClean="0"/>
              <a:t>Randomness </a:t>
            </a:r>
            <a:r>
              <a:rPr lang="en-US" dirty="0"/>
              <a:t>in Computation </a:t>
            </a:r>
          </a:p>
          <a:p>
            <a:pPr lvl="1">
              <a:buFont typeface="Wingdings" panose="05000000000000000000" pitchFamily="2" charset="2"/>
              <a:buChar char="§"/>
            </a:pPr>
            <a:r>
              <a:rPr lang="en-US" dirty="0" smtClean="0"/>
              <a:t>Quantum </a:t>
            </a:r>
            <a:r>
              <a:rPr lang="en-US" dirty="0"/>
              <a:t>Computation</a:t>
            </a:r>
          </a:p>
        </p:txBody>
      </p:sp>
    </p:spTree>
    <p:extLst>
      <p:ext uri="{BB962C8B-B14F-4D97-AF65-F5344CB8AC3E}">
        <p14:creationId xmlns:p14="http://schemas.microsoft.com/office/powerpoint/2010/main" val="16033753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8080452" cy="1181100"/>
          </a:xfrm>
        </p:spPr>
        <p:txBody>
          <a:bodyPr>
            <a:normAutofit fontScale="90000"/>
          </a:bodyPr>
          <a:lstStyle/>
          <a:p>
            <a:r>
              <a:rPr lang="en-US" sz="4900" b="1" dirty="0" smtClean="0">
                <a:solidFill>
                  <a:schemeClr val="accent5">
                    <a:lumMod val="50000"/>
                  </a:schemeClr>
                </a:solidFill>
              </a:rPr>
              <a:t>Application of the Procedure for Removing Useless 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460500"/>
            <a:ext cx="7991244" cy="4800600"/>
          </a:xfrm>
        </p:spPr>
        <p:txBody>
          <a:bodyPr>
            <a:normAutofit fontScale="85000" lnSpcReduction="20000"/>
          </a:bodyPr>
          <a:lstStyle/>
          <a:p>
            <a:pPr>
              <a:defRPr/>
            </a:pPr>
            <a:r>
              <a:rPr lang="en-US" dirty="0" smtClean="0"/>
              <a:t>Consider the grammar from example 6.3:</a:t>
            </a:r>
            <a:endParaRPr lang="en-US" dirty="0"/>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aS | A | C </a:t>
            </a: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a:t>
            </a:r>
            <a:endParaRPr lang="en-US" altLang="en-US" dirty="0" smtClean="0">
              <a:solidFill>
                <a:schemeClr val="accent5">
                  <a:lumMod val="75000"/>
                </a:schemeClr>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a:t>
            </a:r>
          </a:p>
          <a:p>
            <a:pPr>
              <a:spcBef>
                <a:spcPts val="400"/>
              </a:spcBef>
              <a:buNone/>
              <a:defRPr/>
            </a:pPr>
            <a:r>
              <a:rPr lang="en-US" altLang="en-US" dirty="0" smtClean="0">
                <a:solidFill>
                  <a:schemeClr val="accent5">
                    <a:lumMod val="75000"/>
                  </a:schemeClr>
                </a:solidFill>
                <a:cs typeface="Arial" panose="020B0604020202020204" pitchFamily="34" charset="0"/>
              </a:rPr>
              <a:t>	C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aCb</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a:spcBef>
                <a:spcPts val="600"/>
              </a:spcBef>
            </a:pPr>
            <a:r>
              <a:rPr lang="en-US" dirty="0" smtClean="0"/>
              <a:t>In step 2, variables A, B, and S are added to </a:t>
            </a:r>
            <a:r>
              <a:rPr lang="en-US" altLang="en-US" dirty="0" smtClean="0"/>
              <a:t>V</a:t>
            </a:r>
            <a:r>
              <a:rPr lang="en-US" altLang="en-US" baseline="-25000" dirty="0" smtClean="0"/>
              <a:t>1</a:t>
            </a:r>
          </a:p>
          <a:p>
            <a:pPr>
              <a:spcBef>
                <a:spcPts val="600"/>
              </a:spcBef>
            </a:pPr>
            <a:r>
              <a:rPr lang="en-US" dirty="0" smtClean="0"/>
              <a:t>Since C is useless, it is eliminated in </a:t>
            </a:r>
            <a:r>
              <a:rPr lang="en-US" dirty="0"/>
              <a:t>step </a:t>
            </a:r>
            <a:r>
              <a:rPr lang="en-US" dirty="0" smtClean="0"/>
              <a:t>3, resulting in the grammar with productions</a:t>
            </a:r>
            <a:endParaRPr lang="en-US" altLang="en-US" baseline="-25000" dirty="0"/>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aS | </a:t>
            </a:r>
            <a:r>
              <a:rPr lang="en-US" altLang="en-US" dirty="0" smtClean="0">
                <a:solidFill>
                  <a:schemeClr val="accent5">
                    <a:lumMod val="75000"/>
                  </a:schemeClr>
                </a:solidFill>
                <a:cs typeface="Arial" panose="020B0604020202020204" pitchFamily="34" charset="0"/>
              </a:rPr>
              <a:t>A</a:t>
            </a:r>
            <a:endParaRPr lang="en-US" altLang="en-US" dirty="0">
              <a:solidFill>
                <a:schemeClr val="accent5">
                  <a:lumMod val="75000"/>
                </a:schemeClr>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a:t>
            </a:r>
          </a:p>
          <a:p>
            <a:pPr>
              <a:spcBef>
                <a:spcPts val="400"/>
              </a:spcBef>
              <a:buNone/>
              <a:defRPr/>
            </a:pPr>
            <a:r>
              <a:rPr lang="en-US" altLang="en-US" dirty="0">
                <a:solidFill>
                  <a:schemeClr val="accent5">
                    <a:lumMod val="75000"/>
                  </a:schemeClr>
                </a:solidFill>
                <a:cs typeface="Arial" panose="020B0604020202020204" pitchFamily="34" charset="0"/>
              </a:rPr>
              <a:t>	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a:t>
            </a:r>
          </a:p>
          <a:p>
            <a:pPr>
              <a:spcBef>
                <a:spcPts val="600"/>
              </a:spcBef>
            </a:pPr>
            <a:r>
              <a:rPr lang="en-US" dirty="0" smtClean="0"/>
              <a:t>In step 4, B is identified as unreachable from S, resulting </a:t>
            </a:r>
            <a:r>
              <a:rPr lang="en-US" dirty="0"/>
              <a:t>in the grammar with productions</a:t>
            </a:r>
            <a:endParaRPr lang="en-US" altLang="en-US" baseline="-25000" dirty="0"/>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aS | A</a:t>
            </a:r>
          </a:p>
          <a:p>
            <a:pPr>
              <a:spcBef>
                <a:spcPts val="400"/>
              </a:spcBef>
              <a:buNone/>
              <a:defRPr/>
            </a:pPr>
            <a:r>
              <a:rPr lang="en-US" altLang="en-US" dirty="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600"/>
              </a:spcBef>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marL="0" indent="0">
              <a:spcBef>
                <a:spcPts val="600"/>
              </a:spcBef>
              <a:buNone/>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p:txBody>
      </p:sp>
      <p:sp>
        <p:nvSpPr>
          <p:cNvPr id="4" name="Rectangle 3"/>
          <p:cNvSpPr/>
          <p:nvPr/>
        </p:nvSpPr>
        <p:spPr>
          <a:xfrm>
            <a:off x="798897" y="2656573"/>
            <a:ext cx="1366787" cy="34650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Arrow Connector 5"/>
          <p:cNvCxnSpPr/>
          <p:nvPr/>
        </p:nvCxnSpPr>
        <p:spPr>
          <a:xfrm flipH="1" flipV="1">
            <a:off x="2271562" y="2820202"/>
            <a:ext cx="3888606" cy="15785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7" name="TextBox 6"/>
          <p:cNvSpPr txBox="1"/>
          <p:nvPr/>
        </p:nvSpPr>
        <p:spPr>
          <a:xfrm>
            <a:off x="6160168" y="4032985"/>
            <a:ext cx="22234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alibri" panose="020F0502020204030204"/>
                <a:ea typeface="+mn-ea"/>
                <a:cs typeface="+mn-cs"/>
              </a:rPr>
              <a:t>C will never produce a terminal!</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0343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16850" cy="866773"/>
          </a:xfrm>
        </p:spPr>
        <p:txBody>
          <a:bodyPr>
            <a:normAutofit/>
          </a:bodyPr>
          <a:lstStyle/>
          <a:p>
            <a:r>
              <a:rPr lang="en-US" sz="4900" b="1" dirty="0" smtClean="0">
                <a:solidFill>
                  <a:schemeClr val="accent5">
                    <a:lumMod val="50000"/>
                  </a:schemeClr>
                </a:solidFill>
                <a:sym typeface="Symbol" panose="05050102010706020507" pitchFamily="18" charset="2"/>
              </a:rPr>
              <a:t>-</a:t>
            </a:r>
            <a:r>
              <a:rPr lang="en-US" sz="4900" b="1" dirty="0" smtClean="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8121650" cy="4945063"/>
          </a:xfrm>
        </p:spPr>
        <p:txBody>
          <a:bodyPr>
            <a:normAutofit fontScale="92500" lnSpcReduction="20000"/>
          </a:bodyPr>
          <a:lstStyle/>
          <a:p>
            <a:pPr>
              <a:defRPr/>
            </a:pPr>
            <a:r>
              <a:rPr lang="en-US" altLang="en-US" dirty="0" smtClean="0"/>
              <a:t>A production with </a:t>
            </a:r>
            <a:r>
              <a:rPr lang="en-US" altLang="en-US" dirty="0" smtClean="0">
                <a:cs typeface="Arial" panose="020B0604020202020204" pitchFamily="34" charset="0"/>
                <a:sym typeface="Symbol" panose="05050102010706020507" pitchFamily="18" charset="2"/>
              </a:rPr>
              <a:t> on the right side is called a </a:t>
            </a:r>
            <a:r>
              <a:rPr lang="en-US" altLang="en-US" i="1" dirty="0" smtClean="0">
                <a:cs typeface="Arial" panose="020B0604020202020204" pitchFamily="34" charset="0"/>
                <a:sym typeface="Symbol" panose="05050102010706020507" pitchFamily="18" charset="2"/>
              </a:rPr>
              <a:t>-production</a:t>
            </a:r>
            <a:endParaRPr lang="en-US" altLang="en-US" i="1" dirty="0" smtClean="0"/>
          </a:p>
          <a:p>
            <a:pPr>
              <a:defRPr/>
            </a:pPr>
            <a:r>
              <a:rPr lang="en-US" altLang="en-US" dirty="0" smtClean="0"/>
              <a:t>A variable A is called </a:t>
            </a:r>
            <a:r>
              <a:rPr lang="en-US" altLang="en-US" i="1" dirty="0" smtClean="0"/>
              <a:t>nullable</a:t>
            </a:r>
            <a:r>
              <a:rPr lang="en-US" altLang="en-US" dirty="0" smtClean="0"/>
              <a:t> if there is a sequence of derivations through which A produces </a:t>
            </a:r>
            <a:r>
              <a:rPr lang="en-US" altLang="en-US" dirty="0">
                <a:cs typeface="Arial" panose="020B0604020202020204" pitchFamily="34" charset="0"/>
                <a:sym typeface="Symbol" panose="05050102010706020507" pitchFamily="18" charset="2"/>
              </a:rPr>
              <a:t> </a:t>
            </a:r>
            <a:endParaRPr lang="en-US" altLang="en-US" dirty="0" smtClean="0">
              <a:cs typeface="Arial" panose="020B0604020202020204" pitchFamily="34" charset="0"/>
              <a:sym typeface="Symbol" panose="05050102010706020507" pitchFamily="18" charset="2"/>
            </a:endParaRPr>
          </a:p>
          <a:p>
            <a:pPr>
              <a:defRPr/>
            </a:pPr>
            <a:r>
              <a:rPr lang="en-US" altLang="en-US" dirty="0" smtClean="0"/>
              <a:t>If a grammar generates a language not containing </a:t>
            </a:r>
            <a:r>
              <a:rPr lang="en-US" altLang="en-US" dirty="0" smtClean="0">
                <a:cs typeface="Arial" panose="020B0604020202020204" pitchFamily="34" charset="0"/>
                <a:sym typeface="Symbol" panose="05050102010706020507" pitchFamily="18" charset="2"/>
              </a:rPr>
              <a:t>, any </a:t>
            </a:r>
            <a:r>
              <a:rPr lang="en-US" altLang="en-US" dirty="0">
                <a:cs typeface="Arial" panose="020B0604020202020204" pitchFamily="34" charset="0"/>
                <a:sym typeface="Symbol" panose="05050102010706020507" pitchFamily="18" charset="2"/>
              </a:rPr>
              <a:t>-</a:t>
            </a:r>
            <a:r>
              <a:rPr lang="en-US" altLang="en-US" dirty="0" smtClean="0">
                <a:cs typeface="Arial" panose="020B0604020202020204" pitchFamily="34" charset="0"/>
                <a:sym typeface="Symbol" panose="05050102010706020507" pitchFamily="18" charset="2"/>
              </a:rPr>
              <a:t>productions can be removed</a:t>
            </a:r>
            <a:endParaRPr lang="en-US" altLang="en-US" dirty="0"/>
          </a:p>
          <a:p>
            <a:pPr>
              <a:defRPr/>
            </a:pPr>
            <a:r>
              <a:rPr lang="en-US" dirty="0" smtClean="0"/>
              <a:t>In the grammar below, S</a:t>
            </a:r>
            <a:r>
              <a:rPr lang="en-US" baseline="-25000" dirty="0" smtClean="0"/>
              <a:t>1</a:t>
            </a:r>
            <a:r>
              <a:rPr lang="en-US" dirty="0" smtClean="0"/>
              <a:t> is nullable</a:t>
            </a:r>
            <a:endParaRPr lang="en-US" altLang="en-US" dirty="0" smtClean="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a:t>
            </a:r>
            <a:r>
              <a:rPr lang="en-US" baseline="-25000" dirty="0">
                <a:solidFill>
                  <a:schemeClr val="accent5">
                    <a:lumMod val="75000"/>
                  </a:schemeClr>
                </a:solidFill>
              </a:rPr>
              <a:t>1</a:t>
            </a:r>
            <a:r>
              <a:rPr lang="en-US" altLang="en-US" dirty="0" smtClean="0">
                <a:solidFill>
                  <a:schemeClr val="accent5">
                    <a:lumMod val="75000"/>
                  </a:schemeClr>
                </a:solidFill>
                <a:cs typeface="Arial" panose="020B0604020202020204" pitchFamily="34" charset="0"/>
              </a:rPr>
              <a:t>b</a:t>
            </a:r>
          </a:p>
          <a:p>
            <a:pPr>
              <a:spcBef>
                <a:spcPts val="600"/>
              </a:spcBef>
              <a:buNone/>
              <a:defRPr/>
            </a:pPr>
            <a:r>
              <a:rPr lang="en-US" altLang="en-US" dirty="0">
                <a:solidFill>
                  <a:schemeClr val="accent5">
                    <a:lumMod val="75000"/>
                  </a:schemeClr>
                </a:solidFill>
                <a:cs typeface="Arial" panose="020B0604020202020204" pitchFamily="34" charset="0"/>
              </a:rPr>
              <a:t>	S</a:t>
            </a:r>
            <a:r>
              <a:rPr lang="en-US" baseline="-25000" dirty="0">
                <a:solidFill>
                  <a:schemeClr val="accent5">
                    <a:lumMod val="75000"/>
                  </a:schemeClr>
                </a:solidFill>
              </a:rPr>
              <a:t>1</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t>
            </a:r>
            <a:r>
              <a:rPr lang="en-US" altLang="en-US" dirty="0">
                <a:solidFill>
                  <a:schemeClr val="accent5">
                    <a:lumMod val="75000"/>
                  </a:schemeClr>
                </a:solidFill>
                <a:cs typeface="Arial" panose="020B0604020202020204" pitchFamily="34" charset="0"/>
              </a:rPr>
              <a:t>S</a:t>
            </a:r>
            <a:r>
              <a:rPr lang="en-US" baseline="-25000" dirty="0">
                <a:solidFill>
                  <a:schemeClr val="accent5">
                    <a:lumMod val="75000"/>
                  </a:schemeClr>
                </a:solidFill>
              </a:rPr>
              <a:t>1</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a:t>
            </a:r>
            <a:endParaRPr lang="en-US" altLang="en-US" dirty="0">
              <a:solidFill>
                <a:schemeClr val="accent5">
                  <a:lumMod val="75000"/>
                </a:schemeClr>
              </a:solidFill>
              <a:cs typeface="Arial" panose="020B0604020202020204" pitchFamily="34" charset="0"/>
            </a:endParaRPr>
          </a:p>
          <a:p>
            <a:pPr>
              <a:defRPr/>
            </a:pPr>
            <a:r>
              <a:rPr lang="en-US" dirty="0" smtClean="0"/>
              <a:t>Since the language is </a:t>
            </a:r>
            <a:r>
              <a:rPr lang="en-US" altLang="en-US" dirty="0" smtClean="0">
                <a:cs typeface="Arial" panose="020B0604020202020204" pitchFamily="34" charset="0"/>
                <a:sym typeface="Symbol" panose="05050102010706020507" pitchFamily="18" charset="2"/>
              </a:rPr>
              <a:t>-free, we have the equivalent grammar</a:t>
            </a:r>
            <a:endParaRPr lang="en-US" altLang="en-US" dirty="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a:t>
            </a:r>
            <a:r>
              <a:rPr lang="en-US" baseline="-25000" dirty="0" smtClean="0">
                <a:solidFill>
                  <a:schemeClr val="accent5">
                    <a:lumMod val="75000"/>
                  </a:schemeClr>
                </a:solidFill>
              </a:rPr>
              <a:t>1</a:t>
            </a:r>
            <a:r>
              <a:rPr lang="en-US" altLang="en-US" dirty="0" smtClean="0">
                <a:solidFill>
                  <a:schemeClr val="accent5">
                    <a:lumMod val="75000"/>
                  </a:schemeClr>
                </a:solidFill>
                <a:cs typeface="Arial" panose="020B0604020202020204" pitchFamily="34" charset="0"/>
              </a:rPr>
              <a:t>b | ab</a:t>
            </a:r>
            <a:endParaRPr lang="en-US" altLang="en-US" dirty="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S</a:t>
            </a:r>
            <a:r>
              <a:rPr lang="en-US" baseline="-25000" dirty="0">
                <a:solidFill>
                  <a:schemeClr val="accent5">
                    <a:lumMod val="75000"/>
                  </a:schemeClr>
                </a:solidFill>
              </a:rPr>
              <a:t>1</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a:t>
            </a:r>
            <a:r>
              <a:rPr lang="en-US" baseline="-25000" dirty="0" smtClean="0">
                <a:solidFill>
                  <a:schemeClr val="accent5">
                    <a:lumMod val="75000"/>
                  </a:schemeClr>
                </a:solidFill>
              </a:rPr>
              <a:t>1</a:t>
            </a:r>
            <a:r>
              <a:rPr lang="en-US" altLang="en-US" dirty="0" smtClean="0">
                <a:solidFill>
                  <a:schemeClr val="accent5">
                    <a:lumMod val="75000"/>
                  </a:schemeClr>
                </a:solidFill>
                <a:cs typeface="Arial" panose="020B0604020202020204" pitchFamily="34" charset="0"/>
              </a:rPr>
              <a:t>b</a:t>
            </a:r>
            <a:r>
              <a:rPr lang="en-US" altLang="en-US" dirty="0">
                <a:solidFill>
                  <a:schemeClr val="accent5">
                    <a:lumMod val="75000"/>
                  </a:schemeClr>
                </a:solidFill>
                <a:cs typeface="Arial" panose="020B0604020202020204" pitchFamily="34" charset="0"/>
              </a:rPr>
              <a:t> | ab</a:t>
            </a:r>
          </a:p>
          <a:p>
            <a:pPr>
              <a:spcBef>
                <a:spcPts val="600"/>
              </a:spcBef>
              <a:buNone/>
              <a:defRPr/>
            </a:pPr>
            <a:endParaRPr lang="en-US" altLang="en-US" dirty="0">
              <a:solidFill>
                <a:schemeClr val="accent5">
                  <a:lumMod val="75000"/>
                </a:schemeClr>
              </a:solidFill>
              <a:cs typeface="Arial" panose="020B0604020202020204" pitchFamily="34" charset="0"/>
            </a:endParaRPr>
          </a:p>
        </p:txBody>
      </p:sp>
    </p:spTree>
    <p:extLst>
      <p:ext uri="{BB962C8B-B14F-4D97-AF65-F5344CB8AC3E}">
        <p14:creationId xmlns:p14="http://schemas.microsoft.com/office/powerpoint/2010/main" val="334086405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815973"/>
          </a:xfrm>
        </p:spPr>
        <p:txBody>
          <a:bodyPr>
            <a:normAutofit/>
          </a:bodyPr>
          <a:lstStyle/>
          <a:p>
            <a:r>
              <a:rPr lang="en-US" sz="4900" b="1" dirty="0" smtClean="0">
                <a:solidFill>
                  <a:schemeClr val="accent5">
                    <a:lumMod val="50000"/>
                  </a:schemeClr>
                </a:solidFill>
              </a:rPr>
              <a:t>Removing </a:t>
            </a:r>
            <a:r>
              <a:rPr lang="en-US" sz="4900" b="1" dirty="0">
                <a:solidFill>
                  <a:schemeClr val="accent5">
                    <a:lumMod val="50000"/>
                  </a:schemeClr>
                </a:solidFill>
                <a:sym typeface="Symbol" panose="05050102010706020507" pitchFamily="18" charset="2"/>
              </a:rPr>
              <a:t>-</a:t>
            </a:r>
            <a:r>
              <a:rPr lang="en-US" sz="4900" b="1" dirty="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49" y="1315844"/>
            <a:ext cx="7991244" cy="4861120"/>
          </a:xfrm>
        </p:spPr>
        <p:txBody>
          <a:bodyPr>
            <a:normAutofit lnSpcReduction="10000"/>
          </a:bodyPr>
          <a:lstStyle/>
          <a:p>
            <a:pPr marL="0" indent="0">
              <a:buNone/>
              <a:defRPr/>
            </a:pPr>
            <a:r>
              <a:rPr lang="en-US" altLang="en-US" dirty="0" smtClean="0"/>
              <a:t>It is possible to remove </a:t>
            </a:r>
            <a:r>
              <a:rPr lang="en-US" altLang="en-US" dirty="0">
                <a:cs typeface="Arial" panose="020B0604020202020204" pitchFamily="34" charset="0"/>
                <a:sym typeface="Symbol" panose="05050102010706020507" pitchFamily="18" charset="2"/>
              </a:rPr>
              <a:t>-productions</a:t>
            </a:r>
            <a:r>
              <a:rPr lang="en-US" altLang="en-US" dirty="0" smtClean="0"/>
              <a:t> from a context-free grammar that does not generate </a:t>
            </a:r>
            <a:r>
              <a:rPr lang="en-US" altLang="en-US" dirty="0" smtClean="0">
                <a:cs typeface="Arial" panose="020B0604020202020204" pitchFamily="34" charset="0"/>
                <a:sym typeface="Symbol" panose="05050102010706020507" pitchFamily="18" charset="2"/>
              </a:rPr>
              <a:t></a:t>
            </a:r>
            <a:r>
              <a:rPr lang="en-US" altLang="en-US" dirty="0" smtClean="0"/>
              <a:t>:</a:t>
            </a:r>
          </a:p>
          <a:p>
            <a:pPr marL="609600" indent="-609600">
              <a:buFont typeface="Arial" panose="020B0604020202020204" pitchFamily="34" charset="0"/>
              <a:buAutoNum type="arabicPeriod"/>
              <a:defRPr/>
            </a:pPr>
            <a:r>
              <a:rPr lang="en-US" altLang="en-US" dirty="0"/>
              <a:t>Let V</a:t>
            </a:r>
            <a:r>
              <a:rPr lang="en-US" altLang="en-US" baseline="-25000" dirty="0"/>
              <a:t>N </a:t>
            </a:r>
            <a:r>
              <a:rPr lang="en-US" altLang="en-US" dirty="0"/>
              <a:t>be the set of nullable </a:t>
            </a:r>
            <a:r>
              <a:rPr lang="en-US" altLang="en-US" dirty="0" smtClean="0"/>
              <a:t>variables, initialized </a:t>
            </a:r>
            <a:r>
              <a:rPr lang="en-US" altLang="en-US" dirty="0"/>
              <a:t>to </a:t>
            </a:r>
            <a:r>
              <a:rPr lang="en-US" altLang="en-US" dirty="0" smtClean="0"/>
              <a:t>empty</a:t>
            </a:r>
            <a:endParaRPr lang="en-US" altLang="en-US" dirty="0"/>
          </a:p>
          <a:p>
            <a:pPr marL="609600" indent="-609600">
              <a:buFont typeface="Arial" panose="020B0604020202020204" pitchFamily="34" charset="0"/>
              <a:buAutoNum type="arabicPeriod"/>
              <a:defRPr/>
            </a:pPr>
            <a:r>
              <a:rPr lang="en-US" altLang="en-US" dirty="0"/>
              <a:t>Add a </a:t>
            </a:r>
            <a:r>
              <a:rPr lang="en-US" altLang="en-US" dirty="0" smtClean="0"/>
              <a:t>variable </a:t>
            </a:r>
            <a:r>
              <a:rPr lang="en-US" altLang="en-US" dirty="0"/>
              <a:t>A to V</a:t>
            </a:r>
            <a:r>
              <a:rPr lang="en-US" altLang="en-US" baseline="-25000" dirty="0"/>
              <a:t>N </a:t>
            </a:r>
            <a:r>
              <a:rPr lang="en-US" altLang="en-US" dirty="0"/>
              <a:t>if there is a production having one of the forms:</a:t>
            </a:r>
          </a:p>
          <a:p>
            <a:pPr marL="990600" lvl="1" indent="-533400">
              <a:defRPr/>
            </a:pPr>
            <a:r>
              <a:rPr lang="en-US" altLang="en-US" dirty="0"/>
              <a:t>A </a:t>
            </a:r>
            <a:r>
              <a:rPr lang="en-US" altLang="en-US" dirty="0" smtClean="0">
                <a:sym typeface="Symbol" panose="05050102010706020507" pitchFamily="18" charset="2"/>
              </a:rPr>
              <a:t></a:t>
            </a:r>
            <a:r>
              <a:rPr lang="en-US" altLang="en-US" dirty="0" smtClean="0">
                <a:sym typeface="Wingdings" panose="05000000000000000000" pitchFamily="2" charset="2"/>
              </a:rPr>
              <a:t> </a:t>
            </a:r>
            <a:r>
              <a:rPr lang="el-GR" altLang="en-US" dirty="0">
                <a:sym typeface="Wingdings" panose="05000000000000000000" pitchFamily="2" charset="2"/>
              </a:rPr>
              <a:t>λ</a:t>
            </a:r>
            <a:endParaRPr lang="en-US" altLang="en-US" dirty="0">
              <a:sym typeface="Wingdings" panose="05000000000000000000" pitchFamily="2" charset="2"/>
            </a:endParaRPr>
          </a:p>
          <a:p>
            <a:pPr marL="990600" lvl="1" indent="-533400">
              <a:defRPr/>
            </a:pPr>
            <a:r>
              <a:rPr lang="en-US" altLang="en-US" dirty="0">
                <a:sym typeface="Wingdings" panose="05000000000000000000" pitchFamily="2" charset="2"/>
              </a:rPr>
              <a:t>A </a:t>
            </a:r>
            <a:r>
              <a:rPr lang="en-US" altLang="en-US" dirty="0">
                <a:sym typeface="Symbol" panose="05050102010706020507" pitchFamily="18" charset="2"/>
              </a:rPr>
              <a:t></a:t>
            </a:r>
            <a:r>
              <a:rPr lang="en-US" altLang="en-US" dirty="0" smtClean="0">
                <a:sym typeface="Wingdings" panose="05000000000000000000" pitchFamily="2" charset="2"/>
              </a:rPr>
              <a:t> variables already </a:t>
            </a:r>
            <a:r>
              <a:rPr lang="en-US" altLang="en-US" dirty="0">
                <a:sym typeface="Wingdings" panose="05000000000000000000" pitchFamily="2" charset="2"/>
              </a:rPr>
              <a:t>in </a:t>
            </a:r>
            <a:r>
              <a:rPr lang="en-US" altLang="en-US" dirty="0"/>
              <a:t>V</a:t>
            </a:r>
            <a:r>
              <a:rPr lang="en-US" altLang="en-US" baseline="-25000" dirty="0"/>
              <a:t>N</a:t>
            </a:r>
            <a:endParaRPr lang="en-US" altLang="en-US" dirty="0">
              <a:sym typeface="Wingdings" panose="05000000000000000000" pitchFamily="2" charset="2"/>
            </a:endParaRPr>
          </a:p>
          <a:p>
            <a:pPr marL="609600" indent="-609600">
              <a:buNone/>
              <a:defRPr/>
            </a:pPr>
            <a:r>
              <a:rPr lang="en-US" altLang="en-US" dirty="0"/>
              <a:t>	(Repeat until nothing else can be added to V</a:t>
            </a:r>
            <a:r>
              <a:rPr lang="en-US" altLang="en-US" baseline="-25000" dirty="0"/>
              <a:t>N)</a:t>
            </a:r>
          </a:p>
          <a:p>
            <a:pPr marL="609600" indent="-609600">
              <a:buFont typeface="Arial" panose="020B0604020202020204" pitchFamily="34" charset="0"/>
              <a:buAutoNum type="arabicPeriod" startAt="3"/>
              <a:defRPr/>
            </a:pPr>
            <a:r>
              <a:rPr lang="en-US" altLang="en-US" dirty="0"/>
              <a:t>Eliminate </a:t>
            </a:r>
            <a:r>
              <a:rPr lang="en-US" altLang="en-US" dirty="0">
                <a:cs typeface="Arial" panose="020B0604020202020204" pitchFamily="34" charset="0"/>
                <a:sym typeface="Symbol" panose="05050102010706020507" pitchFamily="18" charset="2"/>
              </a:rPr>
              <a:t>-productions</a:t>
            </a:r>
            <a:endParaRPr lang="en-US" altLang="en-US" dirty="0"/>
          </a:p>
          <a:p>
            <a:pPr marL="609600" indent="-609600">
              <a:buFont typeface="Arial" panose="020B0604020202020204" pitchFamily="34" charset="0"/>
              <a:buAutoNum type="arabicPeriod" startAt="3"/>
              <a:defRPr/>
            </a:pPr>
            <a:r>
              <a:rPr lang="en-US" altLang="en-US" dirty="0"/>
              <a:t>Add productions in which nullable symbols are replaced by </a:t>
            </a:r>
            <a:r>
              <a:rPr lang="el-GR" altLang="en-US" dirty="0">
                <a:sym typeface="Wingdings" panose="05000000000000000000" pitchFamily="2" charset="2"/>
              </a:rPr>
              <a:t>λ</a:t>
            </a:r>
            <a:r>
              <a:rPr lang="en-US" altLang="en-US" dirty="0">
                <a:sym typeface="Wingdings" panose="05000000000000000000" pitchFamily="2" charset="2"/>
              </a:rPr>
              <a:t> in all possible </a:t>
            </a:r>
            <a:r>
              <a:rPr lang="en-US" altLang="en-US" dirty="0" smtClean="0">
                <a:sym typeface="Wingdings" panose="05000000000000000000" pitchFamily="2" charset="2"/>
              </a:rPr>
              <a:t>combinations</a:t>
            </a:r>
            <a:endParaRPr lang="en-US" altLang="en-US" dirty="0">
              <a:sym typeface="Wingdings" panose="05000000000000000000" pitchFamily="2" charset="2"/>
            </a:endParaRPr>
          </a:p>
        </p:txBody>
      </p:sp>
    </p:spTree>
    <p:extLst>
      <p:ext uri="{BB962C8B-B14F-4D97-AF65-F5344CB8AC3E}">
        <p14:creationId xmlns:p14="http://schemas.microsoft.com/office/powerpoint/2010/main" val="95819345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8080452" cy="1181100"/>
          </a:xfrm>
        </p:spPr>
        <p:txBody>
          <a:bodyPr>
            <a:normAutofit fontScale="90000"/>
          </a:bodyPr>
          <a:lstStyle/>
          <a:p>
            <a:r>
              <a:rPr lang="en-US" sz="4900" b="1" dirty="0" smtClean="0">
                <a:solidFill>
                  <a:schemeClr val="accent5">
                    <a:lumMod val="50000"/>
                  </a:schemeClr>
                </a:solidFill>
              </a:rPr>
              <a:t>Application of the Procedure for Removing </a:t>
            </a:r>
            <a:r>
              <a:rPr lang="en-US" sz="4900" b="1" dirty="0">
                <a:solidFill>
                  <a:schemeClr val="accent5">
                    <a:lumMod val="50000"/>
                  </a:schemeClr>
                </a:solidFill>
                <a:sym typeface="Symbol" panose="05050102010706020507" pitchFamily="18" charset="2"/>
              </a:rPr>
              <a:t>-</a:t>
            </a:r>
            <a:r>
              <a:rPr lang="en-US" sz="4900" b="1" dirty="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7991244" cy="4914900"/>
          </a:xfrm>
        </p:spPr>
        <p:txBody>
          <a:bodyPr>
            <a:normAutofit fontScale="85000" lnSpcReduction="20000"/>
          </a:bodyPr>
          <a:lstStyle/>
          <a:p>
            <a:pPr>
              <a:defRPr/>
            </a:pPr>
            <a:r>
              <a:rPr lang="en-US" dirty="0" smtClean="0"/>
              <a:t>Consider the grammar from example 6.5:</a:t>
            </a:r>
            <a:endParaRPr lang="en-US" dirty="0"/>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ABaC </a:t>
            </a: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BC</a:t>
            </a: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 | </a:t>
            </a:r>
          </a:p>
          <a:p>
            <a:pPr>
              <a:spcBef>
                <a:spcPts val="400"/>
              </a:spcBef>
              <a:buNone/>
              <a:defRPr/>
            </a:pPr>
            <a:r>
              <a:rPr lang="en-US" altLang="en-US" dirty="0" smtClean="0">
                <a:solidFill>
                  <a:schemeClr val="accent5">
                    <a:lumMod val="75000"/>
                  </a:schemeClr>
                </a:solidFill>
                <a:cs typeface="Arial" panose="020B0604020202020204" pitchFamily="34" charset="0"/>
              </a:rPr>
              <a:t>	C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D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t>
            </a:r>
          </a:p>
          <a:p>
            <a:pPr>
              <a:spcBef>
                <a:spcPts val="400"/>
              </a:spcBef>
              <a:buNone/>
              <a:defRPr/>
            </a:pP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D</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d </a:t>
            </a:r>
          </a:p>
          <a:p>
            <a:pPr>
              <a:spcBef>
                <a:spcPts val="400"/>
              </a:spcBef>
              <a:defRPr/>
            </a:pPr>
            <a:r>
              <a:rPr lang="en-US" dirty="0" smtClean="0"/>
              <a:t>In step 2, variables B, C, and A (in that order) are added to </a:t>
            </a:r>
            <a:r>
              <a:rPr lang="en-US" altLang="en-US" dirty="0" smtClean="0"/>
              <a:t>V</a:t>
            </a:r>
            <a:r>
              <a:rPr lang="en-US" altLang="en-US" baseline="-25000" dirty="0"/>
              <a:t>N</a:t>
            </a:r>
            <a:endParaRPr lang="en-US" altLang="en-US" baseline="-25000" dirty="0" smtClean="0"/>
          </a:p>
          <a:p>
            <a:pPr>
              <a:spcBef>
                <a:spcPts val="600"/>
              </a:spcBef>
            </a:pPr>
            <a:r>
              <a:rPr lang="en-US" dirty="0" smtClean="0"/>
              <a:t>In step 3, </a:t>
            </a:r>
            <a:r>
              <a:rPr lang="en-US" altLang="en-US" dirty="0">
                <a:cs typeface="Arial" panose="020B0604020202020204" pitchFamily="34" charset="0"/>
                <a:sym typeface="Symbol" panose="05050102010706020507" pitchFamily="18" charset="2"/>
              </a:rPr>
              <a:t>-</a:t>
            </a:r>
            <a:r>
              <a:rPr lang="en-US" altLang="en-US" dirty="0" smtClean="0">
                <a:cs typeface="Arial" panose="020B0604020202020204" pitchFamily="34" charset="0"/>
                <a:sym typeface="Symbol" panose="05050102010706020507" pitchFamily="18" charset="2"/>
              </a:rPr>
              <a:t>productions are eliminated</a:t>
            </a: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a:spcBef>
                <a:spcPts val="600"/>
              </a:spcBef>
            </a:pPr>
            <a:r>
              <a:rPr lang="en-US" dirty="0" smtClean="0"/>
              <a:t>In step 4, productions are added by replacing nullable symbols with in </a:t>
            </a:r>
            <a:r>
              <a:rPr lang="en-US" altLang="en-US" dirty="0">
                <a:cs typeface="Arial" panose="020B0604020202020204" pitchFamily="34" charset="0"/>
                <a:sym typeface="Symbol" panose="05050102010706020507" pitchFamily="18" charset="2"/>
              </a:rPr>
              <a:t> </a:t>
            </a:r>
            <a:r>
              <a:rPr lang="en-US" dirty="0" smtClean="0"/>
              <a:t>all possible combinations, resulting in</a:t>
            </a:r>
            <a:endParaRPr lang="en-US" altLang="en-US" baseline="-25000" dirty="0"/>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ABaC </a:t>
            </a:r>
            <a:r>
              <a:rPr lang="en-US" altLang="en-US" dirty="0" smtClean="0">
                <a:solidFill>
                  <a:srgbClr val="00B050"/>
                </a:solidFill>
                <a:cs typeface="Arial" panose="020B0604020202020204" pitchFamily="34" charset="0"/>
              </a:rPr>
              <a:t>| BaC | AaC | Aba | aC | Aa | Ba | a</a:t>
            </a:r>
            <a:endParaRPr lang="en-US" altLang="en-US" dirty="0">
              <a:solidFill>
                <a:srgbClr val="00B050"/>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smtClean="0">
                <a:solidFill>
                  <a:srgbClr val="00B050"/>
                </a:solidFill>
                <a:cs typeface="Arial" panose="020B0604020202020204" pitchFamily="34" charset="0"/>
              </a:rPr>
              <a:t>| C | BC</a:t>
            </a:r>
            <a:endParaRPr lang="en-US" altLang="en-US" dirty="0">
              <a:solidFill>
                <a:srgbClr val="00B050"/>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rPr>
              <a:t>	C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D</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sym typeface="Symbol" panose="05050102010706020507" pitchFamily="18" charset="2"/>
              </a:rPr>
              <a:t>	D</a:t>
            </a:r>
            <a:r>
              <a:rPr lang="en-US" altLang="en-US" dirty="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 d </a:t>
            </a:r>
          </a:p>
          <a:p>
            <a:pPr>
              <a:spcBef>
                <a:spcPts val="400"/>
              </a:spcBef>
              <a:buNone/>
              <a:defRPr/>
            </a:pP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600"/>
              </a:spcBef>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marL="0" indent="0">
              <a:spcBef>
                <a:spcPts val="600"/>
              </a:spcBef>
              <a:buNone/>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p:txBody>
      </p:sp>
      <p:sp>
        <p:nvSpPr>
          <p:cNvPr id="4" name="TextBox 3"/>
          <p:cNvSpPr txBox="1"/>
          <p:nvPr/>
        </p:nvSpPr>
        <p:spPr>
          <a:xfrm>
            <a:off x="4668876" y="5380522"/>
            <a:ext cx="41196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alibri" panose="020F0502020204030204"/>
                <a:ea typeface="+mn-ea"/>
                <a:cs typeface="+mn-cs"/>
              </a:rPr>
              <a:t>Where did terminal a come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S -&gt; </a:t>
            </a:r>
            <a:r>
              <a:rPr kumimoji="0" lang="en-US"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ABaC</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-&gt; </a:t>
            </a:r>
            <a:r>
              <a:rPr kumimoji="0" lang="en-US" sz="1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BBaC</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-&gt; </a:t>
            </a:r>
            <a:r>
              <a:rPr kumimoji="0" lang="en-US" altLang="en-US" sz="1800" b="0" i="0" u="none" strike="noStrike" kern="1200" cap="none" spc="0" normalizeH="0" baseline="0" noProof="0" dirty="0" smtClean="0">
                <a:ln>
                  <a:noFill/>
                </a:ln>
                <a:solidFill>
                  <a:srgbClr val="4472C4">
                    <a:lumMod val="75000"/>
                  </a:srgbClr>
                </a:solidFill>
                <a:effectLst/>
                <a:uLnTx/>
                <a:uFillTx/>
                <a:latin typeface="Calibri" panose="020F0502020204030204"/>
                <a:ea typeface="+mn-ea"/>
                <a:cs typeface="Arial" panose="020B0604020202020204" pitchFamily="34" charset="0"/>
                <a:sym typeface="Symbol" panose="05050102010706020507" pitchFamily="18" charset="2"/>
              </a:rPr>
              <a:t></a:t>
            </a:r>
            <a:r>
              <a:rPr kumimoji="0" lang="en-US" altLang="en-US" sz="1800" b="0" i="0" u="none" strike="noStrike" kern="1200" cap="none" spc="0" normalizeH="0" baseline="0" noProof="0" dirty="0" smtClean="0">
                <a:ln>
                  <a:noFill/>
                </a:ln>
                <a:solidFill>
                  <a:prstClr val="black"/>
                </a:solidFill>
                <a:effectLst/>
                <a:uLnTx/>
                <a:uFillTx/>
                <a:latin typeface="Calibri" panose="020F0502020204030204"/>
                <a:ea typeface="+mn-ea"/>
                <a:cs typeface="Arial" panose="020B0604020202020204" pitchFamily="34" charset="0"/>
                <a:sym typeface="Symbol" panose="05050102010706020507" pitchFamily="18" charset="2"/>
              </a:rPr>
              <a:t>a</a:t>
            </a:r>
            <a:r>
              <a:rPr kumimoji="0" lang="en-US" altLang="en-US" sz="1800" b="0" i="0" u="none" strike="noStrike" kern="1200" cap="none" spc="0" normalizeH="0" baseline="0" noProof="0" dirty="0" smtClean="0">
                <a:ln>
                  <a:noFill/>
                </a:ln>
                <a:solidFill>
                  <a:srgbClr val="4472C4">
                    <a:lumMod val="75000"/>
                  </a:srgbClr>
                </a:solidFill>
                <a:effectLst/>
                <a:uLnTx/>
                <a:uFillTx/>
                <a:latin typeface="Calibri" panose="020F0502020204030204"/>
                <a:ea typeface="+mn-ea"/>
                <a:cs typeface="Arial" panose="020B0604020202020204" pitchFamily="34" charset="0"/>
                <a:sym typeface="Symbol" panose="05050102010706020507" pitchFamily="18" charset="2"/>
              </a:rPr>
              <a:t></a:t>
            </a: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 -&gt; 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Arrow Connector 5"/>
          <p:cNvCxnSpPr/>
          <p:nvPr/>
        </p:nvCxnSpPr>
        <p:spPr>
          <a:xfrm flipV="1">
            <a:off x="6169794" y="4735629"/>
            <a:ext cx="375385" cy="64489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4343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16850" cy="866773"/>
          </a:xfrm>
        </p:spPr>
        <p:txBody>
          <a:bodyPr>
            <a:normAutofit/>
          </a:bodyPr>
          <a:lstStyle/>
          <a:p>
            <a:r>
              <a:rPr lang="en-US" sz="4900" b="1" dirty="0" smtClean="0">
                <a:solidFill>
                  <a:schemeClr val="accent5">
                    <a:lumMod val="50000"/>
                  </a:schemeClr>
                </a:solidFill>
                <a:sym typeface="Symbol" panose="05050102010706020507" pitchFamily="18" charset="2"/>
              </a:rPr>
              <a:t>Unit-</a:t>
            </a:r>
            <a:r>
              <a:rPr lang="en-US" sz="4900" b="1" dirty="0" smtClean="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7816850" cy="4945063"/>
          </a:xfrm>
        </p:spPr>
        <p:txBody>
          <a:bodyPr>
            <a:normAutofit/>
          </a:bodyPr>
          <a:lstStyle/>
          <a:p>
            <a:pPr>
              <a:defRPr/>
            </a:pPr>
            <a:r>
              <a:rPr lang="en-US" altLang="en-US" dirty="0" smtClean="0"/>
              <a:t>A </a:t>
            </a:r>
            <a:r>
              <a:rPr lang="en-US" altLang="en-US" dirty="0"/>
              <a:t>production of the form A </a:t>
            </a:r>
            <a:r>
              <a:rPr lang="en-US" altLang="en-US" dirty="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B </a:t>
            </a:r>
            <a:r>
              <a:rPr lang="en-US" altLang="en-US" dirty="0" smtClean="0">
                <a:sym typeface="Wingdings" panose="05000000000000000000" pitchFamily="2" charset="2"/>
              </a:rPr>
              <a:t>(where A and B are variables) is </a:t>
            </a:r>
            <a:r>
              <a:rPr lang="en-US" altLang="en-US" dirty="0">
                <a:sym typeface="Wingdings" panose="05000000000000000000" pitchFamily="2" charset="2"/>
              </a:rPr>
              <a:t>called a </a:t>
            </a:r>
            <a:r>
              <a:rPr lang="en-US" altLang="en-US" i="1" dirty="0" smtClean="0">
                <a:sym typeface="Wingdings" panose="05000000000000000000" pitchFamily="2" charset="2"/>
              </a:rPr>
              <a:t>unit-production</a:t>
            </a:r>
            <a:endParaRPr lang="en-US" altLang="en-US" i="1" dirty="0"/>
          </a:p>
          <a:p>
            <a:pPr>
              <a:defRPr/>
            </a:pPr>
            <a:r>
              <a:rPr lang="en-US" altLang="en-US" dirty="0" smtClean="0"/>
              <a:t>Unit-productions </a:t>
            </a:r>
            <a:r>
              <a:rPr lang="en-US" altLang="en-US" dirty="0"/>
              <a:t>add unneeded complexity to a grammar and can usually be removed by simple substitution</a:t>
            </a:r>
          </a:p>
          <a:p>
            <a:pPr>
              <a:defRPr/>
            </a:pPr>
            <a:r>
              <a:rPr lang="en-US" altLang="en-US" dirty="0" smtClean="0"/>
              <a:t>Theorem 6.4 states that any context-free </a:t>
            </a:r>
            <a:r>
              <a:rPr lang="en-US" altLang="en-US" dirty="0"/>
              <a:t>grammar </a:t>
            </a:r>
            <a:r>
              <a:rPr lang="en-US" altLang="en-US" u="sng" dirty="0"/>
              <a:t>without </a:t>
            </a:r>
            <a:r>
              <a:rPr lang="en-US" altLang="en-US" u="sng" dirty="0" smtClean="0">
                <a:sym typeface="Symbol" panose="05050102010706020507" pitchFamily="18" charset="2"/>
              </a:rPr>
              <a:t>-</a:t>
            </a:r>
            <a:r>
              <a:rPr lang="en-US" altLang="en-US" u="sng" dirty="0" smtClean="0"/>
              <a:t>productions</a:t>
            </a:r>
            <a:r>
              <a:rPr lang="en-US" altLang="en-US" dirty="0" smtClean="0"/>
              <a:t> </a:t>
            </a:r>
            <a:r>
              <a:rPr lang="en-US" altLang="en-US" dirty="0"/>
              <a:t>has an equivalent grammar without </a:t>
            </a:r>
            <a:r>
              <a:rPr lang="en-US" altLang="en-US" dirty="0" smtClean="0"/>
              <a:t>unit-productions</a:t>
            </a:r>
          </a:p>
          <a:p>
            <a:pPr>
              <a:defRPr/>
            </a:pPr>
            <a:r>
              <a:rPr lang="en-US" altLang="en-US" dirty="0" smtClean="0"/>
              <a:t>The procedure for eliminating unit-productions assumes that all </a:t>
            </a:r>
            <a:r>
              <a:rPr lang="en-US" altLang="en-US" dirty="0">
                <a:sym typeface="Symbol" panose="05050102010706020507" pitchFamily="18" charset="2"/>
              </a:rPr>
              <a:t>-</a:t>
            </a:r>
            <a:r>
              <a:rPr lang="en-US" altLang="en-US" dirty="0"/>
              <a:t>productions </a:t>
            </a:r>
            <a:r>
              <a:rPr lang="en-US" altLang="en-US" dirty="0" smtClean="0"/>
              <a:t>have been previously removed</a:t>
            </a:r>
            <a:endParaRPr lang="el-GR" altLang="en-US" dirty="0"/>
          </a:p>
          <a:p>
            <a:pPr>
              <a:spcBef>
                <a:spcPts val="600"/>
              </a:spcBef>
              <a:buNone/>
              <a:defRPr/>
            </a:pPr>
            <a:endParaRPr lang="en-US" altLang="en-US" dirty="0">
              <a:solidFill>
                <a:schemeClr val="accent5">
                  <a:lumMod val="75000"/>
                </a:schemeClr>
              </a:solidFill>
              <a:cs typeface="Arial" panose="020B0604020202020204" pitchFamily="34" charset="0"/>
            </a:endParaRPr>
          </a:p>
        </p:txBody>
      </p:sp>
    </p:spTree>
    <p:extLst>
      <p:ext uri="{BB962C8B-B14F-4D97-AF65-F5344CB8AC3E}">
        <p14:creationId xmlns:p14="http://schemas.microsoft.com/office/powerpoint/2010/main" val="20538843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815973"/>
          </a:xfrm>
        </p:spPr>
        <p:txBody>
          <a:bodyPr>
            <a:normAutofit/>
          </a:bodyPr>
          <a:lstStyle/>
          <a:p>
            <a:r>
              <a:rPr lang="en-US" sz="4900" b="1" dirty="0" smtClean="0">
                <a:solidFill>
                  <a:schemeClr val="accent5">
                    <a:lumMod val="50000"/>
                  </a:schemeClr>
                </a:solidFill>
              </a:rPr>
              <a:t>Removing </a:t>
            </a:r>
            <a:r>
              <a:rPr lang="en-US" sz="4900" b="1" dirty="0" smtClean="0">
                <a:solidFill>
                  <a:schemeClr val="accent5">
                    <a:lumMod val="50000"/>
                  </a:schemeClr>
                </a:solidFill>
                <a:sym typeface="Symbol" panose="05050102010706020507" pitchFamily="18" charset="2"/>
              </a:rPr>
              <a:t>Unit-</a:t>
            </a:r>
            <a:r>
              <a:rPr lang="en-US" sz="4900" b="1" dirty="0" smtClean="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49" y="1315844"/>
            <a:ext cx="7880351" cy="4861120"/>
          </a:xfrm>
        </p:spPr>
        <p:txBody>
          <a:bodyPr>
            <a:normAutofit/>
          </a:bodyPr>
          <a:lstStyle/>
          <a:p>
            <a:pPr marL="609600" indent="-609600">
              <a:buFont typeface="Arial" panose="020B0604020202020204" pitchFamily="34" charset="0"/>
              <a:buAutoNum type="arabicPeriod"/>
              <a:defRPr/>
            </a:pPr>
            <a:r>
              <a:rPr lang="en-US" altLang="en-US" dirty="0"/>
              <a:t>Draw a </a:t>
            </a:r>
            <a:r>
              <a:rPr lang="en-US" altLang="en-US" dirty="0" smtClean="0"/>
              <a:t>dependency graph </a:t>
            </a:r>
            <a:r>
              <a:rPr lang="en-US" altLang="en-US" dirty="0"/>
              <a:t>with an edge from A to B </a:t>
            </a:r>
            <a:r>
              <a:rPr lang="en-US" altLang="en-US" dirty="0" smtClean="0"/>
              <a:t>corresponding to </a:t>
            </a:r>
            <a:r>
              <a:rPr lang="en-US" altLang="en-US" dirty="0"/>
              <a:t>every A </a:t>
            </a:r>
            <a:r>
              <a:rPr lang="en-US" altLang="en-US" dirty="0" smtClean="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B production in the </a:t>
            </a:r>
            <a:r>
              <a:rPr lang="en-US" altLang="en-US" dirty="0" smtClean="0">
                <a:sym typeface="Wingdings" panose="05000000000000000000" pitchFamily="2" charset="2"/>
              </a:rPr>
              <a:t>grammar</a:t>
            </a:r>
            <a:endParaRPr lang="en-US" altLang="en-US" dirty="0"/>
          </a:p>
          <a:p>
            <a:pPr marL="609600" indent="-609600">
              <a:buFont typeface="Arial" panose="020B0604020202020204" pitchFamily="34" charset="0"/>
              <a:buAutoNum type="arabicPeriod"/>
              <a:defRPr/>
            </a:pPr>
            <a:r>
              <a:rPr lang="en-US" altLang="en-US" dirty="0"/>
              <a:t>Construct a new grammar that includes all the </a:t>
            </a:r>
            <a:r>
              <a:rPr lang="en-US" altLang="en-US" dirty="0" smtClean="0"/>
              <a:t>productions </a:t>
            </a:r>
            <a:r>
              <a:rPr lang="en-US" altLang="en-US" dirty="0"/>
              <a:t>from the original </a:t>
            </a:r>
            <a:r>
              <a:rPr lang="en-US" altLang="en-US" dirty="0" smtClean="0"/>
              <a:t>grammar, except for the unit-productions</a:t>
            </a:r>
            <a:endParaRPr lang="en-US" altLang="en-US" sz="2400" baseline="-25000" dirty="0"/>
          </a:p>
          <a:p>
            <a:pPr marL="609600" indent="-609600">
              <a:buFont typeface="Arial" panose="020B0604020202020204" pitchFamily="34" charset="0"/>
              <a:buAutoNum type="arabicPeriod" startAt="3"/>
              <a:defRPr/>
            </a:pPr>
            <a:r>
              <a:rPr lang="en-US" altLang="en-US" dirty="0"/>
              <a:t>Whenever there is a path from A to B in the </a:t>
            </a:r>
            <a:r>
              <a:rPr lang="en-US" altLang="en-US" dirty="0" smtClean="0"/>
              <a:t>dependency graph</a:t>
            </a:r>
            <a:r>
              <a:rPr lang="en-US" altLang="en-US" dirty="0"/>
              <a:t>, replace B </a:t>
            </a:r>
            <a:r>
              <a:rPr lang="en-US" altLang="en-US" dirty="0" smtClean="0"/>
              <a:t>using </a:t>
            </a:r>
            <a:r>
              <a:rPr lang="en-US" altLang="en-US" dirty="0"/>
              <a:t>the substitution rule </a:t>
            </a:r>
            <a:r>
              <a:rPr lang="en-US" altLang="en-US" dirty="0" smtClean="0"/>
              <a:t>from Theorem 6.1, but using </a:t>
            </a:r>
            <a:r>
              <a:rPr lang="en-US" altLang="en-US" dirty="0"/>
              <a:t>only the productions in the new </a:t>
            </a:r>
            <a:r>
              <a:rPr lang="en-US" altLang="en-US" dirty="0" smtClean="0"/>
              <a:t>grammar</a:t>
            </a:r>
            <a:endParaRPr lang="en-US" altLang="en-US" u="sng" dirty="0"/>
          </a:p>
        </p:txBody>
      </p:sp>
    </p:spTree>
    <p:extLst>
      <p:ext uri="{BB962C8B-B14F-4D97-AF65-F5344CB8AC3E}">
        <p14:creationId xmlns:p14="http://schemas.microsoft.com/office/powerpoint/2010/main" val="14181855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8080452" cy="1181100"/>
          </a:xfrm>
        </p:spPr>
        <p:txBody>
          <a:bodyPr>
            <a:normAutofit fontScale="90000"/>
          </a:bodyPr>
          <a:lstStyle/>
          <a:p>
            <a:r>
              <a:rPr lang="en-US" sz="4900" b="1" dirty="0" smtClean="0">
                <a:solidFill>
                  <a:schemeClr val="accent5">
                    <a:lumMod val="50000"/>
                  </a:schemeClr>
                </a:solidFill>
              </a:rPr>
              <a:t>Application of the Procedure for Removing </a:t>
            </a:r>
            <a:r>
              <a:rPr lang="en-US" sz="4900" b="1" dirty="0" smtClean="0">
                <a:solidFill>
                  <a:schemeClr val="accent5">
                    <a:lumMod val="50000"/>
                  </a:schemeClr>
                </a:solidFill>
                <a:sym typeface="Symbol" panose="05050102010706020507" pitchFamily="18" charset="2"/>
              </a:rPr>
              <a:t>Unit-</a:t>
            </a:r>
            <a:r>
              <a:rPr lang="en-US" sz="4900" b="1" dirty="0" smtClean="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8080452" cy="4914900"/>
          </a:xfrm>
        </p:spPr>
        <p:txBody>
          <a:bodyPr>
            <a:normAutofit/>
          </a:bodyPr>
          <a:lstStyle/>
          <a:p>
            <a:pPr>
              <a:defRPr/>
            </a:pPr>
            <a:r>
              <a:rPr lang="en-US" dirty="0" smtClean="0"/>
              <a:t>Consider the grammar from example 6.6:</a:t>
            </a:r>
            <a:endParaRPr lang="en-US" dirty="0"/>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Aa | B </a:t>
            </a:r>
          </a:p>
          <a:p>
            <a:pPr>
              <a:spcBef>
                <a:spcPts val="400"/>
              </a:spcBef>
              <a:buNone/>
              <a:defRPr/>
            </a:pPr>
            <a:r>
              <a:rPr lang="en-US" altLang="en-US" dirty="0" smtClean="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 a | bc |B</a:t>
            </a: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 A</a:t>
            </a:r>
            <a:r>
              <a:rPr lang="en-US" altLang="en-US" dirty="0" smtClean="0">
                <a:solidFill>
                  <a:schemeClr val="accent5">
                    <a:lumMod val="75000"/>
                  </a:schemeClr>
                </a:solidFill>
                <a:cs typeface="Arial" panose="020B0604020202020204" pitchFamily="34" charset="0"/>
                <a:sym typeface="Symbol" panose="05050102010706020507" pitchFamily="18" charset="2"/>
              </a:rPr>
              <a:t> | bb</a:t>
            </a:r>
          </a:p>
          <a:p>
            <a:pPr>
              <a:spcBef>
                <a:spcPts val="400"/>
              </a:spcBef>
              <a:buNone/>
              <a:defRPr/>
            </a:pPr>
            <a:r>
              <a:rPr lang="en-US" altLang="en-US" dirty="0" smtClean="0">
                <a:solidFill>
                  <a:schemeClr val="accent5">
                    <a:lumMod val="75000"/>
                  </a:schemeClr>
                </a:solidFill>
                <a:cs typeface="Arial" panose="020B0604020202020204" pitchFamily="34" charset="0"/>
              </a:rPr>
              <a:t>	</a:t>
            </a:r>
            <a:r>
              <a:rPr lang="en-US" dirty="0" smtClean="0"/>
              <a:t>The dependency graph contains paths from S to A, S to B, B to A, and A to B</a:t>
            </a: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a:spcBef>
                <a:spcPts val="600"/>
              </a:spcBef>
            </a:pPr>
            <a:r>
              <a:rPr lang="en-US" dirty="0" smtClean="0"/>
              <a:t>After removing unit-productions and adding the new productions (in </a:t>
            </a:r>
            <a:r>
              <a:rPr lang="en-US" dirty="0" smtClean="0">
                <a:solidFill>
                  <a:srgbClr val="FF0000"/>
                </a:solidFill>
              </a:rPr>
              <a:t>red</a:t>
            </a:r>
            <a:r>
              <a:rPr lang="en-US" dirty="0" smtClean="0"/>
              <a:t>), the resulting grammar is</a:t>
            </a:r>
            <a:endParaRPr lang="en-US" altLang="en-US" baseline="-25000" dirty="0"/>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Aa | </a:t>
            </a:r>
            <a:r>
              <a:rPr lang="en-US" altLang="en-US" dirty="0" smtClean="0">
                <a:solidFill>
                  <a:srgbClr val="FF0000"/>
                </a:solidFill>
                <a:cs typeface="Arial" panose="020B0604020202020204" pitchFamily="34" charset="0"/>
                <a:sym typeface="Symbol" panose="05050102010706020507" pitchFamily="18" charset="2"/>
              </a:rPr>
              <a:t>a </a:t>
            </a:r>
            <a:r>
              <a:rPr lang="en-US" altLang="en-US" dirty="0">
                <a:solidFill>
                  <a:srgbClr val="FF0000"/>
                </a:solidFill>
                <a:cs typeface="Arial" panose="020B0604020202020204" pitchFamily="34" charset="0"/>
                <a:sym typeface="Symbol" panose="05050102010706020507" pitchFamily="18" charset="2"/>
              </a:rPr>
              <a:t>| bc </a:t>
            </a:r>
            <a:r>
              <a:rPr lang="en-US" altLang="en-US" dirty="0" smtClean="0">
                <a:solidFill>
                  <a:srgbClr val="FF0000"/>
                </a:solidFill>
                <a:cs typeface="Arial" panose="020B0604020202020204" pitchFamily="34" charset="0"/>
                <a:sym typeface="Symbol" panose="05050102010706020507" pitchFamily="18" charset="2"/>
              </a:rPr>
              <a:t>| bb</a:t>
            </a:r>
            <a:endParaRPr lang="en-US" altLang="en-US" dirty="0">
              <a:solidFill>
                <a:srgbClr val="FF0000"/>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 a | bc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rgbClr val="FF0000"/>
                </a:solidFill>
                <a:cs typeface="Arial" panose="020B0604020202020204" pitchFamily="34" charset="0"/>
                <a:sym typeface="Symbol" panose="05050102010706020507" pitchFamily="18" charset="2"/>
              </a:rPr>
              <a:t>bb</a:t>
            </a:r>
            <a:endParaRPr lang="en-US" altLang="en-US" dirty="0">
              <a:solidFill>
                <a:srgbClr val="FF0000"/>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rPr>
              <a:t>	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a:solidFill>
                  <a:srgbClr val="FF0000"/>
                </a:solidFill>
                <a:cs typeface="Arial" panose="020B0604020202020204" pitchFamily="34" charset="0"/>
                <a:sym typeface="Symbol" panose="05050102010706020507" pitchFamily="18" charset="2"/>
              </a:rPr>
              <a:t>a | bc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bb </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600"/>
              </a:spcBef>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marL="0" indent="0">
              <a:spcBef>
                <a:spcPts val="600"/>
              </a:spcBef>
              <a:buNone/>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41719673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815973"/>
          </a:xfrm>
        </p:spPr>
        <p:txBody>
          <a:bodyPr>
            <a:normAutofit/>
          </a:bodyPr>
          <a:lstStyle/>
          <a:p>
            <a:r>
              <a:rPr lang="en-US" sz="4900" b="1" dirty="0" smtClean="0">
                <a:solidFill>
                  <a:schemeClr val="accent5">
                    <a:lumMod val="50000"/>
                  </a:schemeClr>
                </a:solidFill>
              </a:rPr>
              <a:t>Simplification of Grammars</a:t>
            </a:r>
            <a:endParaRPr lang="en-US" b="1" dirty="0">
              <a:solidFill>
                <a:schemeClr val="accent5">
                  <a:lumMod val="50000"/>
                </a:schemeClr>
              </a:solidFill>
            </a:endParaRPr>
          </a:p>
        </p:txBody>
      </p:sp>
      <p:sp>
        <p:nvSpPr>
          <p:cNvPr id="3" name="Content Placeholder 2"/>
          <p:cNvSpPr>
            <a:spLocks noGrp="1"/>
          </p:cNvSpPr>
          <p:nvPr>
            <p:ph idx="1"/>
          </p:nvPr>
        </p:nvSpPr>
        <p:spPr>
          <a:xfrm>
            <a:off x="628649" y="1315844"/>
            <a:ext cx="7880351" cy="4861120"/>
          </a:xfrm>
        </p:spPr>
        <p:txBody>
          <a:bodyPr>
            <a:normAutofit/>
          </a:bodyPr>
          <a:lstStyle/>
          <a:p>
            <a:pPr marL="609600" indent="-609600">
              <a:defRPr/>
            </a:pPr>
            <a:r>
              <a:rPr lang="en-US" altLang="en-US" dirty="0" smtClean="0"/>
              <a:t>Theorem 6.5 states that, for </a:t>
            </a:r>
            <a:r>
              <a:rPr lang="en-US" altLang="en-US" dirty="0"/>
              <a:t>any context-free language that </a:t>
            </a:r>
            <a:r>
              <a:rPr lang="en-US" altLang="en-US" u="sng" dirty="0"/>
              <a:t>does not include </a:t>
            </a:r>
            <a:r>
              <a:rPr lang="el-GR" altLang="en-US" u="sng" dirty="0"/>
              <a:t>λ</a:t>
            </a:r>
            <a:r>
              <a:rPr lang="en-US" altLang="en-US" dirty="0"/>
              <a:t>, there is a </a:t>
            </a:r>
            <a:r>
              <a:rPr lang="en-US" altLang="en-US" dirty="0" smtClean="0"/>
              <a:t>context-free </a:t>
            </a:r>
            <a:r>
              <a:rPr lang="en-US" altLang="en-US" dirty="0"/>
              <a:t>grammar without </a:t>
            </a:r>
            <a:r>
              <a:rPr lang="en-US" altLang="en-US" dirty="0" smtClean="0"/>
              <a:t>useless</a:t>
            </a:r>
            <a:r>
              <a:rPr lang="en-US" altLang="en-US" dirty="0"/>
              <a:t>, </a:t>
            </a:r>
            <a:r>
              <a:rPr lang="en-US" altLang="en-US" dirty="0">
                <a:sym typeface="Symbol" panose="05050102010706020507" pitchFamily="18" charset="2"/>
              </a:rPr>
              <a:t>-</a:t>
            </a:r>
            <a:r>
              <a:rPr lang="en-US" altLang="en-US" dirty="0" smtClean="0"/>
              <a:t>, </a:t>
            </a:r>
            <a:r>
              <a:rPr lang="en-US" altLang="en-US" dirty="0"/>
              <a:t>or </a:t>
            </a:r>
            <a:r>
              <a:rPr lang="en-US" altLang="en-US" dirty="0" smtClean="0"/>
              <a:t>unit-productions</a:t>
            </a:r>
            <a:endParaRPr lang="en-US" altLang="en-US" dirty="0"/>
          </a:p>
          <a:p>
            <a:pPr marL="609600" indent="-609600">
              <a:defRPr/>
            </a:pPr>
            <a:r>
              <a:rPr lang="en-US" altLang="en-US" dirty="0" smtClean="0"/>
              <a:t>Since the removal of one type of production may introduce productions of another type, undesirable </a:t>
            </a:r>
            <a:r>
              <a:rPr lang="en-US" altLang="en-US" dirty="0"/>
              <a:t>productions </a:t>
            </a:r>
            <a:r>
              <a:rPr lang="en-US" altLang="en-US" i="1" dirty="0" smtClean="0"/>
              <a:t>should</a:t>
            </a:r>
            <a:r>
              <a:rPr lang="en-US" altLang="en-US" dirty="0" smtClean="0"/>
              <a:t> be removed in </a:t>
            </a:r>
            <a:r>
              <a:rPr lang="en-US" altLang="en-US" dirty="0"/>
              <a:t>the </a:t>
            </a:r>
            <a:r>
              <a:rPr lang="en-US" altLang="en-US" dirty="0" smtClean="0"/>
              <a:t>following order:</a:t>
            </a:r>
            <a:endParaRPr lang="en-US" altLang="en-US" dirty="0"/>
          </a:p>
          <a:p>
            <a:pPr marL="1371600" lvl="2" indent="-457200">
              <a:buFont typeface="Wingdings" panose="05000000000000000000" pitchFamily="2" charset="2"/>
              <a:buAutoNum type="arabicPeriod"/>
              <a:defRPr/>
            </a:pPr>
            <a:r>
              <a:rPr lang="en-US" altLang="en-US" sz="2400" dirty="0" smtClean="0"/>
              <a:t>Remove </a:t>
            </a:r>
            <a:r>
              <a:rPr lang="en-US" altLang="en-US" sz="2400" dirty="0" smtClean="0">
                <a:sym typeface="Symbol" panose="05050102010706020507" pitchFamily="18" charset="2"/>
              </a:rPr>
              <a:t>-</a:t>
            </a:r>
            <a:r>
              <a:rPr lang="en-US" altLang="en-US" sz="2400" dirty="0" smtClean="0"/>
              <a:t>productions</a:t>
            </a:r>
            <a:endParaRPr lang="en-US" altLang="en-US" sz="2400" dirty="0"/>
          </a:p>
          <a:p>
            <a:pPr marL="1371600" lvl="2" indent="-457200">
              <a:buFont typeface="Wingdings" panose="05000000000000000000" pitchFamily="2" charset="2"/>
              <a:buAutoNum type="arabicPeriod"/>
              <a:defRPr/>
            </a:pPr>
            <a:r>
              <a:rPr lang="en-US" altLang="en-US" sz="2400" dirty="0"/>
              <a:t>Remove </a:t>
            </a:r>
            <a:r>
              <a:rPr lang="en-US" altLang="en-US" sz="2400" dirty="0" smtClean="0">
                <a:sym typeface="Symbol" panose="05050102010706020507" pitchFamily="18" charset="2"/>
              </a:rPr>
              <a:t>unit-</a:t>
            </a:r>
            <a:r>
              <a:rPr lang="en-US" altLang="en-US" sz="2400" dirty="0" smtClean="0"/>
              <a:t>productions</a:t>
            </a:r>
            <a:endParaRPr lang="en-US" altLang="en-US" sz="2400" dirty="0"/>
          </a:p>
          <a:p>
            <a:pPr marL="1371600" lvl="2" indent="-457200">
              <a:buFont typeface="Wingdings" panose="05000000000000000000" pitchFamily="2" charset="2"/>
              <a:buAutoNum type="arabicPeriod"/>
              <a:defRPr/>
            </a:pPr>
            <a:r>
              <a:rPr lang="en-US" altLang="en-US" sz="2400" dirty="0" smtClean="0"/>
              <a:t>Remove useless </a:t>
            </a:r>
            <a:r>
              <a:rPr lang="en-US" altLang="en-US" sz="2400" dirty="0"/>
              <a:t>productions</a:t>
            </a:r>
            <a:endParaRPr lang="el-GR" altLang="en-US" sz="2400" dirty="0"/>
          </a:p>
        </p:txBody>
      </p:sp>
    </p:spTree>
    <p:extLst>
      <p:ext uri="{BB962C8B-B14F-4D97-AF65-F5344CB8AC3E}">
        <p14:creationId xmlns:p14="http://schemas.microsoft.com/office/powerpoint/2010/main" val="20981247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16850" cy="866773"/>
          </a:xfrm>
        </p:spPr>
        <p:txBody>
          <a:bodyPr>
            <a:normAutofit/>
          </a:bodyPr>
          <a:lstStyle/>
          <a:p>
            <a:r>
              <a:rPr lang="en-US" sz="4900" b="1" dirty="0" smtClean="0">
                <a:solidFill>
                  <a:schemeClr val="accent5">
                    <a:lumMod val="50000"/>
                  </a:schemeClr>
                </a:solidFill>
                <a:sym typeface="Symbol" panose="05050102010706020507" pitchFamily="18" charset="2"/>
              </a:rPr>
              <a:t>Chomsky Normal Form</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7951679" cy="4945063"/>
          </a:xfrm>
        </p:spPr>
        <p:txBody>
          <a:bodyPr>
            <a:normAutofit/>
          </a:bodyPr>
          <a:lstStyle/>
          <a:p>
            <a:pPr>
              <a:defRPr/>
            </a:pPr>
            <a:r>
              <a:rPr lang="en-US" altLang="en-US" dirty="0" smtClean="0"/>
              <a:t>In Chomsky normal form, the number of symbols on the right side of a production is strictly limited.</a:t>
            </a:r>
            <a:endParaRPr lang="en-US" altLang="en-US" i="1" dirty="0" smtClean="0"/>
          </a:p>
          <a:p>
            <a:pPr>
              <a:defRPr/>
            </a:pPr>
            <a:r>
              <a:rPr lang="en-US" altLang="en-US" dirty="0"/>
              <a:t>A </a:t>
            </a:r>
            <a:r>
              <a:rPr lang="en-US" altLang="en-US" dirty="0" smtClean="0"/>
              <a:t>context-free </a:t>
            </a:r>
            <a:r>
              <a:rPr lang="en-US" altLang="en-US" dirty="0"/>
              <a:t>grammar is in </a:t>
            </a:r>
            <a:r>
              <a:rPr lang="en-US" altLang="en-US" i="1" dirty="0"/>
              <a:t>Chomsky </a:t>
            </a:r>
            <a:r>
              <a:rPr lang="en-US" altLang="en-US" i="1" dirty="0" smtClean="0"/>
              <a:t>normal form</a:t>
            </a:r>
            <a:r>
              <a:rPr lang="en-US" altLang="en-US" dirty="0" smtClean="0"/>
              <a:t> </a:t>
            </a:r>
            <a:r>
              <a:rPr lang="en-US" altLang="en-US" dirty="0"/>
              <a:t>if all of its productions are in one of the </a:t>
            </a:r>
            <a:r>
              <a:rPr lang="en-US" altLang="en-US" dirty="0" smtClean="0"/>
              <a:t>forms below </a:t>
            </a:r>
            <a:r>
              <a:rPr lang="en-US" altLang="en-US" dirty="0"/>
              <a:t>(A, B, C are </a:t>
            </a:r>
            <a:r>
              <a:rPr lang="en-US" altLang="en-US" dirty="0" smtClean="0"/>
              <a:t>variables; </a:t>
            </a:r>
            <a:r>
              <a:rPr lang="en-US" altLang="en-US" dirty="0"/>
              <a:t>a is a terminal symbol)</a:t>
            </a:r>
          </a:p>
          <a:p>
            <a:pPr lvl="1">
              <a:defRPr/>
            </a:pPr>
            <a:r>
              <a:rPr lang="en-US" altLang="en-US" dirty="0"/>
              <a:t>A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BC</a:t>
            </a:r>
          </a:p>
          <a:p>
            <a:pPr lvl="1">
              <a:defRPr/>
            </a:pPr>
            <a:r>
              <a:rPr lang="en-US" altLang="en-US" dirty="0">
                <a:sym typeface="Wingdings" panose="05000000000000000000" pitchFamily="2" charset="2"/>
              </a:rPr>
              <a:t>A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a</a:t>
            </a:r>
          </a:p>
          <a:p>
            <a:pPr>
              <a:defRPr/>
            </a:pPr>
            <a:r>
              <a:rPr lang="en-US" dirty="0"/>
              <a:t>T</a:t>
            </a:r>
            <a:r>
              <a:rPr lang="en-US" dirty="0" smtClean="0"/>
              <a:t>he grammar below is in </a:t>
            </a:r>
            <a:r>
              <a:rPr lang="en-US" altLang="en-US" dirty="0" smtClean="0"/>
              <a:t>Chomsky </a:t>
            </a:r>
            <a:r>
              <a:rPr lang="en-US" altLang="en-US" dirty="0"/>
              <a:t>normal form</a:t>
            </a:r>
            <a:endParaRPr lang="en-US" altLang="en-US" dirty="0" smtClean="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AS</a:t>
            </a:r>
            <a:r>
              <a:rPr lang="en-US" altLang="en-US" baseline="-25000" dirty="0">
                <a:solidFill>
                  <a:schemeClr val="accent5">
                    <a:lumMod val="75000"/>
                  </a:schemeClr>
                </a:solidFill>
              </a:rPr>
              <a:t> </a:t>
            </a:r>
            <a:r>
              <a:rPr lang="en-US" altLang="en-US" dirty="0" smtClean="0">
                <a:solidFill>
                  <a:schemeClr val="accent5">
                    <a:lumMod val="75000"/>
                  </a:schemeClr>
                </a:solidFill>
                <a:cs typeface="Arial" panose="020B0604020202020204" pitchFamily="34" charset="0"/>
              </a:rPr>
              <a:t>| a</a:t>
            </a: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SA| </a:t>
            </a:r>
            <a:r>
              <a:rPr lang="en-US" altLang="en-US" dirty="0">
                <a:solidFill>
                  <a:schemeClr val="accent5">
                    <a:lumMod val="75000"/>
                  </a:schemeClr>
                </a:solidFill>
                <a:cs typeface="Arial" panose="020B0604020202020204" pitchFamily="34" charset="0"/>
                <a:sym typeface="Symbol" panose="05050102010706020507" pitchFamily="18" charset="2"/>
              </a:rPr>
              <a:t>b</a:t>
            </a:r>
            <a:endParaRPr lang="en-US" altLang="en-US" dirty="0">
              <a:solidFill>
                <a:schemeClr val="accent5">
                  <a:lumMod val="75000"/>
                </a:schemeClr>
              </a:solidFill>
              <a:cs typeface="Arial" panose="020B0604020202020204" pitchFamily="34" charset="0"/>
            </a:endParaRPr>
          </a:p>
          <a:p>
            <a:pPr>
              <a:spcBef>
                <a:spcPts val="600"/>
              </a:spcBef>
              <a:buNone/>
              <a:defRPr/>
            </a:pPr>
            <a:endParaRPr lang="en-US" altLang="en-US" dirty="0">
              <a:solidFill>
                <a:schemeClr val="accent5">
                  <a:lumMod val="75000"/>
                </a:schemeClr>
              </a:solidFill>
              <a:cs typeface="Arial" panose="020B0604020202020204" pitchFamily="34" charset="0"/>
            </a:endParaRPr>
          </a:p>
        </p:txBody>
      </p:sp>
      <p:sp>
        <p:nvSpPr>
          <p:cNvPr id="4" name="TextBox 3"/>
          <p:cNvSpPr txBox="1"/>
          <p:nvPr/>
        </p:nvSpPr>
        <p:spPr>
          <a:xfrm>
            <a:off x="4427621" y="4976261"/>
            <a:ext cx="43409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alibri" panose="020F0502020204030204"/>
                <a:ea typeface="+mn-ea"/>
                <a:cs typeface="+mn-cs"/>
              </a:rPr>
              <a:t>No mixing of variables and terminals!  Much easier to read and interpret… but at a cost.</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Arrow Connector 5"/>
          <p:cNvCxnSpPr/>
          <p:nvPr/>
        </p:nvCxnSpPr>
        <p:spPr>
          <a:xfrm flipH="1" flipV="1">
            <a:off x="3368842" y="5216893"/>
            <a:ext cx="1058779" cy="10587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9171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1062840"/>
          </a:xfrm>
        </p:spPr>
        <p:txBody>
          <a:bodyPr>
            <a:normAutofit fontScale="90000"/>
          </a:bodyPr>
          <a:lstStyle/>
          <a:p>
            <a:r>
              <a:rPr lang="en-US" sz="4900" b="1" dirty="0" smtClean="0">
                <a:solidFill>
                  <a:schemeClr val="accent5">
                    <a:lumMod val="50000"/>
                  </a:schemeClr>
                </a:solidFill>
              </a:rPr>
              <a:t>Transforming a Grammar into Chomsky Normal Form</a:t>
            </a:r>
            <a:endParaRPr lang="en-US" b="1" dirty="0">
              <a:solidFill>
                <a:schemeClr val="accent5">
                  <a:lumMod val="50000"/>
                </a:schemeClr>
              </a:solidFill>
            </a:endParaRPr>
          </a:p>
        </p:txBody>
      </p:sp>
      <p:sp>
        <p:nvSpPr>
          <p:cNvPr id="3" name="Content Placeholder 2"/>
          <p:cNvSpPr>
            <a:spLocks noGrp="1"/>
          </p:cNvSpPr>
          <p:nvPr>
            <p:ph idx="1"/>
          </p:nvPr>
        </p:nvSpPr>
        <p:spPr>
          <a:xfrm>
            <a:off x="628650" y="1528786"/>
            <a:ext cx="7813892" cy="4684123"/>
          </a:xfrm>
        </p:spPr>
        <p:txBody>
          <a:bodyPr>
            <a:normAutofit lnSpcReduction="10000"/>
          </a:bodyPr>
          <a:lstStyle/>
          <a:p>
            <a:pPr marL="0" indent="0">
              <a:buNone/>
              <a:defRPr/>
            </a:pPr>
            <a:r>
              <a:rPr lang="en-US" altLang="en-US" dirty="0" smtClean="0"/>
              <a:t>For any context-free grammar that does not generate </a:t>
            </a:r>
            <a:r>
              <a:rPr lang="en-US" altLang="en-US" dirty="0" smtClean="0">
                <a:cs typeface="Arial" panose="020B0604020202020204" pitchFamily="34" charset="0"/>
                <a:sym typeface="Symbol" panose="05050102010706020507" pitchFamily="18" charset="2"/>
              </a:rPr>
              <a:t>, it is possible to find an equivalent grammar in Chomsky normal form</a:t>
            </a:r>
            <a:r>
              <a:rPr lang="en-US" altLang="en-US" dirty="0" smtClean="0"/>
              <a:t>:</a:t>
            </a:r>
          </a:p>
          <a:p>
            <a:pPr marL="514350" indent="-514350">
              <a:buFont typeface="+mj-lt"/>
              <a:buAutoNum type="arabicPeriod"/>
              <a:defRPr/>
            </a:pPr>
            <a:r>
              <a:rPr lang="en-US" altLang="en-US" dirty="0"/>
              <a:t>Copy any productions of the form A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a</a:t>
            </a:r>
          </a:p>
          <a:p>
            <a:pPr marL="514350" indent="-514350">
              <a:buFont typeface="+mj-lt"/>
              <a:buAutoNum type="arabicPeriod"/>
              <a:defRPr/>
            </a:pPr>
            <a:r>
              <a:rPr lang="en-US" altLang="en-US" dirty="0">
                <a:sym typeface="Wingdings" panose="05000000000000000000" pitchFamily="2" charset="2"/>
              </a:rPr>
              <a:t>For other productions containing a terminal symbol x on the </a:t>
            </a:r>
            <a:r>
              <a:rPr lang="en-US" altLang="en-US" dirty="0" smtClean="0">
                <a:sym typeface="Wingdings" panose="05000000000000000000" pitchFamily="2" charset="2"/>
              </a:rPr>
              <a:t>right side, </a:t>
            </a:r>
            <a:r>
              <a:rPr lang="en-US" altLang="en-US" dirty="0">
                <a:sym typeface="Wingdings" panose="05000000000000000000" pitchFamily="2" charset="2"/>
              </a:rPr>
              <a:t>replace x with a </a:t>
            </a:r>
            <a:r>
              <a:rPr lang="en-US" altLang="en-US" dirty="0" smtClean="0">
                <a:sym typeface="Wingdings" panose="05000000000000000000" pitchFamily="2" charset="2"/>
              </a:rPr>
              <a:t>variable </a:t>
            </a:r>
            <a:r>
              <a:rPr lang="en-US" altLang="en-US" dirty="0">
                <a:sym typeface="Wingdings" panose="05000000000000000000" pitchFamily="2" charset="2"/>
              </a:rPr>
              <a:t>X and add the production X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x </a:t>
            </a:r>
          </a:p>
          <a:p>
            <a:pPr marL="514350" indent="-514350">
              <a:buFont typeface="+mj-lt"/>
              <a:buAutoNum type="arabicPeriod"/>
              <a:defRPr/>
            </a:pPr>
            <a:r>
              <a:rPr lang="en-US" altLang="en-US" dirty="0">
                <a:sym typeface="Wingdings" panose="05000000000000000000" pitchFamily="2" charset="2"/>
              </a:rPr>
              <a:t>Introduce additional </a:t>
            </a:r>
            <a:r>
              <a:rPr lang="en-US" altLang="en-US" dirty="0" smtClean="0">
                <a:sym typeface="Wingdings" panose="05000000000000000000" pitchFamily="2" charset="2"/>
              </a:rPr>
              <a:t>variables </a:t>
            </a:r>
            <a:r>
              <a:rPr lang="en-US" altLang="en-US" dirty="0">
                <a:sym typeface="Wingdings" panose="05000000000000000000" pitchFamily="2" charset="2"/>
              </a:rPr>
              <a:t>to reduce the lengths of </a:t>
            </a:r>
            <a:r>
              <a:rPr lang="en-US" altLang="en-US" dirty="0" smtClean="0">
                <a:sym typeface="Wingdings" panose="05000000000000000000" pitchFamily="2" charset="2"/>
              </a:rPr>
              <a:t>the right sides of productions </a:t>
            </a:r>
            <a:r>
              <a:rPr lang="en-US" altLang="en-US" dirty="0">
                <a:sym typeface="Wingdings" panose="05000000000000000000" pitchFamily="2" charset="2"/>
              </a:rPr>
              <a:t>as necessary, replacing long productions with productions of the form W </a:t>
            </a:r>
            <a:r>
              <a:rPr lang="en-US" altLang="en-US" dirty="0">
                <a:cs typeface="Arial" panose="020B0604020202020204" pitchFamily="34" charset="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YZ (W, Y, Z are </a:t>
            </a:r>
            <a:r>
              <a:rPr lang="en-US" altLang="en-US" dirty="0" smtClean="0">
                <a:sym typeface="Wingdings" panose="05000000000000000000" pitchFamily="2" charset="2"/>
              </a:rPr>
              <a:t>variables)</a:t>
            </a:r>
            <a:endParaRPr lang="en-US" altLang="en-US" dirty="0"/>
          </a:p>
        </p:txBody>
      </p:sp>
    </p:spTree>
    <p:extLst>
      <p:ext uri="{BB962C8B-B14F-4D97-AF65-F5344CB8AC3E}">
        <p14:creationId xmlns:p14="http://schemas.microsoft.com/office/powerpoint/2010/main" val="36489054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77500" lnSpcReduction="20000"/>
          </a:bodyPr>
          <a:lstStyle/>
          <a:p>
            <a:r>
              <a:rPr lang="en-US" sz="4000" dirty="0" smtClean="0"/>
              <a:t>Let’s get to know each other!  </a:t>
            </a:r>
          </a:p>
          <a:p>
            <a:endParaRPr lang="en-US" sz="4000" dirty="0" smtClean="0"/>
          </a:p>
          <a:p>
            <a:r>
              <a:rPr lang="en-US" sz="4000" dirty="0" smtClean="0"/>
              <a:t>Each of you please introduce yourselves in the Discussion Forum</a:t>
            </a:r>
            <a:r>
              <a:rPr lang="en-US" sz="4000" dirty="0"/>
              <a:t> </a:t>
            </a:r>
            <a:r>
              <a:rPr lang="en-US" sz="4000" dirty="0" smtClean="0"/>
              <a:t>with the following details:</a:t>
            </a:r>
          </a:p>
          <a:p>
            <a:endParaRPr lang="en-US" sz="2800" dirty="0"/>
          </a:p>
          <a:p>
            <a:pPr lvl="1"/>
            <a:r>
              <a:rPr lang="en-US" sz="2800" dirty="0"/>
              <a:t>Name</a:t>
            </a:r>
          </a:p>
          <a:p>
            <a:pPr lvl="1"/>
            <a:r>
              <a:rPr lang="en-US" sz="2800" dirty="0"/>
              <a:t>Prior experience in </a:t>
            </a:r>
            <a:r>
              <a:rPr lang="en-US" sz="2800" dirty="0" smtClean="0"/>
              <a:t>Computer Science / Software Engineering</a:t>
            </a:r>
            <a:endParaRPr lang="en-US" sz="2800" dirty="0"/>
          </a:p>
          <a:p>
            <a:pPr lvl="1"/>
            <a:r>
              <a:rPr lang="en-US" sz="2800" dirty="0"/>
              <a:t>Goals after graduating from this program</a:t>
            </a:r>
          </a:p>
          <a:p>
            <a:pPr lvl="1"/>
            <a:r>
              <a:rPr lang="en-US" sz="2800" dirty="0"/>
              <a:t>Why you choose this degree program over the other options</a:t>
            </a:r>
          </a:p>
          <a:p>
            <a:endParaRPr lang="en-US" sz="4000" dirty="0" smtClean="0"/>
          </a:p>
        </p:txBody>
      </p:sp>
    </p:spTree>
    <p:extLst>
      <p:ext uri="{BB962C8B-B14F-4D97-AF65-F5344CB8AC3E}">
        <p14:creationId xmlns:p14="http://schemas.microsoft.com/office/powerpoint/2010/main" val="118650583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8080452" cy="1181100"/>
          </a:xfrm>
        </p:spPr>
        <p:txBody>
          <a:bodyPr>
            <a:normAutofit fontScale="90000"/>
          </a:bodyPr>
          <a:lstStyle/>
          <a:p>
            <a:r>
              <a:rPr lang="en-US" sz="4900" b="1" dirty="0" smtClean="0">
                <a:solidFill>
                  <a:schemeClr val="accent5">
                    <a:lumMod val="50000"/>
                  </a:schemeClr>
                </a:solidFill>
              </a:rPr>
              <a:t>Application of the Procedure for Removing </a:t>
            </a:r>
            <a:r>
              <a:rPr lang="en-US" sz="4900" b="1" dirty="0" smtClean="0">
                <a:solidFill>
                  <a:schemeClr val="accent5">
                    <a:lumMod val="50000"/>
                  </a:schemeClr>
                </a:solidFill>
                <a:sym typeface="Symbol" panose="05050102010706020507" pitchFamily="18" charset="2"/>
              </a:rPr>
              <a:t>Unit-</a:t>
            </a:r>
            <a:r>
              <a:rPr lang="en-US" sz="4900" b="1" dirty="0" smtClean="0">
                <a:solidFill>
                  <a:schemeClr val="accent5">
                    <a:lumMod val="50000"/>
                  </a:schemeClr>
                </a:solidFill>
              </a:rPr>
              <a:t>Productions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8080452" cy="4914900"/>
          </a:xfrm>
        </p:spPr>
        <p:txBody>
          <a:bodyPr>
            <a:normAutofit fontScale="85000" lnSpcReduction="20000"/>
          </a:bodyPr>
          <a:lstStyle/>
          <a:p>
            <a:pPr>
              <a:defRPr/>
            </a:pPr>
            <a:r>
              <a:rPr lang="en-US" dirty="0" smtClean="0"/>
              <a:t>Consider the grammar from example 6.8, which is clearly not </a:t>
            </a:r>
            <a:r>
              <a:rPr lang="en-US" dirty="0"/>
              <a:t>in Chomsky normal form</a:t>
            </a: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ABa</a:t>
            </a:r>
            <a:r>
              <a:rPr lang="en-US" altLang="en-US" dirty="0" smtClean="0">
                <a:solidFill>
                  <a:schemeClr val="accent5">
                    <a:lumMod val="75000"/>
                  </a:schemeClr>
                </a:solidFill>
                <a:cs typeface="Arial" panose="020B0604020202020204" pitchFamily="34" charset="0"/>
              </a:rPr>
              <a:t> </a:t>
            </a:r>
          </a:p>
          <a:p>
            <a:pPr>
              <a:spcBef>
                <a:spcPts val="400"/>
              </a:spcBef>
              <a:buNone/>
              <a:defRPr/>
            </a:pPr>
            <a:r>
              <a:rPr lang="en-US" altLang="en-US" dirty="0" smtClean="0">
                <a:solidFill>
                  <a:schemeClr val="accent5">
                    <a:lumMod val="75000"/>
                  </a:schemeClr>
                </a:solidFill>
                <a:cs typeface="Arial" panose="020B0604020202020204" pitchFamily="34" charset="0"/>
              </a:rPr>
              <a:t>	A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err="1" smtClean="0">
                <a:solidFill>
                  <a:schemeClr val="accent5">
                    <a:lumMod val="75000"/>
                  </a:schemeClr>
                </a:solidFill>
                <a:cs typeface="Arial" panose="020B0604020202020204" pitchFamily="34" charset="0"/>
                <a:sym typeface="Symbol" panose="05050102010706020507" pitchFamily="18" charset="2"/>
              </a:rPr>
              <a:t>aab</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B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A</a:t>
            </a:r>
            <a:r>
              <a:rPr lang="en-US" altLang="en-US" dirty="0">
                <a:solidFill>
                  <a:schemeClr val="accent5">
                    <a:lumMod val="75000"/>
                  </a:schemeClr>
                </a:solidFill>
                <a:cs typeface="Arial" panose="020B0604020202020204" pitchFamily="34" charset="0"/>
                <a:sym typeface="Symbol" panose="05050102010706020507" pitchFamily="18" charset="2"/>
              </a:rPr>
              <a:t>c</a:t>
            </a: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a:defRPr/>
            </a:pPr>
            <a:r>
              <a:rPr lang="en-US" dirty="0" smtClean="0"/>
              <a:t>After </a:t>
            </a:r>
            <a:r>
              <a:rPr lang="en-US" dirty="0"/>
              <a:t>replacing terminal symbols with new variables and adding new productions (in </a:t>
            </a:r>
            <a:r>
              <a:rPr lang="en-US" dirty="0">
                <a:solidFill>
                  <a:srgbClr val="FF0000"/>
                </a:solidFill>
              </a:rPr>
              <a:t>red</a:t>
            </a:r>
            <a:r>
              <a:rPr lang="en-US" dirty="0"/>
              <a:t>), the resulting grammar is</a:t>
            </a:r>
            <a:endParaRPr lang="en-US" altLang="en-US" dirty="0"/>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AC</a:t>
            </a:r>
          </a:p>
          <a:p>
            <a:pPr>
              <a:spcBef>
                <a:spcPts val="400"/>
              </a:spcBef>
              <a:buNone/>
              <a:defRPr/>
            </a:pPr>
            <a:r>
              <a:rPr lang="en-US" altLang="en-US" dirty="0" smtClean="0">
                <a:solidFill>
                  <a:schemeClr val="accent5">
                    <a:lumMod val="75000"/>
                  </a:schemeClr>
                </a:solidFill>
                <a:cs typeface="Arial" panose="020B0604020202020204" pitchFamily="34" charset="0"/>
              </a:rPr>
              <a:t>	</a:t>
            </a:r>
            <a:r>
              <a:rPr lang="en-US" altLang="en-US" dirty="0" smtClean="0">
                <a:solidFill>
                  <a:srgbClr val="FF0000"/>
                </a:solidFill>
                <a:cs typeface="Arial" panose="020B0604020202020204" pitchFamily="34" charset="0"/>
              </a:rPr>
              <a:t>C </a:t>
            </a:r>
            <a:r>
              <a:rPr lang="en-US" altLang="en-US" dirty="0">
                <a:solidFill>
                  <a:srgbClr val="FF0000"/>
                </a:solidFill>
                <a:cs typeface="Arial" panose="020B0604020202020204" pitchFamily="34" charset="0"/>
                <a:sym typeface="Symbol" panose="05050102010706020507" pitchFamily="18" charset="2"/>
              </a:rPr>
              <a:t></a:t>
            </a:r>
            <a:r>
              <a:rPr lang="en-US" altLang="en-US" dirty="0">
                <a:solidFill>
                  <a:srgbClr val="FF0000"/>
                </a:solidFill>
                <a:cs typeface="Arial" panose="020B0604020202020204" pitchFamily="34" charset="0"/>
              </a:rPr>
              <a:t> BX</a:t>
            </a:r>
          </a:p>
          <a:p>
            <a:pPr>
              <a:spcBef>
                <a:spcPts val="400"/>
              </a:spcBef>
              <a:buNone/>
              <a:defRPr/>
            </a:pPr>
            <a:r>
              <a:rPr lang="en-US" altLang="en-US" dirty="0">
                <a:solidFill>
                  <a:srgbClr val="FF0000"/>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XD</a:t>
            </a:r>
            <a:endParaRPr lang="en-US" altLang="en-US" dirty="0">
              <a:solidFill>
                <a:srgbClr val="FF0000"/>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a:solidFill>
                  <a:srgbClr val="FF0000"/>
                </a:solidFill>
                <a:cs typeface="Arial" panose="020B0604020202020204" pitchFamily="34" charset="0"/>
              </a:rPr>
              <a:t>D </a:t>
            </a:r>
            <a:r>
              <a:rPr lang="en-US" altLang="en-US" dirty="0">
                <a:solidFill>
                  <a:srgbClr val="FF0000"/>
                </a:solidFill>
                <a:cs typeface="Arial" panose="020B0604020202020204" pitchFamily="34" charset="0"/>
                <a:sym typeface="Symbol" panose="05050102010706020507" pitchFamily="18" charset="2"/>
              </a:rPr>
              <a:t></a:t>
            </a:r>
            <a:r>
              <a:rPr lang="en-US" altLang="en-US" dirty="0">
                <a:solidFill>
                  <a:srgbClr val="FF0000"/>
                </a:solidFill>
                <a:cs typeface="Arial" panose="020B0604020202020204" pitchFamily="34" charset="0"/>
              </a:rPr>
              <a:t> XY</a:t>
            </a:r>
            <a:endParaRPr lang="en-US" altLang="en-US" dirty="0">
              <a:solidFill>
                <a:srgbClr val="FF0000"/>
              </a:solidFill>
              <a:cs typeface="Arial" panose="020B0604020202020204" pitchFamily="34" charset="0"/>
              <a:sym typeface="Symbol" panose="05050102010706020507" pitchFamily="18" charset="2"/>
            </a:endParaRPr>
          </a:p>
          <a:p>
            <a:pPr>
              <a:spcBef>
                <a:spcPts val="400"/>
              </a:spcBef>
              <a:buNone/>
              <a:defRPr/>
            </a:pPr>
            <a:r>
              <a:rPr lang="en-US" altLang="en-US" dirty="0" smtClean="0">
                <a:solidFill>
                  <a:schemeClr val="accent5">
                    <a:lumMod val="75000"/>
                  </a:schemeClr>
                </a:solidFill>
                <a:cs typeface="Arial" panose="020B0604020202020204" pitchFamily="34" charset="0"/>
              </a:rPr>
              <a:t>	B </a:t>
            </a:r>
            <a:r>
              <a:rPr lang="en-US" altLang="en-US" dirty="0">
                <a:solidFill>
                  <a:schemeClr val="accent5">
                    <a:lumMod val="75000"/>
                  </a:schemeClr>
                </a:solidFill>
                <a:cs typeface="Arial" panose="020B0604020202020204" pitchFamily="34" charset="0"/>
                <a:sym typeface="Symbol" panose="05050102010706020507" pitchFamily="18" charset="2"/>
              </a:rPr>
              <a:t> AZ</a:t>
            </a:r>
          </a:p>
          <a:p>
            <a:pPr>
              <a:spcBef>
                <a:spcPts val="400"/>
              </a:spcBef>
              <a:buNone/>
              <a:defRPr/>
            </a:pPr>
            <a:r>
              <a:rPr lang="en-US" altLang="en-US" dirty="0" smtClean="0">
                <a:solidFill>
                  <a:schemeClr val="accent5">
                    <a:lumMod val="75000"/>
                  </a:schemeClr>
                </a:solidFill>
                <a:cs typeface="Arial" panose="020B0604020202020204" pitchFamily="34" charset="0"/>
              </a:rPr>
              <a:t>	</a:t>
            </a:r>
            <a:r>
              <a:rPr lang="en-US" altLang="en-US" dirty="0" smtClean="0">
                <a:solidFill>
                  <a:srgbClr val="FF0000"/>
                </a:solidFill>
                <a:cs typeface="Arial" panose="020B0604020202020204" pitchFamily="34" charset="0"/>
              </a:rPr>
              <a:t>X </a:t>
            </a:r>
            <a:r>
              <a:rPr lang="en-US" altLang="en-US" dirty="0" smtClean="0">
                <a:solidFill>
                  <a:srgbClr val="FF0000"/>
                </a:solidFill>
                <a:cs typeface="Arial" panose="020B0604020202020204" pitchFamily="34" charset="0"/>
                <a:sym typeface="Symbol" panose="05050102010706020507" pitchFamily="18" charset="2"/>
              </a:rPr>
              <a:t> a</a:t>
            </a:r>
            <a:endParaRPr lang="en-US" altLang="en-US" dirty="0">
              <a:solidFill>
                <a:srgbClr val="FF0000"/>
              </a:solidFill>
              <a:cs typeface="Arial" panose="020B0604020202020204" pitchFamily="34" charset="0"/>
            </a:endParaRPr>
          </a:p>
          <a:p>
            <a:pPr>
              <a:spcBef>
                <a:spcPts val="400"/>
              </a:spcBef>
              <a:buNone/>
              <a:defRPr/>
            </a:pPr>
            <a:r>
              <a:rPr lang="en-US" altLang="en-US" dirty="0">
                <a:solidFill>
                  <a:srgbClr val="FF0000"/>
                </a:solidFill>
                <a:cs typeface="Arial" panose="020B0604020202020204" pitchFamily="34" charset="0"/>
              </a:rPr>
              <a:t>	</a:t>
            </a:r>
            <a:r>
              <a:rPr lang="en-US" altLang="en-US" dirty="0" smtClean="0">
                <a:solidFill>
                  <a:srgbClr val="FF0000"/>
                </a:solidFill>
                <a:cs typeface="Arial" panose="020B0604020202020204" pitchFamily="34" charset="0"/>
              </a:rPr>
              <a:t>Y </a:t>
            </a:r>
            <a:r>
              <a:rPr lang="en-US" altLang="en-US" dirty="0">
                <a:solidFill>
                  <a:srgbClr val="FF0000"/>
                </a:solidFill>
                <a:cs typeface="Arial" panose="020B0604020202020204" pitchFamily="34" charset="0"/>
                <a:sym typeface="Symbol" panose="05050102010706020507" pitchFamily="18" charset="2"/>
              </a:rPr>
              <a:t> b</a:t>
            </a:r>
          </a:p>
          <a:p>
            <a:pPr>
              <a:spcBef>
                <a:spcPts val="400"/>
              </a:spcBef>
              <a:buNone/>
              <a:defRPr/>
            </a:pPr>
            <a:r>
              <a:rPr lang="en-US" altLang="en-US" dirty="0">
                <a:solidFill>
                  <a:srgbClr val="FF0000"/>
                </a:solidFill>
                <a:cs typeface="Arial" panose="020B0604020202020204" pitchFamily="34" charset="0"/>
              </a:rPr>
              <a:t>	</a:t>
            </a:r>
            <a:r>
              <a:rPr lang="en-US" altLang="en-US" dirty="0" smtClean="0">
                <a:solidFill>
                  <a:srgbClr val="FF0000"/>
                </a:solidFill>
                <a:cs typeface="Arial" panose="020B0604020202020204" pitchFamily="34" charset="0"/>
              </a:rPr>
              <a:t>Z </a:t>
            </a:r>
            <a:r>
              <a:rPr lang="en-US" altLang="en-US" dirty="0">
                <a:solidFill>
                  <a:srgbClr val="FF0000"/>
                </a:solidFill>
                <a:cs typeface="Arial" panose="020B0604020202020204" pitchFamily="34" charset="0"/>
                <a:sym typeface="Symbol" panose="05050102010706020507" pitchFamily="18" charset="2"/>
              </a:rPr>
              <a:t> </a:t>
            </a:r>
            <a:r>
              <a:rPr lang="en-US" altLang="en-US" dirty="0" smtClean="0">
                <a:solidFill>
                  <a:srgbClr val="FF0000"/>
                </a:solidFill>
                <a:cs typeface="Arial" panose="020B0604020202020204" pitchFamily="34" charset="0"/>
                <a:sym typeface="Symbol" panose="05050102010706020507" pitchFamily="18" charset="2"/>
              </a:rPr>
              <a:t>c</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400"/>
              </a:spcBef>
              <a:buNone/>
              <a:defRPr/>
            </a:pPr>
            <a:endParaRPr lang="en-US" altLang="en-US" dirty="0">
              <a:solidFill>
                <a:schemeClr val="accent5">
                  <a:lumMod val="75000"/>
                </a:schemeClr>
              </a:solidFill>
              <a:cs typeface="Arial" panose="020B0604020202020204" pitchFamily="34" charset="0"/>
              <a:sym typeface="Symbol" panose="05050102010706020507" pitchFamily="18" charset="2"/>
            </a:endParaRPr>
          </a:p>
          <a:p>
            <a:pPr>
              <a:spcBef>
                <a:spcPts val="600"/>
              </a:spcBef>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a:p>
            <a:pPr marL="0" indent="0">
              <a:spcBef>
                <a:spcPts val="600"/>
              </a:spcBef>
              <a:buNone/>
            </a:pPr>
            <a:endParaRPr lang="en-US" altLang="en-US" dirty="0" smtClean="0">
              <a:solidFill>
                <a:schemeClr val="accent5">
                  <a:lumMod val="75000"/>
                </a:schemeClr>
              </a:solidFill>
              <a:cs typeface="Arial" panose="020B0604020202020204" pitchFamily="34" charset="0"/>
              <a:sym typeface="Symbol" panose="05050102010706020507" pitchFamily="18" charset="2"/>
            </a:endParaRPr>
          </a:p>
        </p:txBody>
      </p:sp>
      <p:sp>
        <p:nvSpPr>
          <p:cNvPr id="4" name="TextBox 3"/>
          <p:cNvSpPr txBox="1"/>
          <p:nvPr/>
        </p:nvSpPr>
        <p:spPr>
          <a:xfrm>
            <a:off x="3388092" y="4360244"/>
            <a:ext cx="32323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alibri" panose="020F0502020204030204"/>
                <a:ea typeface="+mn-ea"/>
                <a:cs typeface="+mn-cs"/>
              </a:rPr>
              <a:t>The cost of ease of reading was 5 more productions!</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01301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16850" cy="866773"/>
          </a:xfrm>
        </p:spPr>
        <p:txBody>
          <a:bodyPr>
            <a:normAutofit/>
          </a:bodyPr>
          <a:lstStyle/>
          <a:p>
            <a:r>
              <a:rPr lang="en-US" sz="4900" b="1" dirty="0" smtClean="0">
                <a:solidFill>
                  <a:schemeClr val="accent5">
                    <a:lumMod val="50000"/>
                  </a:schemeClr>
                </a:solidFill>
                <a:sym typeface="Symbol" panose="05050102010706020507" pitchFamily="18" charset="2"/>
              </a:rPr>
              <a:t>Greibach Normal Form</a:t>
            </a:r>
            <a:endParaRPr lang="en-US" b="1" dirty="0">
              <a:solidFill>
                <a:schemeClr val="accent5">
                  <a:lumMod val="50000"/>
                </a:schemeClr>
              </a:solidFill>
            </a:endParaRPr>
          </a:p>
        </p:txBody>
      </p:sp>
      <p:sp>
        <p:nvSpPr>
          <p:cNvPr id="3" name="Content Placeholder 2"/>
          <p:cNvSpPr>
            <a:spLocks noGrp="1"/>
          </p:cNvSpPr>
          <p:nvPr>
            <p:ph idx="1"/>
          </p:nvPr>
        </p:nvSpPr>
        <p:spPr>
          <a:xfrm>
            <a:off x="628650" y="1346200"/>
            <a:ext cx="7951679" cy="4945063"/>
          </a:xfrm>
        </p:spPr>
        <p:txBody>
          <a:bodyPr>
            <a:normAutofit/>
          </a:bodyPr>
          <a:lstStyle/>
          <a:p>
            <a:pPr>
              <a:defRPr/>
            </a:pPr>
            <a:r>
              <a:rPr lang="en-US" altLang="en-US" dirty="0" smtClean="0"/>
              <a:t>In Greibach normal form, there are restrictions on the positions of terminal and variable symbols</a:t>
            </a:r>
            <a:endParaRPr lang="en-US" altLang="en-US" i="1" dirty="0" smtClean="0"/>
          </a:p>
          <a:p>
            <a:pPr>
              <a:defRPr/>
            </a:pPr>
            <a:r>
              <a:rPr lang="en-US" altLang="en-US" dirty="0"/>
              <a:t>A </a:t>
            </a:r>
            <a:r>
              <a:rPr lang="en-US" altLang="en-US" dirty="0" smtClean="0"/>
              <a:t>context-free </a:t>
            </a:r>
            <a:r>
              <a:rPr lang="en-US" altLang="en-US" dirty="0"/>
              <a:t>grammar is in </a:t>
            </a:r>
            <a:r>
              <a:rPr lang="en-US" altLang="en-US" i="1" dirty="0"/>
              <a:t>Greibach Normal Form</a:t>
            </a:r>
            <a:r>
              <a:rPr lang="en-US" altLang="en-US" dirty="0"/>
              <a:t> </a:t>
            </a:r>
            <a:r>
              <a:rPr lang="en-US" altLang="en-US" dirty="0" smtClean="0"/>
              <a:t>if, in </a:t>
            </a:r>
            <a:r>
              <a:rPr lang="en-US" altLang="en-US" dirty="0"/>
              <a:t>all of its </a:t>
            </a:r>
            <a:r>
              <a:rPr lang="en-US" altLang="en-US" dirty="0" smtClean="0"/>
              <a:t>productions, the right side consists of </a:t>
            </a:r>
            <a:r>
              <a:rPr lang="en-US" altLang="en-US" b="1" dirty="0" smtClean="0"/>
              <a:t>single terminal </a:t>
            </a:r>
            <a:r>
              <a:rPr lang="en-US" altLang="en-US" dirty="0" smtClean="0"/>
              <a:t>followed by </a:t>
            </a:r>
            <a:r>
              <a:rPr lang="en-US" altLang="en-US" b="1" dirty="0" smtClean="0"/>
              <a:t>any number of variables</a:t>
            </a:r>
          </a:p>
          <a:p>
            <a:pPr marL="0" indent="0">
              <a:buNone/>
              <a:defRPr/>
            </a:pPr>
            <a:r>
              <a:rPr lang="en-US" dirty="0" smtClean="0"/>
              <a:t>.The grammar below is in </a:t>
            </a:r>
            <a:r>
              <a:rPr lang="en-US" altLang="en-US" dirty="0" smtClean="0"/>
              <a:t>Greibach </a:t>
            </a:r>
            <a:r>
              <a:rPr lang="en-US" altLang="en-US" dirty="0"/>
              <a:t>normal form</a:t>
            </a:r>
            <a:endParaRPr lang="en-US" altLang="en-US" dirty="0" smtClean="0">
              <a:solidFill>
                <a:schemeClr val="accent5">
                  <a:lumMod val="75000"/>
                </a:schemeClr>
              </a:solidFill>
              <a:cs typeface="Arial" panose="020B0604020202020204" pitchFamily="34" charset="0"/>
            </a:endParaRP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S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aAB | bBB | bB</a:t>
            </a:r>
          </a:p>
          <a:p>
            <a:pPr>
              <a:spcBef>
                <a:spcPts val="6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aA| </a:t>
            </a:r>
            <a:r>
              <a:rPr lang="en-US" altLang="en-US" dirty="0" smtClean="0">
                <a:solidFill>
                  <a:schemeClr val="accent5">
                    <a:lumMod val="75000"/>
                  </a:schemeClr>
                </a:solidFill>
                <a:cs typeface="Arial" panose="020B0604020202020204" pitchFamily="34" charset="0"/>
                <a:sym typeface="Symbol" panose="05050102010706020507" pitchFamily="18" charset="2"/>
              </a:rPr>
              <a:t>bB | b</a:t>
            </a:r>
          </a:p>
          <a:p>
            <a:pPr>
              <a:spcBef>
                <a:spcPts val="600"/>
              </a:spcBef>
              <a:buNone/>
              <a:defRPr/>
            </a:pP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sym typeface="Symbol" panose="05050102010706020507" pitchFamily="18" charset="2"/>
              </a:rPr>
              <a:t>B </a:t>
            </a:r>
            <a:r>
              <a:rPr lang="en-US" altLang="en-US" dirty="0" smtClean="0">
                <a:solidFill>
                  <a:schemeClr val="accent5">
                    <a:lumMod val="75000"/>
                  </a:schemeClr>
                </a:solidFill>
                <a:cs typeface="Arial" panose="020B0604020202020204" pitchFamily="34" charset="0"/>
                <a:sym typeface="Symbol" panose="05050102010706020507" pitchFamily="18" charset="2"/>
              </a:rPr>
              <a:t>  b</a:t>
            </a:r>
            <a:endParaRPr lang="en-US" altLang="en-US" dirty="0">
              <a:solidFill>
                <a:schemeClr val="accent5">
                  <a:lumMod val="75000"/>
                </a:schemeClr>
              </a:solidFill>
              <a:cs typeface="Arial" panose="020B0604020202020204" pitchFamily="34" charset="0"/>
            </a:endParaRPr>
          </a:p>
          <a:p>
            <a:pPr>
              <a:spcBef>
                <a:spcPts val="600"/>
              </a:spcBef>
              <a:buNone/>
              <a:defRPr/>
            </a:pPr>
            <a:endParaRPr lang="en-US" altLang="en-US" dirty="0">
              <a:solidFill>
                <a:schemeClr val="accent5">
                  <a:lumMod val="75000"/>
                </a:schemeClr>
              </a:solidFill>
              <a:cs typeface="Arial" panose="020B0604020202020204" pitchFamily="34" charset="0"/>
            </a:endParaRPr>
          </a:p>
        </p:txBody>
      </p:sp>
    </p:spTree>
    <p:extLst>
      <p:ext uri="{BB962C8B-B14F-4D97-AF65-F5344CB8AC3E}">
        <p14:creationId xmlns:p14="http://schemas.microsoft.com/office/powerpoint/2010/main" val="68028766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080452" cy="1062840"/>
          </a:xfrm>
        </p:spPr>
        <p:txBody>
          <a:bodyPr>
            <a:normAutofit fontScale="90000"/>
          </a:bodyPr>
          <a:lstStyle/>
          <a:p>
            <a:r>
              <a:rPr lang="en-US" sz="4900" b="1" dirty="0" smtClean="0">
                <a:solidFill>
                  <a:schemeClr val="accent5">
                    <a:lumMod val="50000"/>
                  </a:schemeClr>
                </a:solidFill>
              </a:rPr>
              <a:t>Transforming a Grammar into Greibach Normal Form</a:t>
            </a:r>
            <a:endParaRPr lang="en-US" b="1" dirty="0">
              <a:solidFill>
                <a:schemeClr val="accent5">
                  <a:lumMod val="50000"/>
                </a:schemeClr>
              </a:solidFill>
            </a:endParaRPr>
          </a:p>
        </p:txBody>
      </p:sp>
      <p:sp>
        <p:nvSpPr>
          <p:cNvPr id="3" name="Content Placeholder 2"/>
          <p:cNvSpPr>
            <a:spLocks noGrp="1"/>
          </p:cNvSpPr>
          <p:nvPr>
            <p:ph idx="1"/>
          </p:nvPr>
        </p:nvSpPr>
        <p:spPr>
          <a:xfrm>
            <a:off x="628650" y="1528786"/>
            <a:ext cx="7755496" cy="4684123"/>
          </a:xfrm>
        </p:spPr>
        <p:txBody>
          <a:bodyPr>
            <a:normAutofit fontScale="92500" lnSpcReduction="10000"/>
          </a:bodyPr>
          <a:lstStyle/>
          <a:p>
            <a:pPr>
              <a:defRPr/>
            </a:pPr>
            <a:r>
              <a:rPr lang="en-US" altLang="en-US" dirty="0" smtClean="0"/>
              <a:t>For any context-free grammar that does not generate </a:t>
            </a:r>
            <a:r>
              <a:rPr lang="en-US" altLang="en-US" dirty="0" smtClean="0">
                <a:cs typeface="Arial" panose="020B0604020202020204" pitchFamily="34" charset="0"/>
                <a:sym typeface="Symbol" panose="05050102010706020507" pitchFamily="18" charset="2"/>
              </a:rPr>
              <a:t>, it is possible to find an equivalent grammar in Greibach normal form</a:t>
            </a:r>
          </a:p>
          <a:p>
            <a:pPr>
              <a:defRPr/>
            </a:pPr>
            <a:r>
              <a:rPr lang="en-US" dirty="0"/>
              <a:t>Consider the grammar from example </a:t>
            </a:r>
            <a:r>
              <a:rPr lang="en-US" dirty="0" smtClean="0"/>
              <a:t>6.10, </a:t>
            </a:r>
            <a:r>
              <a:rPr lang="en-US" dirty="0"/>
              <a:t>which is clearly not in </a:t>
            </a:r>
            <a:r>
              <a:rPr lang="en-US" altLang="en-US" dirty="0">
                <a:cs typeface="Arial" panose="020B0604020202020204" pitchFamily="34" charset="0"/>
                <a:sym typeface="Symbol" panose="05050102010706020507" pitchFamily="18" charset="2"/>
              </a:rPr>
              <a:t>Greibach</a:t>
            </a:r>
            <a:r>
              <a:rPr lang="en-US" dirty="0" smtClean="0"/>
              <a:t> </a:t>
            </a:r>
            <a:r>
              <a:rPr lang="en-US" dirty="0"/>
              <a:t>normal form</a:t>
            </a:r>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abSb</a:t>
            </a:r>
            <a:r>
              <a:rPr lang="en-US" altLang="en-US" dirty="0" smtClean="0">
                <a:solidFill>
                  <a:schemeClr val="accent5">
                    <a:lumMod val="75000"/>
                  </a:schemeClr>
                </a:solidFill>
                <a:cs typeface="Arial" panose="020B0604020202020204" pitchFamily="34" charset="0"/>
              </a:rPr>
              <a:t> | aa </a:t>
            </a:r>
            <a:endParaRPr lang="en-US" altLang="en-US" dirty="0">
              <a:solidFill>
                <a:schemeClr val="accent5">
                  <a:lumMod val="75000"/>
                </a:schemeClr>
              </a:solidFill>
              <a:cs typeface="Arial" panose="020B0604020202020204" pitchFamily="34" charset="0"/>
              <a:sym typeface="Symbol" panose="05050102010706020507" pitchFamily="18" charset="2"/>
            </a:endParaRPr>
          </a:p>
          <a:p>
            <a:pPr>
              <a:defRPr/>
            </a:pPr>
            <a:r>
              <a:rPr lang="en-US" dirty="0"/>
              <a:t>After replacing terminal symbols with new variables and adding new productions (in </a:t>
            </a:r>
            <a:r>
              <a:rPr lang="en-US" dirty="0">
                <a:solidFill>
                  <a:srgbClr val="FF0000"/>
                </a:solidFill>
              </a:rPr>
              <a:t>red</a:t>
            </a:r>
            <a:r>
              <a:rPr lang="en-US" dirty="0"/>
              <a:t>), the resulting grammar is</a:t>
            </a:r>
            <a:endParaRPr lang="en-US" altLang="en-US" dirty="0"/>
          </a:p>
          <a:p>
            <a:pPr>
              <a:spcBef>
                <a:spcPts val="400"/>
              </a:spcBef>
              <a:buNone/>
              <a:defRPr/>
            </a:pPr>
            <a:r>
              <a:rPr lang="en-US" altLang="en-US" dirty="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aBSB | aA</a:t>
            </a:r>
            <a:endParaRPr lang="en-US" altLang="en-US" dirty="0">
              <a:solidFill>
                <a:schemeClr val="accent5">
                  <a:lumMod val="75000"/>
                </a:schemeClr>
              </a:solidFill>
              <a:cs typeface="Arial" panose="020B0604020202020204" pitchFamily="34" charset="0"/>
            </a:endParaRP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rgbClr val="FF0000"/>
                </a:solidFill>
                <a:cs typeface="Arial" panose="020B0604020202020204" pitchFamily="34" charset="0"/>
              </a:rPr>
              <a:t>A </a:t>
            </a:r>
            <a:r>
              <a:rPr lang="en-US" altLang="en-US" dirty="0">
                <a:solidFill>
                  <a:srgbClr val="FF0000"/>
                </a:solidFill>
                <a:cs typeface="Arial" panose="020B0604020202020204" pitchFamily="34" charset="0"/>
                <a:sym typeface="Symbol" panose="05050102010706020507" pitchFamily="18" charset="2"/>
              </a:rPr>
              <a:t></a:t>
            </a:r>
            <a:r>
              <a:rPr lang="en-US" altLang="en-US" dirty="0">
                <a:solidFill>
                  <a:srgbClr val="FF0000"/>
                </a:solidFill>
                <a:cs typeface="Arial" panose="020B0604020202020204" pitchFamily="34" charset="0"/>
              </a:rPr>
              <a:t> </a:t>
            </a:r>
            <a:r>
              <a:rPr lang="en-US" altLang="en-US" dirty="0" smtClean="0">
                <a:solidFill>
                  <a:srgbClr val="FF0000"/>
                </a:solidFill>
                <a:cs typeface="Arial" panose="020B0604020202020204" pitchFamily="34" charset="0"/>
              </a:rPr>
              <a:t>a</a:t>
            </a:r>
            <a:endParaRPr lang="en-US" altLang="en-US" dirty="0">
              <a:solidFill>
                <a:srgbClr val="FF0000"/>
              </a:solidFill>
              <a:cs typeface="Arial" panose="020B0604020202020204" pitchFamily="34" charset="0"/>
              <a:sym typeface="Symbol" panose="05050102010706020507" pitchFamily="18" charset="2"/>
            </a:endParaRPr>
          </a:p>
          <a:p>
            <a:pPr>
              <a:spcBef>
                <a:spcPts val="400"/>
              </a:spcBef>
              <a:buNone/>
              <a:defRPr/>
            </a:pPr>
            <a:r>
              <a:rPr lang="en-US" altLang="en-US" dirty="0">
                <a:solidFill>
                  <a:schemeClr val="accent5">
                    <a:lumMod val="75000"/>
                  </a:schemeClr>
                </a:solidFill>
                <a:cs typeface="Arial" panose="020B0604020202020204" pitchFamily="34" charset="0"/>
              </a:rPr>
              <a:t>	</a:t>
            </a:r>
            <a:r>
              <a:rPr lang="en-US" altLang="en-US" dirty="0" smtClean="0">
                <a:solidFill>
                  <a:srgbClr val="FF0000"/>
                </a:solidFill>
                <a:cs typeface="Arial" panose="020B0604020202020204" pitchFamily="34" charset="0"/>
              </a:rPr>
              <a:t>B </a:t>
            </a:r>
            <a:r>
              <a:rPr lang="en-US" altLang="en-US" dirty="0">
                <a:solidFill>
                  <a:srgbClr val="FF0000"/>
                </a:solidFill>
                <a:cs typeface="Arial" panose="020B0604020202020204" pitchFamily="34" charset="0"/>
                <a:sym typeface="Symbol" panose="05050102010706020507" pitchFamily="18" charset="2"/>
              </a:rPr>
              <a:t></a:t>
            </a:r>
            <a:r>
              <a:rPr lang="en-US" altLang="en-US" dirty="0">
                <a:solidFill>
                  <a:srgbClr val="FF0000"/>
                </a:solidFill>
                <a:cs typeface="Arial" panose="020B0604020202020204" pitchFamily="34" charset="0"/>
              </a:rPr>
              <a:t> b</a:t>
            </a:r>
            <a:endParaRPr lang="en-US" altLang="en-US" dirty="0">
              <a:solidFill>
                <a:srgbClr val="FF0000"/>
              </a:solidFill>
              <a:cs typeface="Arial" panose="020B0604020202020204" pitchFamily="34" charset="0"/>
              <a:sym typeface="Symbol" panose="05050102010706020507" pitchFamily="18" charset="2"/>
            </a:endParaRPr>
          </a:p>
          <a:p>
            <a:pPr>
              <a:defRPr/>
            </a:pPr>
            <a:endParaRPr lang="en-US" altLang="en-US" dirty="0" smtClean="0">
              <a:cs typeface="Arial" panose="020B0604020202020204" pitchFamily="34" charset="0"/>
              <a:sym typeface="Symbol" panose="05050102010706020507" pitchFamily="18" charset="2"/>
            </a:endParaRPr>
          </a:p>
          <a:p>
            <a:pPr>
              <a:defRPr/>
            </a:pPr>
            <a:endParaRPr lang="en-US" altLang="en-US" dirty="0" smtClean="0"/>
          </a:p>
        </p:txBody>
      </p:sp>
    </p:spTree>
    <p:extLst>
      <p:ext uri="{BB962C8B-B14F-4D97-AF65-F5344CB8AC3E}">
        <p14:creationId xmlns:p14="http://schemas.microsoft.com/office/powerpoint/2010/main" val="399969046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7</a:t>
            </a:r>
            <a:endParaRPr lang="en-US" dirty="0"/>
          </a:p>
        </p:txBody>
      </p:sp>
      <p:sp>
        <p:nvSpPr>
          <p:cNvPr id="3" name="Subtitle 2"/>
          <p:cNvSpPr>
            <a:spLocks noGrp="1"/>
          </p:cNvSpPr>
          <p:nvPr>
            <p:ph type="subTitle" idx="1"/>
          </p:nvPr>
        </p:nvSpPr>
        <p:spPr>
          <a:xfrm>
            <a:off x="552450" y="3657600"/>
            <a:ext cx="3390900" cy="1143000"/>
          </a:xfrm>
        </p:spPr>
        <p:txBody>
          <a:bodyPr/>
          <a:lstStyle/>
          <a:p>
            <a:r>
              <a:rPr lang="en-US" dirty="0" smtClean="0"/>
              <a:t>PUSHDOWN AUTOMATA</a:t>
            </a:r>
            <a:endParaRPr lang="en-US" dirty="0"/>
          </a:p>
        </p:txBody>
      </p:sp>
    </p:spTree>
    <p:extLst>
      <p:ext uri="{BB962C8B-B14F-4D97-AF65-F5344CB8AC3E}">
        <p14:creationId xmlns:p14="http://schemas.microsoft.com/office/powerpoint/2010/main" val="137045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690689"/>
            <a:ext cx="7886700" cy="4486274"/>
          </a:xfrm>
        </p:spPr>
        <p:txBody>
          <a:bodyPr>
            <a:normAutofit fontScale="92500" lnSpcReduction="20000"/>
          </a:bodyPr>
          <a:lstStyle/>
          <a:p>
            <a:r>
              <a:rPr lang="en-US" dirty="0" smtClean="0"/>
              <a:t>Describe the components of a nondeterministic pushdown automaton</a:t>
            </a:r>
          </a:p>
          <a:p>
            <a:r>
              <a:rPr lang="en-US" dirty="0" smtClean="0"/>
              <a:t>State whether an input string is accepted by a </a:t>
            </a:r>
            <a:r>
              <a:rPr lang="en-US" dirty="0"/>
              <a:t>nondeterministic pushdown </a:t>
            </a:r>
            <a:r>
              <a:rPr lang="en-US" dirty="0" smtClean="0"/>
              <a:t>automaton</a:t>
            </a:r>
          </a:p>
          <a:p>
            <a:r>
              <a:rPr lang="en-US" dirty="0" smtClean="0"/>
              <a:t>Construct a </a:t>
            </a:r>
            <a:r>
              <a:rPr lang="en-US" dirty="0"/>
              <a:t>pushdown automaton to </a:t>
            </a:r>
            <a:r>
              <a:rPr lang="en-US" dirty="0" smtClean="0"/>
              <a:t>accept a </a:t>
            </a:r>
            <a:r>
              <a:rPr lang="en-US" dirty="0"/>
              <a:t>specific </a:t>
            </a:r>
            <a:r>
              <a:rPr lang="en-US" dirty="0" smtClean="0"/>
              <a:t>language</a:t>
            </a:r>
          </a:p>
          <a:p>
            <a:r>
              <a:rPr lang="en-US" dirty="0" smtClean="0"/>
              <a:t>Given a context-free grammar in Greibach normal form, construct the corresponding pushdown automaton</a:t>
            </a:r>
          </a:p>
          <a:p>
            <a:r>
              <a:rPr lang="en-US" dirty="0" smtClean="0"/>
              <a:t>Describe the differences between deterministic and nondeterministic pushdown automata</a:t>
            </a:r>
          </a:p>
          <a:p>
            <a:r>
              <a:rPr lang="en-US" dirty="0"/>
              <a:t>Describe the differences between deterministic and </a:t>
            </a:r>
            <a:r>
              <a:rPr lang="en-US" dirty="0" smtClean="0"/>
              <a:t>general context-free languages</a:t>
            </a:r>
          </a:p>
          <a:p>
            <a:endParaRPr lang="en-US" dirty="0" smtClean="0"/>
          </a:p>
          <a:p>
            <a:endParaRPr lang="en-US" dirty="0" smtClean="0"/>
          </a:p>
          <a:p>
            <a:endParaRPr lang="en-US" dirty="0"/>
          </a:p>
        </p:txBody>
      </p:sp>
    </p:spTree>
    <p:extLst>
      <p:ext uri="{BB962C8B-B14F-4D97-AF65-F5344CB8AC3E}">
        <p14:creationId xmlns:p14="http://schemas.microsoft.com/office/powerpoint/2010/main" val="44099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74091"/>
            <a:ext cx="7886700" cy="1325563"/>
          </a:xfrm>
        </p:spPr>
        <p:txBody>
          <a:bodyPr/>
          <a:lstStyle/>
          <a:p>
            <a:r>
              <a:rPr lang="en-US" b="1" dirty="0" smtClean="0">
                <a:solidFill>
                  <a:schemeClr val="accent5">
                    <a:lumMod val="50000"/>
                  </a:schemeClr>
                </a:solidFill>
              </a:rPr>
              <a:t>Classes of Automata</a:t>
            </a:r>
            <a:endParaRPr lang="en-US" sz="3600" b="1" dirty="0">
              <a:solidFill>
                <a:schemeClr val="accent5">
                  <a:lumMod val="50000"/>
                </a:schemeClr>
              </a:solidFill>
            </a:endParaRPr>
          </a:p>
        </p:txBody>
      </p:sp>
      <p:pic>
        <p:nvPicPr>
          <p:cNvPr id="4" name="Picture 2" descr="Automata theory.sv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3859" y="1027907"/>
            <a:ext cx="6415200" cy="4811400"/>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p:cNvSpPr/>
          <p:nvPr/>
        </p:nvSpPr>
        <p:spPr>
          <a:xfrm>
            <a:off x="5656729" y="3164542"/>
            <a:ext cx="1848857" cy="23397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6093653" y="3164542"/>
            <a:ext cx="1015663" cy="2241176"/>
          </a:xfrm>
          <a:prstGeom prst="rect">
            <a:avLst/>
          </a:prstGeom>
          <a:noFill/>
        </p:spPr>
        <p:txBody>
          <a:bodyPr vert="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Calibri" panose="020F0502020204030204"/>
                <a:ea typeface="+mn-ea"/>
                <a:cs typeface="+mn-cs"/>
              </a:rPr>
              <a:t>Increasing sophistication and capabilities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893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Nondeterministic Pushdown Automata</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89"/>
            <a:ext cx="8091604" cy="4626943"/>
          </a:xfrm>
        </p:spPr>
        <p:txBody>
          <a:bodyPr>
            <a:normAutofit/>
          </a:bodyPr>
          <a:lstStyle/>
          <a:p>
            <a:r>
              <a:rPr lang="en-US" altLang="en-US" dirty="0" smtClean="0"/>
              <a:t>A pushdown automaton is a model </a:t>
            </a:r>
            <a:r>
              <a:rPr lang="en-US" altLang="en-US" dirty="0"/>
              <a:t>of computation </a:t>
            </a:r>
            <a:r>
              <a:rPr lang="en-US" altLang="en-US" dirty="0" smtClean="0"/>
              <a:t>designed to process context-free </a:t>
            </a:r>
            <a:r>
              <a:rPr lang="en-US" altLang="en-US" dirty="0"/>
              <a:t>l</a:t>
            </a:r>
            <a:r>
              <a:rPr lang="en-US" altLang="en-US" dirty="0" smtClean="0"/>
              <a:t>anguages</a:t>
            </a:r>
            <a:endParaRPr lang="en-US" altLang="en-US" dirty="0"/>
          </a:p>
          <a:p>
            <a:r>
              <a:rPr lang="en-US" dirty="0" smtClean="0"/>
              <a:t>Pushdown </a:t>
            </a:r>
            <a:r>
              <a:rPr lang="en-US" dirty="0"/>
              <a:t>automata</a:t>
            </a:r>
            <a:r>
              <a:rPr lang="en-US" altLang="en-US" dirty="0" smtClean="0"/>
              <a:t> </a:t>
            </a:r>
            <a:r>
              <a:rPr lang="en-US" altLang="en-US" dirty="0"/>
              <a:t>use a </a:t>
            </a:r>
            <a:r>
              <a:rPr lang="en-US" altLang="en-US" i="1" dirty="0"/>
              <a:t>stack</a:t>
            </a:r>
            <a:r>
              <a:rPr lang="en-US" altLang="en-US" dirty="0"/>
              <a:t> as storage </a:t>
            </a:r>
            <a:r>
              <a:rPr lang="en-US" altLang="en-US" dirty="0" smtClean="0"/>
              <a:t>mechanism</a:t>
            </a:r>
          </a:p>
          <a:p>
            <a:endParaRPr lang="en-US" altLang="en-US" dirty="0"/>
          </a:p>
          <a:p>
            <a:pPr marL="0" indent="0">
              <a:buNone/>
            </a:pPr>
            <a:endParaRPr lang="en-US" altLang="en-US" dirty="0"/>
          </a:p>
        </p:txBody>
      </p:sp>
      <p:pic>
        <p:nvPicPr>
          <p:cNvPr id="1026" name="Picture 2" descr="C:\Users\taylor.ferracane\Desktop\Linz PPT Images\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6" y="3393199"/>
            <a:ext cx="3233988" cy="267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9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4457"/>
            <a:ext cx="7886700" cy="1325563"/>
          </a:xfrm>
        </p:spPr>
        <p:txBody>
          <a:bodyPr/>
          <a:lstStyle/>
          <a:p>
            <a:r>
              <a:rPr lang="en-US" b="1" dirty="0" smtClean="0">
                <a:solidFill>
                  <a:schemeClr val="accent5">
                    <a:lumMod val="50000"/>
                  </a:schemeClr>
                </a:solidFill>
              </a:rPr>
              <a:t>Nondeterministic Pushdown Automata</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7886700" cy="4626943"/>
          </a:xfrm>
        </p:spPr>
        <p:txBody>
          <a:bodyPr>
            <a:normAutofit fontScale="85000" lnSpcReduction="10000"/>
          </a:bodyPr>
          <a:lstStyle/>
          <a:p>
            <a:r>
              <a:rPr lang="en-US" altLang="en-US" dirty="0"/>
              <a:t>A </a:t>
            </a:r>
            <a:r>
              <a:rPr lang="en-US" altLang="en-US" i="1" dirty="0"/>
              <a:t>nondeterministic </a:t>
            </a:r>
            <a:r>
              <a:rPr lang="en-US" altLang="en-US" i="1" dirty="0" smtClean="0"/>
              <a:t>pushdown accepter</a:t>
            </a:r>
            <a:r>
              <a:rPr lang="en-US" altLang="en-US" dirty="0" smtClean="0"/>
              <a:t> (npda) </a:t>
            </a:r>
            <a:r>
              <a:rPr lang="en-US" altLang="en-US" dirty="0"/>
              <a:t>is defined by:</a:t>
            </a:r>
          </a:p>
          <a:p>
            <a:pPr lvl="1"/>
            <a:r>
              <a:rPr lang="en-US" altLang="en-US" dirty="0"/>
              <a:t>A finite set of states Q</a:t>
            </a:r>
          </a:p>
          <a:p>
            <a:pPr lvl="1"/>
            <a:r>
              <a:rPr lang="en-US" altLang="en-US" dirty="0"/>
              <a:t>An input alphabet </a:t>
            </a:r>
            <a:r>
              <a:rPr lang="el-GR" altLang="en-US" dirty="0"/>
              <a:t>Σ</a:t>
            </a:r>
            <a:endParaRPr lang="en-US" altLang="en-US" dirty="0"/>
          </a:p>
          <a:p>
            <a:pPr lvl="1"/>
            <a:r>
              <a:rPr lang="en-US" altLang="en-US" dirty="0"/>
              <a:t>A stack alphabet </a:t>
            </a:r>
            <a:r>
              <a:rPr lang="el-GR" altLang="en-US" dirty="0"/>
              <a:t>Γ</a:t>
            </a:r>
            <a:endParaRPr lang="en-US" altLang="en-US" dirty="0"/>
          </a:p>
          <a:p>
            <a:pPr lvl="1"/>
            <a:r>
              <a:rPr lang="en-US" altLang="en-US" dirty="0"/>
              <a:t>A transition function </a:t>
            </a:r>
            <a:r>
              <a:rPr lang="el-GR" altLang="en-US" dirty="0"/>
              <a:t>δ</a:t>
            </a:r>
            <a:endParaRPr lang="en-US" altLang="en-US" dirty="0"/>
          </a:p>
          <a:p>
            <a:pPr lvl="1"/>
            <a:r>
              <a:rPr lang="en-US" altLang="en-US" dirty="0"/>
              <a:t>An initial state q</a:t>
            </a:r>
            <a:r>
              <a:rPr lang="en-US" altLang="en-US" baseline="-25000" dirty="0"/>
              <a:t>0</a:t>
            </a:r>
          </a:p>
          <a:p>
            <a:pPr lvl="1"/>
            <a:r>
              <a:rPr lang="en-US" altLang="en-US" dirty="0"/>
              <a:t>A stack start symbol z</a:t>
            </a:r>
          </a:p>
          <a:p>
            <a:pPr lvl="1"/>
            <a:r>
              <a:rPr lang="en-US" altLang="en-US" dirty="0"/>
              <a:t>A </a:t>
            </a:r>
            <a:r>
              <a:rPr lang="en-US" altLang="en-US" dirty="0" smtClean="0"/>
              <a:t>set </a:t>
            </a:r>
            <a:r>
              <a:rPr lang="en-US" altLang="en-US" dirty="0"/>
              <a:t>of final states F</a:t>
            </a:r>
          </a:p>
          <a:p>
            <a:r>
              <a:rPr lang="en-US" altLang="en-US" dirty="0" smtClean="0"/>
              <a:t>Input </a:t>
            </a:r>
            <a:r>
              <a:rPr lang="en-US" altLang="en-US" dirty="0"/>
              <a:t>to the transition </a:t>
            </a:r>
            <a:r>
              <a:rPr lang="en-US" altLang="en-US" dirty="0" smtClean="0"/>
              <a:t>function </a:t>
            </a:r>
            <a:r>
              <a:rPr lang="el-GR" altLang="en-US" dirty="0"/>
              <a:t>δ</a:t>
            </a:r>
            <a:r>
              <a:rPr lang="en-US" altLang="en-US" dirty="0" smtClean="0"/>
              <a:t> </a:t>
            </a:r>
            <a:r>
              <a:rPr lang="en-US" altLang="en-US" dirty="0"/>
              <a:t>consists of </a:t>
            </a:r>
            <a:r>
              <a:rPr lang="en-US" altLang="en-US" dirty="0" smtClean="0"/>
              <a:t>a triple consisting of a state</a:t>
            </a:r>
            <a:r>
              <a:rPr lang="en-US" altLang="en-US" dirty="0"/>
              <a:t>, input </a:t>
            </a:r>
            <a:r>
              <a:rPr lang="en-US" altLang="en-US" dirty="0" smtClean="0"/>
              <a:t>symbol (or </a:t>
            </a:r>
            <a:r>
              <a:rPr lang="en-US" altLang="en-US" dirty="0" smtClean="0">
                <a:sym typeface="Symbol" panose="05050102010706020507" pitchFamily="18" charset="2"/>
              </a:rPr>
              <a:t>)</a:t>
            </a:r>
            <a:r>
              <a:rPr lang="en-US" altLang="en-US" dirty="0" smtClean="0"/>
              <a:t>, and the symbol at the top </a:t>
            </a:r>
            <a:r>
              <a:rPr lang="en-US" altLang="en-US" dirty="0"/>
              <a:t>of </a:t>
            </a:r>
            <a:r>
              <a:rPr lang="en-US" altLang="en-US" dirty="0" smtClean="0"/>
              <a:t>stack</a:t>
            </a:r>
          </a:p>
          <a:p>
            <a:r>
              <a:rPr lang="en-US" altLang="en-US" dirty="0" smtClean="0"/>
              <a:t>Output of </a:t>
            </a:r>
            <a:r>
              <a:rPr lang="el-GR" altLang="en-US" dirty="0" smtClean="0"/>
              <a:t>δ</a:t>
            </a:r>
            <a:r>
              <a:rPr lang="en-US" altLang="en-US" dirty="0" smtClean="0"/>
              <a:t> consists of a new state and new top of stack</a:t>
            </a:r>
            <a:endParaRPr lang="en-US" altLang="en-US" dirty="0"/>
          </a:p>
          <a:p>
            <a:r>
              <a:rPr lang="en-US" altLang="en-US" dirty="0"/>
              <a:t>Transitions can be used to model common stack </a:t>
            </a:r>
            <a:r>
              <a:rPr lang="en-US" altLang="en-US" dirty="0" smtClean="0"/>
              <a:t>operations</a:t>
            </a:r>
            <a:endParaRPr lang="en-US" altLang="en-US" dirty="0"/>
          </a:p>
        </p:txBody>
      </p:sp>
    </p:spTree>
    <p:extLst>
      <p:ext uri="{BB962C8B-B14F-4D97-AF65-F5344CB8AC3E}">
        <p14:creationId xmlns:p14="http://schemas.microsoft.com/office/powerpoint/2010/main" val="157832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4457"/>
            <a:ext cx="7886700" cy="1325563"/>
          </a:xfrm>
        </p:spPr>
        <p:txBody>
          <a:bodyPr/>
          <a:lstStyle/>
          <a:p>
            <a:r>
              <a:rPr lang="en-US" b="1" dirty="0" smtClean="0">
                <a:solidFill>
                  <a:schemeClr val="accent5">
                    <a:lumMod val="50000"/>
                  </a:schemeClr>
                </a:solidFill>
              </a:rPr>
              <a:t>Sample npda Transitions</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123406"/>
            <a:ext cx="8064413" cy="5388763"/>
          </a:xfrm>
        </p:spPr>
        <p:txBody>
          <a:bodyPr>
            <a:normAutofit/>
          </a:bodyPr>
          <a:lstStyle/>
          <a:p>
            <a:r>
              <a:rPr lang="en-US" altLang="en-US" dirty="0" smtClean="0"/>
              <a:t>Example </a:t>
            </a:r>
            <a:r>
              <a:rPr lang="en-US" altLang="en-US" dirty="0"/>
              <a:t>7.1 </a:t>
            </a:r>
            <a:r>
              <a:rPr lang="en-US" altLang="en-US" dirty="0" smtClean="0"/>
              <a:t>presents the sample transition rule:</a:t>
            </a:r>
          </a:p>
          <a:p>
            <a:endParaRPr lang="en-US" altLang="en-US" dirty="0" smtClean="0"/>
          </a:p>
          <a:p>
            <a:pPr marL="0" indent="0">
              <a:buNone/>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 b)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cd), </a:t>
            </a:r>
            <a:r>
              <a:rPr lang="en-US" dirty="0">
                <a:solidFill>
                  <a:schemeClr val="accent1">
                    <a:lumMod val="75000"/>
                  </a:schemeClr>
                </a:solidFill>
                <a:cs typeface="Arial" charset="0"/>
              </a:rPr>
              <a:t>(</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a:t>
            </a:r>
          </a:p>
          <a:p>
            <a:pPr marL="0" indent="0">
              <a:buNone/>
            </a:pPr>
            <a:endParaRPr lang="en-US" altLang="en-US" dirty="0"/>
          </a:p>
          <a:p>
            <a:r>
              <a:rPr lang="en-US" altLang="en-US" dirty="0" smtClean="0"/>
              <a:t>According to this rule, when the control unit is in state q</a:t>
            </a:r>
            <a:r>
              <a:rPr lang="en-US" altLang="en-US" baseline="-25000" dirty="0" smtClean="0"/>
              <a:t>1</a:t>
            </a:r>
            <a:r>
              <a:rPr lang="en-US" altLang="en-US" dirty="0" smtClean="0"/>
              <a:t>, the input symbol is a, and the top of the stack is b, two moves are possible:</a:t>
            </a:r>
          </a:p>
          <a:p>
            <a:pPr lvl="1"/>
            <a:r>
              <a:rPr lang="en-US" altLang="en-US" dirty="0" smtClean="0"/>
              <a:t>New state is q</a:t>
            </a:r>
            <a:r>
              <a:rPr lang="en-US" altLang="en-US" baseline="-25000" dirty="0" smtClean="0"/>
              <a:t>2</a:t>
            </a:r>
            <a:r>
              <a:rPr lang="en-US" altLang="en-US" dirty="0" smtClean="0"/>
              <a:t> and the symbols cd replace b on the stack</a:t>
            </a:r>
          </a:p>
          <a:p>
            <a:pPr lvl="1"/>
            <a:r>
              <a:rPr lang="en-US" altLang="en-US" dirty="0" smtClean="0"/>
              <a:t>New state is q</a:t>
            </a:r>
            <a:r>
              <a:rPr lang="en-US" altLang="en-US" baseline="-25000" dirty="0" smtClean="0"/>
              <a:t>3</a:t>
            </a:r>
            <a:r>
              <a:rPr lang="en-US" altLang="en-US" dirty="0" smtClean="0"/>
              <a:t> and b is simply removed from the stack</a:t>
            </a:r>
          </a:p>
          <a:p>
            <a:r>
              <a:rPr lang="en-US" altLang="en-US" dirty="0" smtClean="0"/>
              <a:t>If </a:t>
            </a:r>
            <a:r>
              <a:rPr lang="en-US" altLang="en-US" dirty="0"/>
              <a:t>a particular transition is not defined, the corresponding (state, symbol, </a:t>
            </a:r>
            <a:r>
              <a:rPr lang="en-US" altLang="en-US" dirty="0" smtClean="0"/>
              <a:t>stack top) </a:t>
            </a:r>
            <a:r>
              <a:rPr lang="en-US" altLang="en-US" dirty="0"/>
              <a:t>configuration represents a </a:t>
            </a:r>
            <a:r>
              <a:rPr lang="en-US" altLang="en-US" b="1" i="1" dirty="0"/>
              <a:t>dead</a:t>
            </a:r>
            <a:r>
              <a:rPr lang="en-US" altLang="en-US" dirty="0"/>
              <a:t> state</a:t>
            </a:r>
          </a:p>
          <a:p>
            <a:endParaRPr lang="en-US" altLang="en-US" dirty="0"/>
          </a:p>
        </p:txBody>
      </p:sp>
      <p:sp>
        <p:nvSpPr>
          <p:cNvPr id="4" name="TextBox 3"/>
          <p:cNvSpPr txBox="1"/>
          <p:nvPr/>
        </p:nvSpPr>
        <p:spPr>
          <a:xfrm>
            <a:off x="452846" y="1645920"/>
            <a:ext cx="33179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Current state    Input symbol    Top of stack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p:cNvCxnSpPr/>
          <p:nvPr/>
        </p:nvCxnSpPr>
        <p:spPr>
          <a:xfrm>
            <a:off x="1096108" y="1905000"/>
            <a:ext cx="885092" cy="3575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a:stCxn id="4" idx="2"/>
          </p:cNvCxnSpPr>
          <p:nvPr/>
        </p:nvCxnSpPr>
        <p:spPr>
          <a:xfrm>
            <a:off x="2111829" y="1953697"/>
            <a:ext cx="273817" cy="3557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a:off x="2860431" y="1905000"/>
            <a:ext cx="263769" cy="3575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2826194" y="2930769"/>
            <a:ext cx="33179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New state    New stack symbol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Arrow Connector 14"/>
          <p:cNvCxnSpPr/>
          <p:nvPr/>
        </p:nvCxnSpPr>
        <p:spPr>
          <a:xfrm flipV="1">
            <a:off x="3470031" y="2590801"/>
            <a:ext cx="257908" cy="41030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flipH="1" flipV="1">
            <a:off x="4319954" y="2584939"/>
            <a:ext cx="51822" cy="4161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319954" y="1673799"/>
            <a:ext cx="40497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New state    Clear stack symbol (e.g. pop function)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p:cNvCxnSpPr/>
          <p:nvPr/>
        </p:nvCxnSpPr>
        <p:spPr>
          <a:xfrm>
            <a:off x="4759569" y="1905000"/>
            <a:ext cx="140677" cy="381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flipH="1">
            <a:off x="5357447" y="1932401"/>
            <a:ext cx="474784" cy="319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TextBox 26"/>
          <p:cNvSpPr txBox="1"/>
          <p:nvPr/>
        </p:nvSpPr>
        <p:spPr>
          <a:xfrm>
            <a:off x="6508142" y="2605408"/>
            <a:ext cx="15549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panose="020F0502020204030204"/>
                <a:ea typeface="+mn-ea"/>
                <a:cs typeface="+mn-cs"/>
              </a:rPr>
              <a:t>Set of transitions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p:cNvCxnSpPr/>
          <p:nvPr/>
        </p:nvCxnSpPr>
        <p:spPr>
          <a:xfrm flipH="1" flipV="1">
            <a:off x="5703944" y="2514600"/>
            <a:ext cx="919594" cy="1460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8620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39866"/>
            <a:ext cx="7886700" cy="1325563"/>
          </a:xfrm>
        </p:spPr>
        <p:txBody>
          <a:bodyPr/>
          <a:lstStyle/>
          <a:p>
            <a:r>
              <a:rPr lang="en-US" b="1" dirty="0" smtClean="0">
                <a:solidFill>
                  <a:schemeClr val="accent5">
                    <a:lumMod val="50000"/>
                  </a:schemeClr>
                </a:solidFill>
              </a:rPr>
              <a:t>A Sample Nondeterministic Pushdown Accepter</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788015"/>
            <a:ext cx="8264829" cy="4626943"/>
          </a:xfrm>
        </p:spPr>
        <p:txBody>
          <a:bodyPr>
            <a:normAutofit fontScale="92500" lnSpcReduction="20000"/>
          </a:bodyPr>
          <a:lstStyle/>
          <a:p>
            <a:pPr>
              <a:defRPr/>
            </a:pPr>
            <a:r>
              <a:rPr lang="en-US" dirty="0" smtClean="0"/>
              <a:t>Example 7.2: Consider </a:t>
            </a:r>
            <a:r>
              <a:rPr lang="en-US" dirty="0"/>
              <a:t>the </a:t>
            </a:r>
            <a:r>
              <a:rPr lang="en-US" dirty="0" smtClean="0"/>
              <a:t>npda </a:t>
            </a:r>
          </a:p>
          <a:p>
            <a:pPr marL="0" indent="0">
              <a:buNone/>
              <a:defRPr/>
            </a:pPr>
            <a:r>
              <a:rPr lang="en-US" dirty="0" smtClean="0"/>
              <a:t>   </a:t>
            </a:r>
            <a:r>
              <a:rPr lang="en-US" dirty="0" smtClean="0">
                <a:solidFill>
                  <a:schemeClr val="accent1">
                    <a:lumMod val="75000"/>
                  </a:schemeClr>
                </a:solidFill>
              </a:rPr>
              <a:t>Q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 </a:t>
            </a:r>
            <a:r>
              <a:rPr lang="en-US" dirty="0" smtClean="0">
                <a:solidFill>
                  <a:schemeClr val="accent1">
                    <a:lumMod val="75000"/>
                  </a:schemeClr>
                </a:solidFill>
                <a:cs typeface="Arial" charset="0"/>
              </a:rPr>
              <a:t>}, </a:t>
            </a:r>
            <a:r>
              <a:rPr lang="el-GR" dirty="0" smtClean="0">
                <a:solidFill>
                  <a:schemeClr val="accent1">
                    <a:lumMod val="75000"/>
                  </a:schemeClr>
                </a:solidFill>
              </a:rPr>
              <a:t>Σ</a:t>
            </a:r>
            <a:r>
              <a:rPr lang="en-US" dirty="0" smtClean="0">
                <a:solidFill>
                  <a:schemeClr val="accent1">
                    <a:lumMod val="75000"/>
                  </a:schemeClr>
                </a:solidFill>
              </a:rPr>
              <a:t> = { a, b }, </a:t>
            </a:r>
            <a:r>
              <a:rPr lang="en-US" dirty="0" smtClean="0">
                <a:solidFill>
                  <a:schemeClr val="accent1">
                    <a:lumMod val="75000"/>
                  </a:schemeClr>
                </a:solidFill>
                <a:sym typeface="Symbol" panose="05050102010706020507" pitchFamily="18" charset="2"/>
              </a:rPr>
              <a:t></a:t>
            </a:r>
            <a:r>
              <a:rPr lang="en-US" dirty="0" smtClean="0">
                <a:solidFill>
                  <a:schemeClr val="accent1">
                    <a:lumMod val="75000"/>
                  </a:schemeClr>
                </a:solidFill>
              </a:rPr>
              <a:t>= { 0, 1 }, z = 0, F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rPr>
              <a:t>}</a:t>
            </a:r>
            <a:endParaRPr lang="en-US" dirty="0">
              <a:solidFill>
                <a:schemeClr val="accent1">
                  <a:lumMod val="75000"/>
                </a:schemeClr>
              </a:solidFill>
            </a:endParaRPr>
          </a:p>
          <a:p>
            <a:pPr marL="0" indent="0">
              <a:buNone/>
              <a:defRPr/>
            </a:pPr>
            <a:r>
              <a:rPr lang="en-US" i="1" dirty="0" smtClean="0">
                <a:solidFill>
                  <a:schemeClr val="accent1">
                    <a:lumMod val="75000"/>
                  </a:schemeClr>
                </a:solidFill>
              </a:rPr>
              <a:t>   </a:t>
            </a:r>
            <a:r>
              <a:rPr lang="en-US" dirty="0" smtClean="0"/>
              <a:t>with initial state q</a:t>
            </a:r>
            <a:r>
              <a:rPr lang="en-US" baseline="-25000" dirty="0" smtClean="0"/>
              <a:t>0</a:t>
            </a:r>
            <a:r>
              <a:rPr lang="en-US" dirty="0" smtClean="0"/>
              <a:t> and </a:t>
            </a:r>
            <a:r>
              <a:rPr lang="en-US" dirty="0"/>
              <a:t>transition </a:t>
            </a:r>
            <a:r>
              <a:rPr lang="en-US" dirty="0" smtClean="0"/>
              <a:t>function </a:t>
            </a:r>
            <a:r>
              <a:rPr lang="en-US" dirty="0"/>
              <a:t>given </a:t>
            </a:r>
            <a:r>
              <a:rPr lang="en-US" dirty="0" smtClean="0"/>
              <a:t>by:</a:t>
            </a:r>
            <a:endParaRPr lang="en-US" dirty="0"/>
          </a:p>
          <a:p>
            <a:pPr>
              <a:spcBef>
                <a:spcPct val="10000"/>
              </a:spcBef>
              <a:spcAft>
                <a:spcPct val="10000"/>
              </a:spcAft>
              <a:buNone/>
              <a:defRPr/>
            </a:pPr>
            <a:r>
              <a:rPr lang="en-US"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0</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10), </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3</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endParaRPr lang="en-US" altLang="en-US" dirty="0"/>
          </a:p>
          <a:p>
            <a:pPr>
              <a:spcBef>
                <a:spcPct val="10000"/>
              </a:spcBef>
              <a:spcAft>
                <a:spcPct val="10000"/>
              </a:spcAft>
              <a:buNone/>
              <a:defRPr/>
            </a:pPr>
            <a:r>
              <a:rPr lang="en-US" dirty="0" smtClean="0">
                <a:solidFill>
                  <a:schemeClr val="accent1">
                    <a:lumMod val="75000"/>
                  </a:schemeClr>
                </a:solidFill>
                <a:cs typeface="Arial" charset="0"/>
              </a:rPr>
              <a:t> </a:t>
            </a:r>
            <a:r>
              <a:rPr lang="en-US" baseline="-25000"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altLang="en-US" dirty="0" smtClean="0">
                <a:solidFill>
                  <a:schemeClr val="accent1">
                    <a:lumMod val="75000"/>
                  </a:schemeClr>
                </a:solidFill>
                <a:cs typeface="Arial" charset="0"/>
                <a:sym typeface="Symbol" panose="05050102010706020507" pitchFamily="18" charset="2"/>
              </a:rPr>
              <a:t>, 0</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3</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endParaRPr lang="en-US" altLang="en-US" dirty="0"/>
          </a:p>
          <a:p>
            <a:pPr>
              <a:spcBef>
                <a:spcPct val="10000"/>
              </a:spcBef>
              <a:spcAft>
                <a:spcPct val="10000"/>
              </a:spcAft>
              <a:buNone/>
              <a:defRPr/>
            </a:pPr>
            <a:r>
              <a:rPr lang="en-US" baseline="-25000"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1) </a:t>
            </a:r>
            <a:r>
              <a:rPr lang="en-US" dirty="0">
                <a:solidFill>
                  <a:schemeClr val="accent1">
                    <a:lumMod val="75000"/>
                  </a:schemeClr>
                </a:solidFill>
                <a:cs typeface="Arial" charset="0"/>
              </a:rPr>
              <a:t>= { (q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11)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b, </a:t>
            </a:r>
            <a:r>
              <a:rPr lang="en-US" dirty="0">
                <a:solidFill>
                  <a:schemeClr val="accent1">
                    <a:lumMod val="75000"/>
                  </a:schemeClr>
                </a:solidFill>
                <a:cs typeface="Arial" charset="0"/>
              </a:rPr>
              <a:t>1)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b, 1) = { (q</a:t>
            </a:r>
            <a:r>
              <a:rPr lang="en-US" baseline="-25000" dirty="0">
                <a:solidFill>
                  <a:schemeClr val="accent1">
                    <a:lumMod val="75000"/>
                  </a:schemeClr>
                </a:solidFill>
                <a:cs typeface="Arial" charset="0"/>
              </a:rPr>
              <a:t>2,</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 0</a:t>
            </a:r>
            <a:r>
              <a:rPr lang="en-US" dirty="0">
                <a:solidFill>
                  <a:schemeClr val="accent1">
                    <a:lumMod val="75000"/>
                  </a:schemeClr>
                </a:solidFill>
                <a:cs typeface="Arial" charset="0"/>
              </a:rPr>
              <a:t>) = { (q</a:t>
            </a:r>
            <a:r>
              <a:rPr lang="en-US" baseline="-25000" dirty="0">
                <a:solidFill>
                  <a:schemeClr val="accent1">
                    <a:lumMod val="75000"/>
                  </a:schemeClr>
                </a:solidFill>
                <a:cs typeface="Arial" charset="0"/>
              </a:rPr>
              <a:t>3</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t>
            </a:r>
          </a:p>
          <a:p>
            <a:pPr>
              <a:spcBef>
                <a:spcPct val="10000"/>
              </a:spcBef>
              <a:spcAft>
                <a:spcPct val="10000"/>
              </a:spcAft>
              <a:defRPr/>
            </a:pPr>
            <a:r>
              <a:rPr lang="en-US" dirty="0" smtClean="0"/>
              <a:t>As long as the control unit is in q</a:t>
            </a:r>
            <a:r>
              <a:rPr lang="en-US" baseline="-25000" dirty="0" smtClean="0"/>
              <a:t>1</a:t>
            </a:r>
            <a:r>
              <a:rPr lang="en-US" dirty="0" smtClean="0"/>
              <a:t>, a 1 is pushed onto the stack when an a is read</a:t>
            </a:r>
          </a:p>
          <a:p>
            <a:pPr>
              <a:spcBef>
                <a:spcPct val="10000"/>
              </a:spcBef>
              <a:spcAft>
                <a:spcPct val="10000"/>
              </a:spcAft>
              <a:defRPr/>
            </a:pPr>
            <a:r>
              <a:rPr lang="en-US" dirty="0" smtClean="0"/>
              <a:t>The first b causes control to shift to q</a:t>
            </a:r>
            <a:r>
              <a:rPr lang="en-US" baseline="-25000" dirty="0" smtClean="0"/>
              <a:t>2</a:t>
            </a:r>
            <a:r>
              <a:rPr lang="en-US" dirty="0" smtClean="0"/>
              <a:t>, which removes a symbol from the stack whenever a b is read </a:t>
            </a:r>
            <a:endParaRPr lang="en-US" dirty="0"/>
          </a:p>
          <a:p>
            <a:pPr>
              <a:spcBef>
                <a:spcPct val="10000"/>
              </a:spcBef>
              <a:spcAft>
                <a:spcPct val="10000"/>
              </a:spcAft>
              <a:buNone/>
              <a:defRPr/>
            </a:pPr>
            <a:endParaRPr lang="en-US" dirty="0" smtClean="0">
              <a:solidFill>
                <a:schemeClr val="accent1">
                  <a:lumMod val="75000"/>
                </a:schemeClr>
              </a:solidFill>
              <a:cs typeface="Arial" charset="0"/>
            </a:endParaRPr>
          </a:p>
        </p:txBody>
      </p:sp>
      <p:pic>
        <p:nvPicPr>
          <p:cNvPr id="4" name="Picture 3"/>
          <p:cNvPicPr>
            <a:picLocks noChangeAspect="1"/>
          </p:cNvPicPr>
          <p:nvPr/>
        </p:nvPicPr>
        <p:blipFill>
          <a:blip r:embed="rId3"/>
          <a:stretch>
            <a:fillRect/>
          </a:stretch>
        </p:blipFill>
        <p:spPr>
          <a:xfrm>
            <a:off x="6651542" y="3100282"/>
            <a:ext cx="2029396" cy="1784137"/>
          </a:xfrm>
          <a:prstGeom prst="rect">
            <a:avLst/>
          </a:prstGeom>
        </p:spPr>
      </p:pic>
    </p:spTree>
    <p:extLst>
      <p:ext uri="{BB962C8B-B14F-4D97-AF65-F5344CB8AC3E}">
        <p14:creationId xmlns:p14="http://schemas.microsoft.com/office/powerpoint/2010/main" val="201953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Basic Structures: Sets, Functions, Sequences, Sums, and Matrices</a:t>
            </a:r>
            <a:endParaRPr lang="en-US" dirty="0"/>
          </a:p>
        </p:txBody>
      </p:sp>
      <p:sp>
        <p:nvSpPr>
          <p:cNvPr id="3" name="Subtitle 2"/>
          <p:cNvSpPr>
            <a:spLocks noGrp="1"/>
          </p:cNvSpPr>
          <p:nvPr>
            <p:ph type="subTitle" idx="1"/>
          </p:nvPr>
        </p:nvSpPr>
        <p:spPr/>
        <p:txBody>
          <a:bodyPr/>
          <a:lstStyle/>
          <a:p>
            <a:r>
              <a:rPr lang="en-US" dirty="0" smtClean="0"/>
              <a:t>Chapter 2</a:t>
            </a:r>
            <a:endParaRPr lang="en-US" dirty="0"/>
          </a:p>
        </p:txBody>
      </p:sp>
      <p:sp>
        <p:nvSpPr>
          <p:cNvPr id="5" name="Text Box 3"/>
          <p:cNvSpPr txBox="1">
            <a:spLocks noChangeArrowheads="1"/>
          </p:cNvSpPr>
          <p:nvPr/>
        </p:nvSpPr>
        <p:spPr bwMode="auto">
          <a:xfrm>
            <a:off x="0" y="6324600"/>
            <a:ext cx="91440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charset="0"/>
                <a:ea typeface="+mn-ea"/>
                <a:cs typeface="+mn-cs"/>
              </a:rPr>
              <a:t>Copyright ©  McGraw-Hill Education.  All rights reserved. No reproduction or distribution without the prior written consent of McGraw-Hill </a:t>
            </a:r>
            <a:r>
              <a:rPr kumimoji="0" lang="en-US" altLang="en-US" sz="1000" b="0" i="0" u="none" strike="noStrike" kern="1200" cap="none" spc="0" normalizeH="0" baseline="0" noProof="0" dirty="0" smtClean="0">
                <a:ln>
                  <a:noFill/>
                </a:ln>
                <a:solidFill>
                  <a:prstClr val="white"/>
                </a:solidFill>
                <a:effectLst/>
                <a:uLnTx/>
                <a:uFillTx/>
                <a:latin typeface="Arial" charset="0"/>
                <a:ea typeface="+mn-ea"/>
                <a:cs typeface="+mn-cs"/>
              </a:rPr>
              <a:t>Education.</a:t>
            </a:r>
            <a:endParaRPr kumimoji="0" lang="en-US" altLang="en-US" sz="1000" b="0" i="0" u="none" strike="noStrike" kern="1200" cap="none" spc="0" normalizeH="0" baseline="0" noProof="0" dirty="0">
              <a:ln>
                <a:noFill/>
              </a:ln>
              <a:solidFill>
                <a:prstClr val="white"/>
              </a:solidFill>
              <a:effectLst/>
              <a:uLnTx/>
              <a:uFillTx/>
              <a:latin typeface="Arial" charset="0"/>
              <a:ea typeface="+mn-ea"/>
              <a:cs typeface="+mn-cs"/>
            </a:endParaRPr>
          </a:p>
        </p:txBody>
      </p:sp>
    </p:spTree>
    <p:extLst>
      <p:ext uri="{BB962C8B-B14F-4D97-AF65-F5344CB8AC3E}">
        <p14:creationId xmlns:p14="http://schemas.microsoft.com/office/powerpoint/2010/main" val="33711432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Transition Graphs</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412265"/>
            <a:ext cx="8152095" cy="3068347"/>
          </a:xfrm>
        </p:spPr>
        <p:txBody>
          <a:bodyPr>
            <a:normAutofit/>
          </a:bodyPr>
          <a:lstStyle/>
          <a:p>
            <a:pPr>
              <a:defRPr/>
            </a:pPr>
            <a:r>
              <a:rPr lang="en-US" sz="2000" dirty="0" smtClean="0"/>
              <a:t>In the</a:t>
            </a:r>
            <a:r>
              <a:rPr lang="en-US" sz="2000" i="1" dirty="0" smtClean="0"/>
              <a:t> </a:t>
            </a:r>
            <a:r>
              <a:rPr lang="en-US" sz="2000" dirty="0" smtClean="0"/>
              <a:t>transition graph for a npda, each edge is labeled with the input symbol, the stack top, and the string that replaces the top of the stack </a:t>
            </a:r>
          </a:p>
          <a:p>
            <a:pPr>
              <a:defRPr/>
            </a:pPr>
            <a:r>
              <a:rPr lang="en-US" sz="2000" dirty="0" smtClean="0"/>
              <a:t>The graph below represents the npda in Example 7.2:</a:t>
            </a:r>
          </a:p>
          <a:p>
            <a:pPr marL="0" indent="0">
              <a:buNone/>
              <a:defRPr/>
            </a:pPr>
            <a:endParaRPr lang="en-US" sz="2000" i="1" dirty="0"/>
          </a:p>
          <a:p>
            <a:pPr>
              <a:defRPr/>
            </a:pPr>
            <a:endParaRPr lang="en-US" sz="2000" i="1" dirty="0" smtClean="0"/>
          </a:p>
          <a:p>
            <a:pPr marL="0" indent="0">
              <a:buNone/>
              <a:defRPr/>
            </a:pPr>
            <a:endParaRPr lang="en-US" sz="2000" baseline="-25000" dirty="0"/>
          </a:p>
        </p:txBody>
      </p:sp>
      <p:pic>
        <p:nvPicPr>
          <p:cNvPr id="2050" name="Picture 2" descr="C:\Users\taylor.ferracane\Desktop\Linz PPT Images\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277" y="3213147"/>
            <a:ext cx="5455467" cy="29572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9555" y="4067517"/>
            <a:ext cx="2754178" cy="1460234"/>
          </a:xfrm>
          <a:prstGeom prst="rect">
            <a:avLst/>
          </a:prstGeom>
        </p:spPr>
      </p:pic>
      <p:sp>
        <p:nvSpPr>
          <p:cNvPr id="5" name="TextBox 4"/>
          <p:cNvSpPr txBox="1"/>
          <p:nvPr/>
        </p:nvSpPr>
        <p:spPr>
          <a:xfrm>
            <a:off x="83095" y="3168308"/>
            <a:ext cx="2819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Transitions: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 name="Group 32"/>
          <p:cNvGrpSpPr/>
          <p:nvPr/>
        </p:nvGrpSpPr>
        <p:grpSpPr>
          <a:xfrm>
            <a:off x="91941" y="3489779"/>
            <a:ext cx="3132097" cy="653158"/>
            <a:chOff x="91941" y="3489779"/>
            <a:chExt cx="3132097" cy="653158"/>
          </a:xfrm>
        </p:grpSpPr>
        <p:sp>
          <p:nvSpPr>
            <p:cNvPr id="7" name="TextBox 6"/>
            <p:cNvSpPr txBox="1"/>
            <p:nvPr/>
          </p:nvSpPr>
          <p:spPr>
            <a:xfrm>
              <a:off x="91941" y="3489779"/>
              <a:ext cx="313209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Current state    Input symbol    Stack top (current)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p:cNvCxnSpPr/>
            <p:nvPr/>
          </p:nvCxnSpPr>
          <p:spPr>
            <a:xfrm>
              <a:off x="512466" y="3710474"/>
              <a:ext cx="98266" cy="4324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flipH="1">
              <a:off x="873643" y="3745861"/>
              <a:ext cx="278108" cy="3892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flipH="1">
              <a:off x="1075648" y="3710474"/>
              <a:ext cx="946583" cy="375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0" name="TextBox 19"/>
          <p:cNvSpPr txBox="1"/>
          <p:nvPr/>
        </p:nvSpPr>
        <p:spPr>
          <a:xfrm>
            <a:off x="4224327" y="2698384"/>
            <a:ext cx="259842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Input symbol     stack top     new stack top</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Arrow Connector 20"/>
          <p:cNvCxnSpPr/>
          <p:nvPr/>
        </p:nvCxnSpPr>
        <p:spPr>
          <a:xfrm>
            <a:off x="4935415" y="2952300"/>
            <a:ext cx="335240" cy="515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p:nvPr/>
        </p:nvCxnSpPr>
        <p:spPr>
          <a:xfrm>
            <a:off x="5410200" y="2952300"/>
            <a:ext cx="41031" cy="515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flipH="1">
            <a:off x="5735572" y="2952300"/>
            <a:ext cx="366290" cy="4587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887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Instantaneous Descriptions</a:t>
            </a:r>
            <a:endParaRPr lang="en-US" b="1" dirty="0">
              <a:solidFill>
                <a:schemeClr val="accent5">
                  <a:lumMod val="50000"/>
                </a:schemeClr>
              </a:solidFill>
            </a:endParaRPr>
          </a:p>
        </p:txBody>
      </p:sp>
      <p:sp>
        <p:nvSpPr>
          <p:cNvPr id="3" name="Content Placeholder 2"/>
          <p:cNvSpPr>
            <a:spLocks noGrp="1"/>
          </p:cNvSpPr>
          <p:nvPr>
            <p:ph type="body" idx="1"/>
          </p:nvPr>
        </p:nvSpPr>
        <p:spPr/>
        <p:txBody>
          <a:bodyPr>
            <a:normAutofit/>
          </a:bodyPr>
          <a:lstStyle/>
          <a:p>
            <a:pPr>
              <a:defRPr/>
            </a:pPr>
            <a:endParaRPr lang="en-US" baseline="-25000" dirty="0"/>
          </a:p>
        </p:txBody>
      </p:sp>
      <p:sp>
        <p:nvSpPr>
          <p:cNvPr id="4" name="Content Placeholder 3"/>
          <p:cNvSpPr>
            <a:spLocks noGrp="1"/>
          </p:cNvSpPr>
          <p:nvPr>
            <p:ph sz="half" idx="2"/>
          </p:nvPr>
        </p:nvSpPr>
        <p:spPr/>
        <p:txBody>
          <a:bodyPr>
            <a:normAutofit fontScale="62500" lnSpcReduction="20000"/>
          </a:bodyPr>
          <a:lstStyle/>
          <a:p>
            <a:r>
              <a:rPr lang="en-US" altLang="en-US" dirty="0"/>
              <a:t>To trace the operation of a </a:t>
            </a:r>
            <a:r>
              <a:rPr lang="en-US" altLang="en-US" dirty="0" err="1"/>
              <a:t>npda</a:t>
            </a:r>
            <a:r>
              <a:rPr lang="en-US" altLang="en-US" dirty="0"/>
              <a:t>, we must keep track of the current state of the control unit, the stack contents, and the unread part of the input string</a:t>
            </a:r>
          </a:p>
          <a:p>
            <a:r>
              <a:rPr lang="en-US" altLang="en-US" dirty="0"/>
              <a:t>An </a:t>
            </a:r>
            <a:r>
              <a:rPr lang="en-US" altLang="en-US" i="1" dirty="0"/>
              <a:t>instantaneous description</a:t>
            </a:r>
            <a:r>
              <a:rPr lang="en-US" altLang="en-US" dirty="0"/>
              <a:t> is a triplet (q, w, u) that describes state, unread input symbols, and stack contents (with the top as the leftmost symbol)</a:t>
            </a:r>
          </a:p>
          <a:p>
            <a:r>
              <a:rPr lang="en-US" altLang="en-US" dirty="0"/>
              <a:t>A move is denoted by the symbol </a:t>
            </a:r>
            <a:r>
              <a:rPr lang="en-US" altLang="en-US" sz="3600" dirty="0"/>
              <a:t>˫</a:t>
            </a:r>
            <a:endParaRPr lang="en-US" sz="3600" dirty="0">
              <a:cs typeface="Arial" charset="0"/>
            </a:endParaRPr>
          </a:p>
          <a:p>
            <a:pPr>
              <a:defRPr/>
            </a:pPr>
            <a:r>
              <a:rPr lang="en-US" dirty="0"/>
              <a:t>A partial trace of the </a:t>
            </a:r>
            <a:r>
              <a:rPr lang="en-US" dirty="0" err="1"/>
              <a:t>npda</a:t>
            </a:r>
            <a:r>
              <a:rPr lang="en-US" dirty="0"/>
              <a:t> in Example 7.2 with input string ab </a:t>
            </a:r>
            <a:r>
              <a:rPr lang="en-US" dirty="0" smtClean="0"/>
              <a:t>is</a:t>
            </a:r>
          </a:p>
          <a:p>
            <a:pPr marL="0" indent="0">
              <a:buNone/>
              <a:defRPr/>
            </a:pPr>
            <a:endParaRPr lang="en-US" sz="2600" dirty="0" smtClean="0">
              <a:solidFill>
                <a:schemeClr val="accent1">
                  <a:lumMod val="75000"/>
                </a:schemeClr>
              </a:solidFill>
              <a:cs typeface="Arial" charset="0"/>
            </a:endParaRPr>
          </a:p>
          <a:p>
            <a:pPr marL="0" indent="0">
              <a:buNone/>
              <a:defRPr/>
            </a:pPr>
            <a:r>
              <a:rPr lang="en-US" sz="2600" dirty="0" smtClean="0">
                <a:solidFill>
                  <a:schemeClr val="accent1">
                    <a:lumMod val="75000"/>
                  </a:schemeClr>
                </a:solidFill>
                <a:cs typeface="Arial" charset="0"/>
              </a:rPr>
              <a:t>(q</a:t>
            </a:r>
            <a:r>
              <a:rPr lang="en-US" sz="2600" baseline="-25000" dirty="0" smtClean="0">
                <a:solidFill>
                  <a:schemeClr val="accent1">
                    <a:lumMod val="75000"/>
                  </a:schemeClr>
                </a:solidFill>
                <a:cs typeface="Arial" charset="0"/>
              </a:rPr>
              <a:t>0</a:t>
            </a:r>
            <a:r>
              <a:rPr lang="en-US" sz="2600" dirty="0" smtClean="0">
                <a:solidFill>
                  <a:schemeClr val="accent1">
                    <a:lumMod val="75000"/>
                  </a:schemeClr>
                </a:solidFill>
                <a:cs typeface="Arial" charset="0"/>
              </a:rPr>
              <a:t>, ab, 0) </a:t>
            </a:r>
            <a:r>
              <a:rPr lang="en-US" altLang="en-US" sz="2600" dirty="0" smtClean="0">
                <a:solidFill>
                  <a:schemeClr val="accent5">
                    <a:lumMod val="75000"/>
                  </a:schemeClr>
                </a:solidFill>
              </a:rPr>
              <a:t>˫</a:t>
            </a:r>
            <a:r>
              <a:rPr lang="en-US" altLang="en-US" sz="2600" dirty="0" smtClean="0"/>
              <a:t> </a:t>
            </a:r>
            <a:r>
              <a:rPr lang="en-US" sz="2600" dirty="0" smtClean="0">
                <a:solidFill>
                  <a:schemeClr val="accent1">
                    <a:lumMod val="75000"/>
                  </a:schemeClr>
                </a:solidFill>
                <a:cs typeface="Arial" charset="0"/>
              </a:rPr>
              <a:t>(q</a:t>
            </a:r>
            <a:r>
              <a:rPr lang="en-US" sz="2600" baseline="-25000" dirty="0" smtClean="0">
                <a:solidFill>
                  <a:schemeClr val="accent1">
                    <a:lumMod val="75000"/>
                  </a:schemeClr>
                </a:solidFill>
                <a:cs typeface="Arial" charset="0"/>
              </a:rPr>
              <a:t>1</a:t>
            </a:r>
            <a:r>
              <a:rPr lang="en-US" sz="2600" dirty="0" smtClean="0">
                <a:solidFill>
                  <a:schemeClr val="accent1">
                    <a:lumMod val="75000"/>
                  </a:schemeClr>
                </a:solidFill>
                <a:cs typeface="Arial" charset="0"/>
              </a:rPr>
              <a:t>, b, 10) </a:t>
            </a:r>
            <a:r>
              <a:rPr lang="en-US" altLang="en-US" sz="2600" dirty="0" smtClean="0">
                <a:solidFill>
                  <a:schemeClr val="accent5">
                    <a:lumMod val="75000"/>
                  </a:schemeClr>
                </a:solidFill>
              </a:rPr>
              <a:t>˫</a:t>
            </a:r>
            <a:r>
              <a:rPr lang="en-US" altLang="en-US" sz="2600" dirty="0" smtClean="0"/>
              <a:t> </a:t>
            </a:r>
            <a:r>
              <a:rPr lang="en-US" sz="2600" dirty="0" smtClean="0">
                <a:solidFill>
                  <a:schemeClr val="accent1">
                    <a:lumMod val="75000"/>
                  </a:schemeClr>
                </a:solidFill>
                <a:cs typeface="Arial" charset="0"/>
              </a:rPr>
              <a:t>(q</a:t>
            </a:r>
            <a:r>
              <a:rPr lang="en-US" sz="2600" baseline="-25000" dirty="0" smtClean="0">
                <a:solidFill>
                  <a:schemeClr val="accent1">
                    <a:lumMod val="75000"/>
                  </a:schemeClr>
                </a:solidFill>
                <a:cs typeface="Arial" charset="0"/>
              </a:rPr>
              <a:t>2</a:t>
            </a:r>
            <a:r>
              <a:rPr lang="en-US" sz="2600" dirty="0" smtClean="0">
                <a:solidFill>
                  <a:schemeClr val="accent1">
                    <a:lumMod val="75000"/>
                  </a:schemeClr>
                </a:solidFill>
                <a:cs typeface="Arial" charset="0"/>
              </a:rPr>
              <a:t>, </a:t>
            </a:r>
            <a:r>
              <a:rPr lang="en-US" sz="2600" dirty="0" smtClean="0">
                <a:solidFill>
                  <a:schemeClr val="accent1">
                    <a:lumMod val="75000"/>
                  </a:schemeClr>
                </a:solidFill>
                <a:cs typeface="Arial" charset="0"/>
                <a:sym typeface="Symbol" panose="05050102010706020507" pitchFamily="18" charset="2"/>
              </a:rPr>
              <a:t>, 0</a:t>
            </a:r>
            <a:r>
              <a:rPr lang="en-US" sz="2600" dirty="0" smtClean="0">
                <a:solidFill>
                  <a:schemeClr val="accent1">
                    <a:lumMod val="75000"/>
                  </a:schemeClr>
                </a:solidFill>
                <a:cs typeface="Arial" charset="0"/>
              </a:rPr>
              <a:t>) </a:t>
            </a:r>
            <a:r>
              <a:rPr lang="en-US" altLang="en-US" sz="2600" dirty="0" smtClean="0">
                <a:solidFill>
                  <a:schemeClr val="accent5">
                    <a:lumMod val="75000"/>
                  </a:schemeClr>
                </a:solidFill>
              </a:rPr>
              <a:t>˫</a:t>
            </a:r>
            <a:r>
              <a:rPr lang="en-US" altLang="en-US" sz="2600" dirty="0" smtClean="0"/>
              <a:t> </a:t>
            </a:r>
            <a:r>
              <a:rPr lang="en-US" sz="2600" dirty="0" smtClean="0">
                <a:solidFill>
                  <a:schemeClr val="accent1">
                    <a:lumMod val="75000"/>
                  </a:schemeClr>
                </a:solidFill>
                <a:cs typeface="Arial" charset="0"/>
              </a:rPr>
              <a:t>(q</a:t>
            </a:r>
            <a:r>
              <a:rPr lang="en-US" sz="2600" baseline="-25000" dirty="0" smtClean="0">
                <a:solidFill>
                  <a:schemeClr val="accent1">
                    <a:lumMod val="75000"/>
                  </a:schemeClr>
                </a:solidFill>
                <a:cs typeface="Arial" charset="0"/>
              </a:rPr>
              <a:t>3</a:t>
            </a:r>
            <a:r>
              <a:rPr lang="en-US" sz="2600" dirty="0" smtClean="0">
                <a:solidFill>
                  <a:schemeClr val="accent1">
                    <a:lumMod val="75000"/>
                  </a:schemeClr>
                </a:solidFill>
                <a:cs typeface="Arial" charset="0"/>
              </a:rPr>
              <a:t>, </a:t>
            </a:r>
            <a:r>
              <a:rPr lang="en-US" sz="2600" dirty="0" smtClean="0">
                <a:solidFill>
                  <a:schemeClr val="accent1">
                    <a:lumMod val="75000"/>
                  </a:schemeClr>
                </a:solidFill>
                <a:cs typeface="Arial" charset="0"/>
                <a:sym typeface="Symbol" panose="05050102010706020507" pitchFamily="18" charset="2"/>
              </a:rPr>
              <a:t></a:t>
            </a:r>
            <a:r>
              <a:rPr lang="en-US" sz="2600" dirty="0" smtClean="0">
                <a:solidFill>
                  <a:schemeClr val="accent1">
                    <a:lumMod val="75000"/>
                  </a:schemeClr>
                </a:solidFill>
                <a:cs typeface="Arial" charset="0"/>
              </a:rPr>
              <a:t>, </a:t>
            </a:r>
            <a:r>
              <a:rPr lang="en-US" sz="2600" dirty="0" smtClean="0">
                <a:solidFill>
                  <a:schemeClr val="accent1">
                    <a:lumMod val="75000"/>
                  </a:schemeClr>
                </a:solidFill>
                <a:cs typeface="Arial" charset="0"/>
                <a:sym typeface="Symbol" panose="05050102010706020507" pitchFamily="18" charset="2"/>
              </a:rPr>
              <a:t></a:t>
            </a:r>
            <a:r>
              <a:rPr lang="en-US" sz="2600" dirty="0" smtClean="0">
                <a:solidFill>
                  <a:schemeClr val="accent1">
                    <a:lumMod val="75000"/>
                  </a:schemeClr>
                </a:solidFill>
                <a:cs typeface="Arial" charset="0"/>
              </a:rPr>
              <a:t>) </a:t>
            </a:r>
            <a:endParaRPr lang="en-US" sz="2600" dirty="0" smtClean="0"/>
          </a:p>
          <a:p>
            <a:pPr marL="0" indent="0">
              <a:buNone/>
              <a:defRPr/>
            </a:pPr>
            <a:endParaRPr lang="en-US" dirty="0"/>
          </a:p>
          <a:p>
            <a:pPr>
              <a:defRPr/>
            </a:pPr>
            <a:endParaRPr lang="en-US" baseline="-25000" dirty="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dirty="0"/>
          </a:p>
        </p:txBody>
      </p:sp>
      <p:pic>
        <p:nvPicPr>
          <p:cNvPr id="7" name="Picture 2" descr="C:\Users\taylor.ferracane\Desktop\Linz PPT Images\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877" y="3783608"/>
            <a:ext cx="3845329" cy="2084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61111" y="3148231"/>
            <a:ext cx="3055429"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Input symbol     stack top (current)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	new stack top</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p:cNvCxnSpPr/>
          <p:nvPr/>
        </p:nvCxnSpPr>
        <p:spPr>
          <a:xfrm>
            <a:off x="6172200" y="3402147"/>
            <a:ext cx="335240" cy="5155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flipH="1">
            <a:off x="6688016" y="3355980"/>
            <a:ext cx="131884" cy="5617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flipH="1">
            <a:off x="6957647" y="3519488"/>
            <a:ext cx="454130" cy="3960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1100138" y="5695136"/>
            <a:ext cx="319636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B050"/>
                </a:solidFill>
                <a:effectLst/>
                <a:uLnTx/>
                <a:uFillTx/>
                <a:latin typeface="Calibri" panose="020F0502020204030204"/>
                <a:ea typeface="+mn-ea"/>
                <a:cs typeface="+mn-cs"/>
              </a:rPr>
              <a:t>            1	              2                           3</a:t>
            </a:r>
            <a:endParaRPr kumimoji="0" lang="en-US" sz="105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6" name="TextBox 15"/>
          <p:cNvSpPr txBox="1"/>
          <p:nvPr/>
        </p:nvSpPr>
        <p:spPr>
          <a:xfrm>
            <a:off x="267788" y="6204842"/>
            <a:ext cx="3632700"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Current state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Stack </a:t>
            </a: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contents (left most is top)</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               Unread Input symbol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Calibri" panose="020F0502020204030204"/>
                <a:ea typeface="+mn-ea"/>
                <a:cs typeface="+mn-cs"/>
              </a:rPr>
              <a:t>            (left is beginning of tape)</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p:cNvCxnSpPr/>
          <p:nvPr/>
        </p:nvCxnSpPr>
        <p:spPr>
          <a:xfrm flipV="1">
            <a:off x="731044" y="6088857"/>
            <a:ext cx="147637" cy="1857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flipH="1" flipV="1">
            <a:off x="1173958" y="6053138"/>
            <a:ext cx="77536" cy="4000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flipH="1" flipV="1">
            <a:off x="1404938" y="6053139"/>
            <a:ext cx="302418" cy="2476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6572845" y="4090967"/>
            <a:ext cx="261537" cy="2564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B050"/>
                </a:solidFill>
                <a:effectLst/>
                <a:uLnTx/>
                <a:uFillTx/>
                <a:latin typeface="Calibri" panose="020F0502020204030204"/>
                <a:ea typeface="+mn-ea"/>
                <a:cs typeface="+mn-cs"/>
              </a:rPr>
              <a:t>1</a:t>
            </a:r>
            <a:endParaRPr kumimoji="0" lang="en-US" sz="105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30" name="TextBox 29"/>
          <p:cNvSpPr txBox="1"/>
          <p:nvPr/>
        </p:nvSpPr>
        <p:spPr>
          <a:xfrm>
            <a:off x="7411777" y="4507191"/>
            <a:ext cx="26153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Calibri" panose="020F0502020204030204"/>
                <a:ea typeface="+mn-ea"/>
                <a:cs typeface="+mn-cs"/>
              </a:rPr>
              <a:t>2</a:t>
            </a:r>
          </a:p>
        </p:txBody>
      </p:sp>
      <p:sp>
        <p:nvSpPr>
          <p:cNvPr id="31" name="TextBox 30"/>
          <p:cNvSpPr txBox="1"/>
          <p:nvPr/>
        </p:nvSpPr>
        <p:spPr>
          <a:xfrm>
            <a:off x="6572844" y="4980767"/>
            <a:ext cx="26153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B050"/>
                </a:solidFill>
                <a:effectLst/>
                <a:uLnTx/>
                <a:uFillTx/>
                <a:latin typeface="Calibri" panose="020F0502020204030204"/>
                <a:ea typeface="+mn-ea"/>
                <a:cs typeface="+mn-cs"/>
              </a:rPr>
              <a:t>3</a:t>
            </a:r>
            <a:endParaRPr kumimoji="0" lang="en-US" sz="105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32" name="TextBox 31"/>
          <p:cNvSpPr txBox="1"/>
          <p:nvPr/>
        </p:nvSpPr>
        <p:spPr>
          <a:xfrm>
            <a:off x="198341" y="5695136"/>
            <a:ext cx="60106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00B050"/>
                </a:solidFill>
                <a:effectLst/>
                <a:uLnTx/>
                <a:uFillTx/>
                <a:latin typeface="Calibri" panose="020F0502020204030204"/>
                <a:ea typeface="+mn-ea"/>
                <a:cs typeface="+mn-cs"/>
              </a:rPr>
              <a:t>Moves</a:t>
            </a:r>
            <a:endParaRPr kumimoji="0" lang="en-US" sz="105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17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9859"/>
          </a:xfrm>
        </p:spPr>
        <p:txBody>
          <a:bodyPr>
            <a:normAutofit/>
          </a:bodyPr>
          <a:lstStyle/>
          <a:p>
            <a:r>
              <a:rPr lang="en-US" b="1" dirty="0">
                <a:solidFill>
                  <a:schemeClr val="accent5">
                    <a:lumMod val="50000"/>
                  </a:schemeClr>
                </a:solidFill>
              </a:rPr>
              <a:t>The Language Accepted by a </a:t>
            </a:r>
            <a:r>
              <a:rPr lang="en-US" b="1" dirty="0" smtClean="0">
                <a:solidFill>
                  <a:schemeClr val="accent5">
                    <a:lumMod val="50000"/>
                  </a:schemeClr>
                </a:solidFill>
              </a:rPr>
              <a:t>Pushdown Automaton</a:t>
            </a:r>
            <a:endParaRPr lang="en-US" b="1" dirty="0">
              <a:solidFill>
                <a:schemeClr val="accent5">
                  <a:lumMod val="50000"/>
                </a:schemeClr>
              </a:solidFill>
            </a:endParaRPr>
          </a:p>
        </p:txBody>
      </p:sp>
      <p:sp>
        <p:nvSpPr>
          <p:cNvPr id="3" name="Content Placeholder 2"/>
          <p:cNvSpPr>
            <a:spLocks noGrp="1"/>
          </p:cNvSpPr>
          <p:nvPr>
            <p:ph idx="1"/>
          </p:nvPr>
        </p:nvSpPr>
        <p:spPr>
          <a:xfrm>
            <a:off x="628650" y="1694985"/>
            <a:ext cx="7886700" cy="4259766"/>
          </a:xfrm>
        </p:spPr>
        <p:txBody>
          <a:bodyPr>
            <a:normAutofit/>
          </a:bodyPr>
          <a:lstStyle/>
          <a:p>
            <a:r>
              <a:rPr lang="en-US" altLang="en-US" dirty="0"/>
              <a:t>The language accepted by a </a:t>
            </a:r>
            <a:r>
              <a:rPr lang="en-US" altLang="en-US" dirty="0" smtClean="0"/>
              <a:t>npda </a:t>
            </a:r>
            <a:r>
              <a:rPr lang="en-US" altLang="en-US" dirty="0"/>
              <a:t>is the set of all strings that cause the </a:t>
            </a:r>
            <a:r>
              <a:rPr lang="en-US" altLang="en-US" dirty="0" smtClean="0"/>
              <a:t>npda </a:t>
            </a:r>
            <a:r>
              <a:rPr lang="en-US" altLang="en-US" dirty="0"/>
              <a:t>to halt in a final state, </a:t>
            </a:r>
            <a:r>
              <a:rPr lang="en-US" altLang="en-US" dirty="0" smtClean="0"/>
              <a:t>after starting </a:t>
            </a:r>
            <a:r>
              <a:rPr lang="en-US" altLang="en-US" dirty="0"/>
              <a:t>in q</a:t>
            </a:r>
            <a:r>
              <a:rPr lang="en-US" altLang="en-US" baseline="-25000" dirty="0"/>
              <a:t>0 </a:t>
            </a:r>
            <a:r>
              <a:rPr lang="en-US" altLang="en-US" dirty="0"/>
              <a:t>with an empty stack.</a:t>
            </a:r>
          </a:p>
          <a:p>
            <a:r>
              <a:rPr lang="en-US" altLang="en-US" dirty="0"/>
              <a:t>The final contents of the stack are irrelevant</a:t>
            </a:r>
          </a:p>
          <a:p>
            <a:r>
              <a:rPr lang="en-US" altLang="en-US" dirty="0"/>
              <a:t>As was the case with </a:t>
            </a:r>
            <a:r>
              <a:rPr lang="en-US" altLang="en-US" dirty="0" smtClean="0"/>
              <a:t>nondeterministic automata, </a:t>
            </a:r>
            <a:r>
              <a:rPr lang="en-US" altLang="en-US" dirty="0"/>
              <a:t>the string is accepted if any of the computations cause the </a:t>
            </a:r>
            <a:r>
              <a:rPr lang="en-US" altLang="en-US" dirty="0" smtClean="0"/>
              <a:t>npda </a:t>
            </a:r>
            <a:r>
              <a:rPr lang="en-US" altLang="en-US" dirty="0"/>
              <a:t>to halt in a final </a:t>
            </a:r>
            <a:r>
              <a:rPr lang="en-US" altLang="en-US" dirty="0" smtClean="0"/>
              <a:t>state</a:t>
            </a:r>
            <a:endParaRPr lang="en-US" dirty="0" smtClean="0">
              <a:cs typeface="Arial" charset="0"/>
            </a:endParaRPr>
          </a:p>
          <a:p>
            <a:pPr>
              <a:defRPr/>
            </a:pPr>
            <a:r>
              <a:rPr lang="en-US" dirty="0" smtClean="0"/>
              <a:t>The npda in example 7.2 accepts the language</a:t>
            </a:r>
          </a:p>
          <a:p>
            <a:pPr marL="0" indent="0">
              <a:buNone/>
              <a:defRPr/>
            </a:pPr>
            <a:r>
              <a:rPr lang="en-US" dirty="0"/>
              <a:t>	</a:t>
            </a:r>
            <a:r>
              <a:rPr lang="en-US" dirty="0" smtClean="0">
                <a:solidFill>
                  <a:schemeClr val="accent1">
                    <a:lumMod val="75000"/>
                  </a:schemeClr>
                </a:solidFill>
                <a:cs typeface="Arial" charset="0"/>
              </a:rPr>
              <a:t>{a</a:t>
            </a:r>
            <a:r>
              <a:rPr lang="en-US" baseline="30000" dirty="0" smtClean="0">
                <a:solidFill>
                  <a:schemeClr val="accent1">
                    <a:lumMod val="75000"/>
                  </a:schemeClr>
                </a:solidFill>
                <a:cs typeface="Arial" charset="0"/>
              </a:rPr>
              <a:t>n</a:t>
            </a:r>
            <a:r>
              <a:rPr lang="en-US" dirty="0" smtClean="0">
                <a:solidFill>
                  <a:schemeClr val="accent1">
                    <a:lumMod val="75000"/>
                  </a:schemeClr>
                </a:solidFill>
                <a:cs typeface="Arial" charset="0"/>
              </a:rPr>
              <a:t>b</a:t>
            </a:r>
            <a:r>
              <a:rPr lang="en-US" baseline="30000" dirty="0" smtClean="0">
                <a:solidFill>
                  <a:schemeClr val="accent1">
                    <a:lumMod val="75000"/>
                  </a:schemeClr>
                </a:solidFill>
                <a:cs typeface="Arial" charset="0"/>
              </a:rPr>
              <a:t>n</a:t>
            </a:r>
            <a:r>
              <a:rPr lang="en-US" dirty="0" smtClean="0">
                <a:solidFill>
                  <a:schemeClr val="accent1">
                    <a:lumMod val="75000"/>
                  </a:schemeClr>
                </a:solidFill>
                <a:cs typeface="Arial" charset="0"/>
              </a:rPr>
              <a:t>: n ≥ 0} </a:t>
            </a:r>
            <a:r>
              <a:rPr lang="en-US" dirty="0" smtClean="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 a }</a:t>
            </a:r>
            <a:endParaRPr lang="en-US" dirty="0"/>
          </a:p>
          <a:p>
            <a:pPr marL="0" indent="0">
              <a:buNone/>
              <a:defRPr/>
            </a:pPr>
            <a:endParaRPr lang="en-US" dirty="0"/>
          </a:p>
          <a:p>
            <a:pPr>
              <a:defRPr/>
            </a:pPr>
            <a:endParaRPr lang="en-US" baseline="-25000" dirty="0"/>
          </a:p>
        </p:txBody>
      </p:sp>
    </p:spTree>
    <p:extLst>
      <p:ext uri="{BB962C8B-B14F-4D97-AF65-F5344CB8AC3E}">
        <p14:creationId xmlns:p14="http://schemas.microsoft.com/office/powerpoint/2010/main" val="4179080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638528" cy="1325563"/>
          </a:xfrm>
        </p:spPr>
        <p:txBody>
          <a:bodyPr/>
          <a:lstStyle/>
          <a:p>
            <a:r>
              <a:rPr lang="en-US" altLang="en-US" b="1" dirty="0">
                <a:solidFill>
                  <a:schemeClr val="accent5">
                    <a:lumMod val="50000"/>
                  </a:schemeClr>
                </a:solidFill>
              </a:rPr>
              <a:t>Pushdown Automata and Context-Free </a:t>
            </a:r>
            <a:r>
              <a:rPr lang="en-US" b="1" dirty="0" smtClean="0">
                <a:solidFill>
                  <a:schemeClr val="accent5">
                    <a:lumMod val="50000"/>
                  </a:schemeClr>
                </a:solidFill>
              </a:rPr>
              <a:t>Languages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90"/>
            <a:ext cx="8091604" cy="4158966"/>
          </a:xfrm>
        </p:spPr>
        <p:txBody>
          <a:bodyPr>
            <a:normAutofit lnSpcReduction="10000"/>
          </a:bodyPr>
          <a:lstStyle/>
          <a:p>
            <a:r>
              <a:rPr lang="en-US" altLang="en-US" dirty="0" smtClean="0"/>
              <a:t>Theorem 7.1 states that, for </a:t>
            </a:r>
            <a:r>
              <a:rPr lang="en-US" altLang="en-US" dirty="0"/>
              <a:t>any </a:t>
            </a:r>
            <a:r>
              <a:rPr lang="en-US" altLang="en-US" dirty="0" smtClean="0"/>
              <a:t>context-free language L, </a:t>
            </a:r>
            <a:r>
              <a:rPr lang="en-US" altLang="en-US" dirty="0"/>
              <a:t>there is a </a:t>
            </a:r>
            <a:r>
              <a:rPr lang="en-US" altLang="en-US" dirty="0" smtClean="0"/>
              <a:t>npda </a:t>
            </a:r>
            <a:r>
              <a:rPr lang="en-US" altLang="en-US" dirty="0"/>
              <a:t>to recognize L</a:t>
            </a:r>
          </a:p>
          <a:p>
            <a:r>
              <a:rPr lang="en-US" altLang="en-US" dirty="0" smtClean="0"/>
              <a:t>Assuming </a:t>
            </a:r>
            <a:r>
              <a:rPr lang="en-US" altLang="en-US" dirty="0"/>
              <a:t>that the </a:t>
            </a:r>
            <a:r>
              <a:rPr lang="en-US" altLang="en-US" dirty="0" smtClean="0"/>
              <a:t>language is generated by a context-free grammar </a:t>
            </a:r>
            <a:r>
              <a:rPr lang="en-US" altLang="en-US" dirty="0"/>
              <a:t>in </a:t>
            </a:r>
            <a:r>
              <a:rPr lang="en-US" altLang="en-US" dirty="0" smtClean="0"/>
              <a:t>Greibach normal form, the constructive proof provides an algorithm that can be used to build the corresponding npda</a:t>
            </a:r>
            <a:endParaRPr lang="en-US" altLang="en-US" dirty="0"/>
          </a:p>
          <a:p>
            <a:r>
              <a:rPr lang="en-US" altLang="en-US" dirty="0" smtClean="0"/>
              <a:t>The resulting npda </a:t>
            </a:r>
            <a:r>
              <a:rPr lang="en-US" altLang="en-US" dirty="0"/>
              <a:t>simulates grammar derivations by keeping </a:t>
            </a:r>
            <a:r>
              <a:rPr lang="en-US" altLang="en-US" dirty="0" smtClean="0"/>
              <a:t>variables </a:t>
            </a:r>
            <a:r>
              <a:rPr lang="en-US" altLang="en-US" dirty="0"/>
              <a:t>on the stack </a:t>
            </a:r>
            <a:r>
              <a:rPr lang="en-US" altLang="en-US" dirty="0" smtClean="0"/>
              <a:t>while </a:t>
            </a:r>
            <a:r>
              <a:rPr lang="en-US" altLang="en-US" dirty="0"/>
              <a:t>making sure that the input symbol matches the terminal on the </a:t>
            </a:r>
            <a:r>
              <a:rPr lang="en-US" altLang="en-US" dirty="0" smtClean="0"/>
              <a:t>right side </a:t>
            </a:r>
            <a:r>
              <a:rPr lang="en-US" altLang="en-US" dirty="0"/>
              <a:t>of the </a:t>
            </a:r>
            <a:r>
              <a:rPr lang="en-US" altLang="en-US" dirty="0" smtClean="0"/>
              <a:t>production</a:t>
            </a:r>
            <a:endParaRPr lang="en-US" altLang="en-US" dirty="0"/>
          </a:p>
          <a:p>
            <a:pPr>
              <a:defRPr/>
            </a:pPr>
            <a:endParaRPr lang="en-US" baseline="-25000" dirty="0"/>
          </a:p>
        </p:txBody>
      </p:sp>
    </p:spTree>
    <p:extLst>
      <p:ext uri="{BB962C8B-B14F-4D97-AF65-F5344CB8AC3E}">
        <p14:creationId xmlns:p14="http://schemas.microsoft.com/office/powerpoint/2010/main" val="211600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7976731" cy="1325563"/>
          </a:xfrm>
        </p:spPr>
        <p:txBody>
          <a:bodyPr>
            <a:normAutofit/>
          </a:bodyPr>
          <a:lstStyle/>
          <a:p>
            <a:r>
              <a:rPr lang="en-US" altLang="en-US" b="1" dirty="0" smtClean="0">
                <a:solidFill>
                  <a:schemeClr val="accent5">
                    <a:lumMod val="50000"/>
                  </a:schemeClr>
                </a:solidFill>
              </a:rPr>
              <a:t>Construction of a Npda from a Grammar in Greibach Normal Form</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90"/>
            <a:ext cx="8091604" cy="4158966"/>
          </a:xfrm>
        </p:spPr>
        <p:txBody>
          <a:bodyPr>
            <a:normAutofit/>
          </a:bodyPr>
          <a:lstStyle/>
          <a:p>
            <a:r>
              <a:rPr lang="en-US" altLang="en-US" dirty="0" smtClean="0"/>
              <a:t>The npda has Q = { q</a:t>
            </a:r>
            <a:r>
              <a:rPr lang="en-US" altLang="en-US" baseline="-25000" dirty="0" smtClean="0"/>
              <a:t>0</a:t>
            </a:r>
            <a:r>
              <a:rPr lang="en-US" altLang="en-US" dirty="0"/>
              <a:t>, q</a:t>
            </a:r>
            <a:r>
              <a:rPr lang="en-US" altLang="en-US" baseline="-25000" dirty="0"/>
              <a:t>1</a:t>
            </a:r>
            <a:r>
              <a:rPr lang="en-US" altLang="en-US" dirty="0"/>
              <a:t>, </a:t>
            </a:r>
            <a:r>
              <a:rPr lang="en-US" altLang="en-US" dirty="0" smtClean="0"/>
              <a:t>q</a:t>
            </a:r>
            <a:r>
              <a:rPr lang="en-US" altLang="en-US" baseline="-25000" dirty="0" smtClean="0"/>
              <a:t>F </a:t>
            </a:r>
            <a:r>
              <a:rPr lang="en-US" altLang="en-US" dirty="0" smtClean="0"/>
              <a:t>}, input alphabet equal to the grammar terminal symbols, and stack </a:t>
            </a:r>
            <a:r>
              <a:rPr lang="en-US" altLang="en-US" dirty="0"/>
              <a:t>alphabet </a:t>
            </a:r>
            <a:r>
              <a:rPr lang="en-US" altLang="en-US" dirty="0" smtClean="0"/>
              <a:t>equal to the grammar variables</a:t>
            </a:r>
            <a:endParaRPr lang="en-US" altLang="en-US" dirty="0"/>
          </a:p>
          <a:p>
            <a:r>
              <a:rPr lang="en-US" altLang="en-US" dirty="0" smtClean="0"/>
              <a:t>The transition function contains the following:</a:t>
            </a:r>
            <a:endParaRPr lang="en-US" altLang="en-US" dirty="0"/>
          </a:p>
          <a:p>
            <a:pPr lvl="1"/>
            <a:r>
              <a:rPr lang="en-US" altLang="en-US" dirty="0" smtClean="0"/>
              <a:t>A rule that pushes </a:t>
            </a:r>
            <a:r>
              <a:rPr lang="en-US" altLang="en-US" dirty="0"/>
              <a:t>S on the stack and switches </a:t>
            </a:r>
            <a:r>
              <a:rPr lang="en-US" altLang="en-US" dirty="0" smtClean="0"/>
              <a:t>control to </a:t>
            </a:r>
            <a:r>
              <a:rPr lang="en-US" altLang="en-US" dirty="0"/>
              <a:t>q</a:t>
            </a:r>
            <a:r>
              <a:rPr lang="en-US" altLang="en-US" baseline="-25000" dirty="0"/>
              <a:t>1</a:t>
            </a:r>
            <a:r>
              <a:rPr lang="en-US" altLang="en-US" dirty="0"/>
              <a:t> without consuming input</a:t>
            </a:r>
          </a:p>
          <a:p>
            <a:pPr lvl="1"/>
            <a:r>
              <a:rPr lang="en-US" altLang="en-US" dirty="0"/>
              <a:t>For every </a:t>
            </a:r>
            <a:r>
              <a:rPr lang="en-US" altLang="en-US" dirty="0" smtClean="0"/>
              <a:t>production of the form </a:t>
            </a:r>
            <a:r>
              <a:rPr lang="en-US" altLang="en-US" dirty="0"/>
              <a:t>A </a:t>
            </a:r>
            <a:r>
              <a:rPr lang="en-US" altLang="en-US" dirty="0" smtClean="0">
                <a:sym typeface="Symbol" panose="05050102010706020507" pitchFamily="18" charset="2"/>
              </a:rPr>
              <a:t></a:t>
            </a:r>
            <a:r>
              <a:rPr lang="en-US" altLang="en-US" dirty="0" smtClean="0">
                <a:sym typeface="Wingdings" panose="05000000000000000000" pitchFamily="2" charset="2"/>
              </a:rPr>
              <a:t> </a:t>
            </a:r>
            <a:r>
              <a:rPr lang="en-US" altLang="en-US" dirty="0">
                <a:sym typeface="Wingdings" panose="05000000000000000000" pitchFamily="2" charset="2"/>
              </a:rPr>
              <a:t>aX, </a:t>
            </a:r>
            <a:r>
              <a:rPr lang="en-US" altLang="en-US" dirty="0" smtClean="0">
                <a:sym typeface="Wingdings" panose="05000000000000000000" pitchFamily="2" charset="2"/>
              </a:rPr>
              <a:t>a rule</a:t>
            </a:r>
            <a:endParaRPr lang="en-US" altLang="en-US" dirty="0">
              <a:sym typeface="Wingdings" panose="05000000000000000000" pitchFamily="2" charset="2"/>
            </a:endParaRPr>
          </a:p>
          <a:p>
            <a:pPr lvl="1">
              <a:buNone/>
            </a:pPr>
            <a:r>
              <a:rPr lang="en-US" altLang="en-US" dirty="0"/>
              <a:t>	 </a:t>
            </a:r>
            <a:r>
              <a:rPr lang="el-GR" altLang="en-US" dirty="0"/>
              <a:t>δ</a:t>
            </a:r>
            <a:r>
              <a:rPr lang="en-US" altLang="en-US" dirty="0"/>
              <a:t> (q</a:t>
            </a:r>
            <a:r>
              <a:rPr lang="en-US" altLang="en-US" baseline="-25000" dirty="0"/>
              <a:t>1</a:t>
            </a:r>
            <a:r>
              <a:rPr lang="en-US" altLang="en-US" dirty="0"/>
              <a:t>, a, A) = (q</a:t>
            </a:r>
            <a:r>
              <a:rPr lang="en-US" altLang="en-US" baseline="-25000" dirty="0"/>
              <a:t>1</a:t>
            </a:r>
            <a:r>
              <a:rPr lang="en-US" altLang="en-US" dirty="0"/>
              <a:t>, X)</a:t>
            </a:r>
          </a:p>
          <a:p>
            <a:pPr lvl="1"/>
            <a:r>
              <a:rPr lang="en-US" altLang="en-US" dirty="0" smtClean="0"/>
              <a:t>A rule that switches </a:t>
            </a:r>
            <a:r>
              <a:rPr lang="en-US" altLang="en-US" dirty="0"/>
              <a:t>the </a:t>
            </a:r>
            <a:r>
              <a:rPr lang="en-US" altLang="en-US" dirty="0" smtClean="0"/>
              <a:t>control unit to </a:t>
            </a:r>
            <a:r>
              <a:rPr lang="en-US" altLang="en-US" dirty="0"/>
              <a:t>the final state when there is no more input and the stack is empty</a:t>
            </a:r>
          </a:p>
          <a:p>
            <a:pPr>
              <a:defRPr/>
            </a:pPr>
            <a:endParaRPr lang="en-US" baseline="-25000" dirty="0"/>
          </a:p>
        </p:txBody>
      </p:sp>
    </p:spTree>
    <p:extLst>
      <p:ext uri="{BB962C8B-B14F-4D97-AF65-F5344CB8AC3E}">
        <p14:creationId xmlns:p14="http://schemas.microsoft.com/office/powerpoint/2010/main" val="523775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39866"/>
            <a:ext cx="7886700" cy="1325563"/>
          </a:xfrm>
        </p:spPr>
        <p:txBody>
          <a:bodyPr/>
          <a:lstStyle/>
          <a:p>
            <a:r>
              <a:rPr lang="en-US" b="1" dirty="0" smtClean="0">
                <a:solidFill>
                  <a:schemeClr val="accent5">
                    <a:lumMod val="50000"/>
                  </a:schemeClr>
                </a:solidFill>
              </a:rPr>
              <a:t>Sample Construction of a NPDA from a Grammar</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1015"/>
            <a:ext cx="8114518" cy="4723944"/>
          </a:xfrm>
        </p:spPr>
        <p:txBody>
          <a:bodyPr>
            <a:normAutofit fontScale="77500" lnSpcReduction="20000"/>
          </a:bodyPr>
          <a:lstStyle/>
          <a:p>
            <a:pPr>
              <a:defRPr/>
            </a:pPr>
            <a:r>
              <a:rPr lang="en-US" dirty="0" smtClean="0"/>
              <a:t>Example 7.6 presents the grammar below, in Greibach normal form</a:t>
            </a:r>
          </a:p>
          <a:p>
            <a:pPr marL="0" indent="0">
              <a:spcBef>
                <a:spcPts val="600"/>
              </a:spcBef>
              <a:buNone/>
              <a:defRPr/>
            </a:pPr>
            <a:r>
              <a:rPr lang="en-US" sz="2900" dirty="0">
                <a:solidFill>
                  <a:schemeClr val="accent1">
                    <a:lumMod val="75000"/>
                  </a:schemeClr>
                </a:solidFill>
              </a:rPr>
              <a:t>   S </a:t>
            </a:r>
            <a:r>
              <a:rPr lang="en-US" sz="2900" dirty="0">
                <a:solidFill>
                  <a:schemeClr val="accent1">
                    <a:lumMod val="75000"/>
                  </a:schemeClr>
                </a:solidFill>
                <a:sym typeface="Symbol" panose="05050102010706020507" pitchFamily="18" charset="2"/>
              </a:rPr>
              <a:t> aSA | a</a:t>
            </a:r>
          </a:p>
          <a:p>
            <a:pPr marL="0" indent="0">
              <a:spcBef>
                <a:spcPts val="600"/>
              </a:spcBef>
              <a:buNone/>
              <a:defRPr/>
            </a:pPr>
            <a:r>
              <a:rPr lang="en-US" sz="2900" dirty="0">
                <a:solidFill>
                  <a:schemeClr val="accent1">
                    <a:lumMod val="75000"/>
                  </a:schemeClr>
                </a:solidFill>
              </a:rPr>
              <a:t>   A </a:t>
            </a:r>
            <a:r>
              <a:rPr lang="en-US" sz="2900" dirty="0">
                <a:solidFill>
                  <a:schemeClr val="accent1">
                    <a:lumMod val="75000"/>
                  </a:schemeClr>
                </a:solidFill>
                <a:sym typeface="Symbol" panose="05050102010706020507" pitchFamily="18" charset="2"/>
              </a:rPr>
              <a:t> bB</a:t>
            </a:r>
          </a:p>
          <a:p>
            <a:pPr marL="0" indent="0">
              <a:spcBef>
                <a:spcPts val="600"/>
              </a:spcBef>
              <a:buNone/>
              <a:defRPr/>
            </a:pPr>
            <a:r>
              <a:rPr lang="en-US" sz="2900" dirty="0">
                <a:solidFill>
                  <a:schemeClr val="accent1">
                    <a:lumMod val="75000"/>
                  </a:schemeClr>
                </a:solidFill>
                <a:sym typeface="Symbol" panose="05050102010706020507" pitchFamily="18" charset="2"/>
              </a:rPr>
              <a:t>   B  b</a:t>
            </a:r>
          </a:p>
          <a:p>
            <a:pPr>
              <a:defRPr/>
            </a:pPr>
            <a:r>
              <a:rPr lang="en-US" dirty="0" smtClean="0"/>
              <a:t>The corresponding npda has </a:t>
            </a:r>
            <a:r>
              <a:rPr lang="en-US" dirty="0" smtClean="0">
                <a:solidFill>
                  <a:schemeClr val="accent1">
                    <a:lumMod val="75000"/>
                  </a:schemeClr>
                </a:solidFill>
              </a:rPr>
              <a:t>Q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a:t>
            </a:r>
            <a:r>
              <a:rPr lang="en-US" i="1" dirty="0" smtClean="0">
                <a:solidFill>
                  <a:schemeClr val="accent1">
                    <a:lumMod val="75000"/>
                  </a:schemeClr>
                </a:solidFill>
              </a:rPr>
              <a:t> </a:t>
            </a:r>
            <a:r>
              <a:rPr lang="en-US" dirty="0" smtClean="0"/>
              <a:t>with initial state q</a:t>
            </a:r>
            <a:r>
              <a:rPr lang="en-US" baseline="-25000" dirty="0" smtClean="0"/>
              <a:t>0</a:t>
            </a:r>
            <a:r>
              <a:rPr lang="en-US" dirty="0" smtClean="0"/>
              <a:t> and final state q</a:t>
            </a:r>
            <a:r>
              <a:rPr lang="en-US" baseline="-25000" dirty="0" smtClean="0"/>
              <a:t>2</a:t>
            </a:r>
            <a:endParaRPr lang="en-US" dirty="0"/>
          </a:p>
          <a:p>
            <a:pPr>
              <a:defRPr/>
            </a:pPr>
            <a:r>
              <a:rPr lang="en-US" dirty="0" smtClean="0"/>
              <a:t>The start symbol S is placed on the stack with the transition</a:t>
            </a:r>
            <a:endParaRPr lang="en-US" dirty="0"/>
          </a:p>
          <a:p>
            <a:pPr>
              <a:spcBef>
                <a:spcPct val="10000"/>
              </a:spcBef>
              <a:spcAft>
                <a:spcPct val="10000"/>
              </a:spcAft>
              <a:buNone/>
              <a:defRPr/>
            </a:pPr>
            <a:r>
              <a:rPr lang="en-US"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altLang="en-US" dirty="0" smtClean="0">
                <a:solidFill>
                  <a:schemeClr val="accent1">
                    <a:lumMod val="75000"/>
                  </a:schemeClr>
                </a:solidFill>
                <a:cs typeface="Arial" charset="0"/>
                <a:sym typeface="Symbol" panose="05050102010706020507" pitchFamily="18" charset="2"/>
              </a:rPr>
              <a:t>, z</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Sz</a:t>
            </a:r>
            <a:r>
              <a:rPr lang="en-US" dirty="0" smtClean="0">
                <a:solidFill>
                  <a:schemeClr val="accent1">
                    <a:lumMod val="75000"/>
                  </a:schemeClr>
                </a:solidFill>
                <a:cs typeface="Arial" charset="0"/>
              </a:rPr>
              <a:t>) }</a:t>
            </a:r>
          </a:p>
          <a:p>
            <a:pPr>
              <a:spcBef>
                <a:spcPts val="600"/>
              </a:spcBef>
              <a:spcAft>
                <a:spcPct val="10000"/>
              </a:spcAft>
              <a:defRPr/>
            </a:pPr>
            <a:r>
              <a:rPr lang="en-US" dirty="0"/>
              <a:t>The </a:t>
            </a:r>
            <a:r>
              <a:rPr lang="en-US" dirty="0" smtClean="0"/>
              <a:t>grammar productions are simulated with the transitions</a:t>
            </a:r>
            <a:endParaRPr lang="en-US" altLang="en-US" dirty="0"/>
          </a:p>
          <a:p>
            <a:pPr>
              <a:spcBef>
                <a:spcPct val="10000"/>
              </a:spcBef>
              <a:spcAft>
                <a:spcPct val="10000"/>
              </a:spcAft>
              <a:buNone/>
              <a:defRPr/>
            </a:pPr>
            <a:r>
              <a:rPr lang="en-US" baseline="-25000"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S)  =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SA), </a:t>
            </a:r>
            <a:r>
              <a:rPr lang="en-US" dirty="0">
                <a:solidFill>
                  <a:schemeClr val="accent1">
                    <a:lumMod val="75000"/>
                  </a:schemeClr>
                </a:solidFill>
                <a:cs typeface="Arial" charset="0"/>
              </a:rPr>
              <a:t>(</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b, A) </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baseline="-25000" dirty="0" smtClean="0">
                <a:solidFill>
                  <a:schemeClr val="accent1">
                    <a:lumMod val="75000"/>
                  </a:schemeClr>
                </a:solidFill>
                <a:cs typeface="Arial" charset="0"/>
              </a:rPr>
              <a:t>,</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B</a:t>
            </a:r>
            <a:r>
              <a:rPr lang="en-US" dirty="0" smtClean="0">
                <a:solidFill>
                  <a:schemeClr val="accent1">
                    <a:lumMod val="75000"/>
                  </a:schemeClr>
                </a:solidFill>
                <a:cs typeface="Arial" charset="0"/>
              </a:rPr>
              <a:t>)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b, </a:t>
            </a:r>
            <a:r>
              <a:rPr lang="en-US" dirty="0" smtClean="0">
                <a:solidFill>
                  <a:schemeClr val="accent1">
                    <a:lumMod val="75000"/>
                  </a:schemeClr>
                </a:solidFill>
                <a:cs typeface="Arial" charset="0"/>
              </a:rPr>
              <a:t>B) </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t>
            </a:r>
          </a:p>
          <a:p>
            <a:pPr>
              <a:spcBef>
                <a:spcPts val="600"/>
              </a:spcBef>
              <a:spcAft>
                <a:spcPct val="10000"/>
              </a:spcAft>
              <a:defRPr/>
            </a:pPr>
            <a:r>
              <a:rPr lang="en-US" altLang="en-US" dirty="0" smtClean="0"/>
              <a:t>A final transition places the control unit in its final state when the stack is empty</a:t>
            </a:r>
            <a:endParaRPr lang="en-US" dirty="0" smtClean="0">
              <a:solidFill>
                <a:schemeClr val="accent1">
                  <a:lumMod val="75000"/>
                </a:schemeClr>
              </a:solidFill>
              <a:cs typeface="Arial" charset="0"/>
            </a:endParaRP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 </a:t>
            </a:r>
            <a:r>
              <a:rPr lang="en-US" altLang="en-US" dirty="0" smtClean="0">
                <a:solidFill>
                  <a:schemeClr val="accent1">
                    <a:lumMod val="75000"/>
                  </a:schemeClr>
                </a:solidFill>
                <a:cs typeface="Arial" charset="0"/>
                <a:sym typeface="Symbol" panose="05050102010706020507" pitchFamily="18" charset="2"/>
              </a:rPr>
              <a:t>z</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t>
            </a:r>
          </a:p>
          <a:p>
            <a:pPr>
              <a:spcBef>
                <a:spcPct val="10000"/>
              </a:spcBef>
              <a:spcAft>
                <a:spcPct val="10000"/>
              </a:spcAft>
              <a:buNone/>
              <a:defRPr/>
            </a:pPr>
            <a:endParaRPr lang="en-US" dirty="0" smtClean="0">
              <a:solidFill>
                <a:schemeClr val="accent1">
                  <a:lumMod val="75000"/>
                </a:schemeClr>
              </a:solidFill>
              <a:cs typeface="Arial" charset="0"/>
            </a:endParaRPr>
          </a:p>
        </p:txBody>
      </p:sp>
      <p:pic>
        <p:nvPicPr>
          <p:cNvPr id="10" name="Picture 9"/>
          <p:cNvPicPr>
            <a:picLocks noChangeAspect="1"/>
          </p:cNvPicPr>
          <p:nvPr/>
        </p:nvPicPr>
        <p:blipFill>
          <a:blip r:embed="rId3"/>
          <a:stretch>
            <a:fillRect/>
          </a:stretch>
        </p:blipFill>
        <p:spPr>
          <a:xfrm>
            <a:off x="4571999" y="774955"/>
            <a:ext cx="4461387" cy="916060"/>
          </a:xfrm>
          <a:prstGeom prst="rect">
            <a:avLst/>
          </a:prstGeom>
        </p:spPr>
      </p:pic>
    </p:spTree>
    <p:extLst>
      <p:ext uri="{BB962C8B-B14F-4D97-AF65-F5344CB8AC3E}">
        <p14:creationId xmlns:p14="http://schemas.microsoft.com/office/powerpoint/2010/main" val="1058541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84533"/>
          </a:xfrm>
        </p:spPr>
        <p:txBody>
          <a:bodyPr/>
          <a:lstStyle/>
          <a:p>
            <a:r>
              <a:rPr lang="en-US" b="1" dirty="0" smtClean="0">
                <a:solidFill>
                  <a:schemeClr val="accent5">
                    <a:lumMod val="50000"/>
                  </a:schemeClr>
                </a:solidFill>
              </a:rPr>
              <a:t>Deterministic Pushdown Automata</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8091604" cy="4626943"/>
          </a:xfrm>
        </p:spPr>
        <p:txBody>
          <a:bodyPr>
            <a:normAutofit/>
          </a:bodyPr>
          <a:lstStyle/>
          <a:p>
            <a:r>
              <a:rPr lang="en-US" altLang="en-US" dirty="0" smtClean="0"/>
              <a:t>A </a:t>
            </a:r>
            <a:r>
              <a:rPr lang="en-US" altLang="en-US" i="1" dirty="0"/>
              <a:t>deterministic </a:t>
            </a:r>
            <a:r>
              <a:rPr lang="en-US" altLang="en-US" i="1" dirty="0" smtClean="0"/>
              <a:t>pushdown accepter</a:t>
            </a:r>
            <a:r>
              <a:rPr lang="en-US" altLang="en-US" dirty="0" smtClean="0"/>
              <a:t> (dpda) never </a:t>
            </a:r>
            <a:r>
              <a:rPr lang="en-US" altLang="en-US" dirty="0"/>
              <a:t>has a </a:t>
            </a:r>
            <a:r>
              <a:rPr lang="en-US" altLang="en-US" dirty="0" smtClean="0"/>
              <a:t>choice</a:t>
            </a:r>
            <a:r>
              <a:rPr lang="en-US" altLang="en-US" dirty="0"/>
              <a:t> </a:t>
            </a:r>
            <a:r>
              <a:rPr lang="en-US" altLang="en-US" dirty="0" smtClean="0"/>
              <a:t>in its move</a:t>
            </a:r>
          </a:p>
          <a:p>
            <a:r>
              <a:rPr lang="en-US" altLang="en-US" dirty="0" smtClean="0"/>
              <a:t>Restrictions </a:t>
            </a:r>
            <a:r>
              <a:rPr lang="en-US" altLang="en-US" dirty="0"/>
              <a:t>on </a:t>
            </a:r>
            <a:r>
              <a:rPr lang="en-US" altLang="en-US" dirty="0" smtClean="0"/>
              <a:t>dpda transitions</a:t>
            </a:r>
            <a:r>
              <a:rPr lang="en-US" altLang="en-US" dirty="0"/>
              <a:t>:</a:t>
            </a:r>
          </a:p>
          <a:p>
            <a:pPr lvl="1"/>
            <a:r>
              <a:rPr lang="en-US" altLang="en-US" dirty="0" smtClean="0"/>
              <a:t>Any </a:t>
            </a:r>
            <a:r>
              <a:rPr lang="en-US" altLang="en-US" dirty="0"/>
              <a:t>(state, symbol, </a:t>
            </a:r>
            <a:r>
              <a:rPr lang="en-US" altLang="en-US" dirty="0" smtClean="0"/>
              <a:t>stack top) </a:t>
            </a:r>
            <a:r>
              <a:rPr lang="en-US" altLang="en-US" dirty="0"/>
              <a:t>configuration may have at most one (state, </a:t>
            </a:r>
            <a:r>
              <a:rPr lang="en-US" altLang="en-US" dirty="0" smtClean="0"/>
              <a:t>stack top) transition definition</a:t>
            </a:r>
            <a:endParaRPr lang="en-US" altLang="en-US" dirty="0"/>
          </a:p>
          <a:p>
            <a:pPr lvl="1"/>
            <a:r>
              <a:rPr lang="en-US" altLang="en-US" dirty="0"/>
              <a:t>If the </a:t>
            </a:r>
            <a:r>
              <a:rPr lang="en-US" altLang="en-US" dirty="0" smtClean="0"/>
              <a:t>dpda </a:t>
            </a:r>
            <a:r>
              <a:rPr lang="en-US" altLang="en-US" dirty="0"/>
              <a:t>defines a transition for </a:t>
            </a:r>
            <a:r>
              <a:rPr lang="en-US" altLang="en-US" dirty="0" smtClean="0"/>
              <a:t>a particular </a:t>
            </a:r>
            <a:r>
              <a:rPr lang="en-US" altLang="en-US" dirty="0"/>
              <a:t>(</a:t>
            </a:r>
            <a:r>
              <a:rPr lang="en-US" altLang="en-US" dirty="0" smtClean="0"/>
              <a:t>state, </a:t>
            </a:r>
            <a:r>
              <a:rPr lang="el-GR" altLang="en-US" dirty="0"/>
              <a:t>λ</a:t>
            </a:r>
            <a:r>
              <a:rPr lang="en-US" altLang="en-US" dirty="0"/>
              <a:t>, </a:t>
            </a:r>
            <a:r>
              <a:rPr lang="en-US" altLang="en-US" dirty="0" smtClean="0"/>
              <a:t>stack top) </a:t>
            </a:r>
            <a:r>
              <a:rPr lang="en-US" altLang="en-US" dirty="0"/>
              <a:t>configuration, there can be no input-consuming transitions out of state s with a at the top of the stack</a:t>
            </a:r>
          </a:p>
          <a:p>
            <a:r>
              <a:rPr lang="en-US" altLang="en-US" dirty="0" smtClean="0"/>
              <a:t>Unlike the case for finite automata, a </a:t>
            </a:r>
            <a:r>
              <a:rPr lang="en-US" altLang="en-US" dirty="0" smtClean="0">
                <a:sym typeface="Symbol" panose="05050102010706020507" pitchFamily="18" charset="2"/>
              </a:rPr>
              <a:t>-t</a:t>
            </a:r>
            <a:r>
              <a:rPr lang="en-US" altLang="en-US" dirty="0" smtClean="0"/>
              <a:t>ransition </a:t>
            </a:r>
            <a:r>
              <a:rPr lang="en-US" altLang="en-US" dirty="0"/>
              <a:t>does not necessarily mean the </a:t>
            </a:r>
            <a:r>
              <a:rPr lang="en-US" altLang="en-US" dirty="0" smtClean="0"/>
              <a:t>automaton </a:t>
            </a:r>
            <a:r>
              <a:rPr lang="en-US" altLang="en-US" dirty="0"/>
              <a:t>is </a:t>
            </a:r>
            <a:r>
              <a:rPr lang="en-US" altLang="en-US" dirty="0" smtClean="0"/>
              <a:t>nondeterministic</a:t>
            </a:r>
            <a:endParaRPr lang="el-GR" altLang="en-US" dirty="0"/>
          </a:p>
        </p:txBody>
      </p:sp>
    </p:spTree>
    <p:extLst>
      <p:ext uri="{BB962C8B-B14F-4D97-AF65-F5344CB8AC3E}">
        <p14:creationId xmlns:p14="http://schemas.microsoft.com/office/powerpoint/2010/main" val="2789587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39866"/>
            <a:ext cx="7886700" cy="1325563"/>
          </a:xfrm>
        </p:spPr>
        <p:txBody>
          <a:bodyPr/>
          <a:lstStyle/>
          <a:p>
            <a:r>
              <a:rPr lang="en-US" b="1" dirty="0" smtClean="0">
                <a:solidFill>
                  <a:schemeClr val="accent5">
                    <a:lumMod val="50000"/>
                  </a:schemeClr>
                </a:solidFill>
              </a:rPr>
              <a:t>Example of a Deterministic Pushdown Automaton</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1015"/>
            <a:ext cx="8114518" cy="4723944"/>
          </a:xfrm>
        </p:spPr>
        <p:txBody>
          <a:bodyPr>
            <a:normAutofit lnSpcReduction="10000"/>
          </a:bodyPr>
          <a:lstStyle/>
          <a:p>
            <a:pPr>
              <a:defRPr/>
            </a:pPr>
            <a:r>
              <a:rPr lang="en-US" dirty="0" smtClean="0"/>
              <a:t>Example 7.10 presents a dpda to accept the language</a:t>
            </a:r>
          </a:p>
          <a:p>
            <a:pPr marL="0" indent="0">
              <a:buNone/>
              <a:defRPr/>
            </a:pPr>
            <a:r>
              <a:rPr lang="en-US" sz="2900" dirty="0" smtClean="0">
                <a:solidFill>
                  <a:schemeClr val="accent1">
                    <a:lumMod val="75000"/>
                  </a:schemeClr>
                </a:solidFill>
              </a:rPr>
              <a:t>   L = { a</a:t>
            </a:r>
            <a:r>
              <a:rPr lang="en-US" sz="2900" baseline="30000" dirty="0" smtClean="0">
                <a:solidFill>
                  <a:schemeClr val="accent1">
                    <a:lumMod val="75000"/>
                  </a:schemeClr>
                </a:solidFill>
              </a:rPr>
              <a:t>n</a:t>
            </a:r>
            <a:r>
              <a:rPr lang="en-US" sz="2900" dirty="0" smtClean="0">
                <a:solidFill>
                  <a:schemeClr val="accent1">
                    <a:lumMod val="75000"/>
                  </a:schemeClr>
                </a:solidFill>
              </a:rPr>
              <a:t>b</a:t>
            </a:r>
            <a:r>
              <a:rPr lang="en-US" sz="2900" baseline="30000" dirty="0" smtClean="0">
                <a:solidFill>
                  <a:schemeClr val="accent1">
                    <a:lumMod val="75000"/>
                  </a:schemeClr>
                </a:solidFill>
              </a:rPr>
              <a:t>n</a:t>
            </a:r>
            <a:r>
              <a:rPr lang="en-US" sz="2900" dirty="0" smtClean="0">
                <a:solidFill>
                  <a:schemeClr val="accent1">
                    <a:lumMod val="75000"/>
                  </a:schemeClr>
                </a:solidFill>
              </a:rPr>
              <a:t>: n ≥ 0 } </a:t>
            </a:r>
          </a:p>
          <a:p>
            <a:pPr>
              <a:defRPr/>
            </a:pPr>
            <a:r>
              <a:rPr lang="en-US" dirty="0" smtClean="0"/>
              <a:t>The </a:t>
            </a:r>
            <a:r>
              <a:rPr lang="en-US" dirty="0" err="1" smtClean="0"/>
              <a:t>dpda</a:t>
            </a:r>
            <a:r>
              <a:rPr lang="en-US" dirty="0" smtClean="0"/>
              <a:t> has Q = { </a:t>
            </a:r>
            <a:r>
              <a:rPr lang="en-US" dirty="0" smtClean="0">
                <a:cs typeface="Arial" charset="0"/>
              </a:rPr>
              <a:t>q</a:t>
            </a:r>
            <a:r>
              <a:rPr lang="en-US" baseline="-25000" dirty="0" smtClean="0">
                <a:cs typeface="Arial" charset="0"/>
              </a:rPr>
              <a:t>0</a:t>
            </a:r>
            <a:r>
              <a:rPr lang="en-US" dirty="0" smtClean="0">
                <a:cs typeface="Arial" charset="0"/>
              </a:rPr>
              <a:t>,</a:t>
            </a:r>
            <a:r>
              <a:rPr lang="en-US" baseline="-25000" dirty="0" smtClean="0">
                <a:cs typeface="Arial" charset="0"/>
              </a:rPr>
              <a:t> </a:t>
            </a:r>
            <a:r>
              <a:rPr lang="en-US" dirty="0" smtClean="0">
                <a:cs typeface="Arial" charset="0"/>
              </a:rPr>
              <a:t>q</a:t>
            </a:r>
            <a:r>
              <a:rPr lang="en-US" baseline="-25000" dirty="0" smtClean="0">
                <a:cs typeface="Arial" charset="0"/>
              </a:rPr>
              <a:t>1</a:t>
            </a:r>
            <a:r>
              <a:rPr lang="en-US" dirty="0" smtClean="0">
                <a:cs typeface="Arial" charset="0"/>
              </a:rPr>
              <a:t>,</a:t>
            </a:r>
            <a:r>
              <a:rPr lang="en-US" baseline="-25000" dirty="0" smtClean="0">
                <a:cs typeface="Arial" charset="0"/>
              </a:rPr>
              <a:t> </a:t>
            </a:r>
            <a:r>
              <a:rPr lang="en-US" dirty="0" smtClean="0">
                <a:cs typeface="Arial" charset="0"/>
              </a:rPr>
              <a:t>q</a:t>
            </a:r>
            <a:r>
              <a:rPr lang="en-US" baseline="-25000" dirty="0" smtClean="0">
                <a:cs typeface="Arial" charset="0"/>
              </a:rPr>
              <a:t>2 </a:t>
            </a:r>
            <a:r>
              <a:rPr lang="en-US" dirty="0" smtClean="0">
                <a:cs typeface="Arial" charset="0"/>
              </a:rPr>
              <a:t>}, input alphabet { a, b }, stack alphabet { 0, 1 }, z = 0, and</a:t>
            </a:r>
            <a:r>
              <a:rPr lang="en-US" dirty="0" smtClean="0"/>
              <a:t> </a:t>
            </a:r>
            <a:r>
              <a:rPr lang="en-US" dirty="0"/>
              <a:t>q</a:t>
            </a:r>
            <a:r>
              <a:rPr lang="en-US" baseline="-25000" dirty="0"/>
              <a:t>0 </a:t>
            </a:r>
            <a:r>
              <a:rPr lang="en-US" baseline="-25000" dirty="0" smtClean="0"/>
              <a:t> </a:t>
            </a:r>
            <a:r>
              <a:rPr lang="en-US" dirty="0" smtClean="0"/>
              <a:t>as its initial and final state </a:t>
            </a:r>
            <a:endParaRPr lang="en-US" dirty="0"/>
          </a:p>
          <a:p>
            <a:pPr>
              <a:defRPr/>
            </a:pPr>
            <a:r>
              <a:rPr lang="en-US" dirty="0" smtClean="0"/>
              <a:t>The transition rules are</a:t>
            </a:r>
            <a:endParaRPr lang="en-US" dirty="0"/>
          </a:p>
          <a:p>
            <a:pPr>
              <a:spcBef>
                <a:spcPct val="10000"/>
              </a:spcBef>
              <a:spcAft>
                <a:spcPct val="10000"/>
              </a:spcAft>
              <a:buNone/>
              <a:defRPr/>
            </a:pPr>
            <a:r>
              <a:rPr lang="en-US"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a</a:t>
            </a:r>
            <a:r>
              <a:rPr lang="en-US" altLang="en-US" dirty="0" smtClean="0">
                <a:solidFill>
                  <a:schemeClr val="accent1">
                    <a:lumMod val="75000"/>
                  </a:schemeClr>
                </a:solidFill>
                <a:cs typeface="Arial" charset="0"/>
                <a:sym typeface="Symbol" panose="05050102010706020507" pitchFamily="18" charset="2"/>
              </a:rPr>
              <a:t>, </a:t>
            </a:r>
            <a:r>
              <a:rPr lang="en-US" altLang="en-US" dirty="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 {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10</a:t>
            </a:r>
            <a:r>
              <a:rPr lang="en-US" dirty="0" smtClean="0">
                <a:solidFill>
                  <a:schemeClr val="accent1">
                    <a:lumMod val="75000"/>
                  </a:schemeClr>
                </a:solidFill>
                <a:cs typeface="Arial" charset="0"/>
              </a:rPr>
              <a:t>) }</a:t>
            </a:r>
            <a:endParaRPr lang="en-US" altLang="en-US" dirty="0"/>
          </a:p>
          <a:p>
            <a:pPr>
              <a:spcBef>
                <a:spcPct val="10000"/>
              </a:spcBef>
              <a:spcAft>
                <a:spcPct val="10000"/>
              </a:spcAft>
              <a:buNone/>
              <a:defRPr/>
            </a:pPr>
            <a:r>
              <a:rPr lang="en-US" baseline="-25000"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1)  =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11)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b, 1)  =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b, 1)  = { (q</a:t>
            </a:r>
            <a:r>
              <a:rPr lang="en-US" baseline="-25000" dirty="0">
                <a:solidFill>
                  <a:schemeClr val="accent1">
                    <a:lumMod val="75000"/>
                  </a:schemeClr>
                </a:solidFill>
                <a:cs typeface="Arial" charset="0"/>
              </a:rPr>
              <a:t>2,</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endParaRPr lang="en-US" dirty="0" smtClean="0">
              <a:solidFill>
                <a:schemeClr val="accent1">
                  <a:lumMod val="75000"/>
                </a:schemeClr>
              </a:solidFill>
              <a:cs typeface="Arial" charset="0"/>
            </a:endParaRP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0)  =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baseline="-25000" dirty="0" smtClean="0">
                <a:solidFill>
                  <a:schemeClr val="accent1">
                    <a:lumMod val="75000"/>
                  </a:schemeClr>
                </a:solidFill>
                <a:cs typeface="Arial" charset="0"/>
              </a:rPr>
              <a:t>,</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t>
            </a:r>
          </a:p>
        </p:txBody>
      </p:sp>
      <p:pic>
        <p:nvPicPr>
          <p:cNvPr id="4" name="Picture 3"/>
          <p:cNvPicPr>
            <a:picLocks noChangeAspect="1"/>
          </p:cNvPicPr>
          <p:nvPr/>
        </p:nvPicPr>
        <p:blipFill>
          <a:blip r:embed="rId3"/>
          <a:stretch>
            <a:fillRect/>
          </a:stretch>
        </p:blipFill>
        <p:spPr>
          <a:xfrm>
            <a:off x="6467794" y="4154792"/>
            <a:ext cx="2378613" cy="2091150"/>
          </a:xfrm>
          <a:prstGeom prst="rect">
            <a:avLst/>
          </a:prstGeom>
        </p:spPr>
      </p:pic>
    </p:spTree>
    <p:extLst>
      <p:ext uri="{BB962C8B-B14F-4D97-AF65-F5344CB8AC3E}">
        <p14:creationId xmlns:p14="http://schemas.microsoft.com/office/powerpoint/2010/main" val="314893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solidFill>
                  <a:schemeClr val="accent5">
                    <a:lumMod val="50000"/>
                  </a:schemeClr>
                </a:solidFill>
              </a:rPr>
              <a:t>Let’s create the transition graph for Example 7.10</a:t>
            </a:r>
            <a:endParaRPr lang="en-US" sz="3600" b="1" dirty="0">
              <a:solidFill>
                <a:schemeClr val="accent5">
                  <a:lumMod val="50000"/>
                </a:schemeClr>
              </a:solidFill>
            </a:endParaRPr>
          </a:p>
        </p:txBody>
      </p:sp>
      <p:sp>
        <p:nvSpPr>
          <p:cNvPr id="8" name="Subtitle 7"/>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81774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Step 1</a:t>
            </a:r>
            <a:endParaRPr lang="en-US" sz="3600" b="1" dirty="0">
              <a:solidFill>
                <a:schemeClr val="accent5">
                  <a:lumMod val="50000"/>
                </a:schemeClr>
              </a:solidFill>
            </a:endParaRPr>
          </a:p>
        </p:txBody>
      </p:sp>
      <p:sp>
        <p:nvSpPr>
          <p:cNvPr id="4" name="Content Placeholder 3"/>
          <p:cNvSpPr>
            <a:spLocks noGrp="1"/>
          </p:cNvSpPr>
          <p:nvPr>
            <p:ph sz="half" idx="1"/>
          </p:nvPr>
        </p:nvSpPr>
        <p:spPr/>
        <p:txBody>
          <a:bodyPr/>
          <a:lstStyle/>
          <a:p>
            <a:r>
              <a:rPr lang="en-US" dirty="0" smtClean="0"/>
              <a:t>Add states with labels</a:t>
            </a:r>
            <a:endParaRPr lang="en-US" dirty="0"/>
          </a:p>
        </p:txBody>
      </p:sp>
      <p:pic>
        <p:nvPicPr>
          <p:cNvPr id="6" name="Content Placeholder 11"/>
          <p:cNvPicPr>
            <a:picLocks noGrp="1" noChangeAspect="1"/>
          </p:cNvPicPr>
          <p:nvPr>
            <p:ph sz="half" idx="2"/>
          </p:nvPr>
        </p:nvPicPr>
        <p:blipFill>
          <a:blip r:embed="rId3"/>
          <a:stretch>
            <a:fillRect/>
          </a:stretch>
        </p:blipFill>
        <p:spPr>
          <a:xfrm>
            <a:off x="4629150" y="2207154"/>
            <a:ext cx="3886200" cy="3588280"/>
          </a:xfrm>
          <a:prstGeom prst="rect">
            <a:avLst/>
          </a:prstGeom>
        </p:spPr>
      </p:pic>
      <p:pic>
        <p:nvPicPr>
          <p:cNvPr id="3" name="Picture 2"/>
          <p:cNvPicPr>
            <a:picLocks noChangeAspect="1"/>
          </p:cNvPicPr>
          <p:nvPr/>
        </p:nvPicPr>
        <p:blipFill>
          <a:blip r:embed="rId4"/>
          <a:stretch>
            <a:fillRect/>
          </a:stretch>
        </p:blipFill>
        <p:spPr>
          <a:xfrm>
            <a:off x="403340" y="2861734"/>
            <a:ext cx="3981450" cy="2933700"/>
          </a:xfrm>
          <a:prstGeom prst="rect">
            <a:avLst/>
          </a:prstGeom>
        </p:spPr>
      </p:pic>
    </p:spTree>
    <p:extLst>
      <p:ext uri="{BB962C8B-B14F-4D97-AF65-F5344CB8AC3E}">
        <p14:creationId xmlns:p14="http://schemas.microsoft.com/office/powerpoint/2010/main" val="86210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Sets</a:t>
            </a:r>
            <a:endParaRPr lang="en-US" dirty="0"/>
          </a:p>
        </p:txBody>
      </p:sp>
      <p:sp>
        <p:nvSpPr>
          <p:cNvPr id="3" name="Subtitle 2"/>
          <p:cNvSpPr>
            <a:spLocks noGrp="1"/>
          </p:cNvSpPr>
          <p:nvPr>
            <p:ph type="subTitle" idx="1"/>
          </p:nvPr>
        </p:nvSpPr>
        <p:spPr/>
        <p:txBody>
          <a:bodyPr/>
          <a:lstStyle/>
          <a:p>
            <a:r>
              <a:rPr lang="en-US" dirty="0" smtClean="0"/>
              <a:t>Section 2.1</a:t>
            </a:r>
            <a:endParaRPr lang="en-US" dirty="0"/>
          </a:p>
        </p:txBody>
      </p:sp>
    </p:spTree>
    <p:extLst>
      <p:ext uri="{BB962C8B-B14F-4D97-AF65-F5344CB8AC3E}">
        <p14:creationId xmlns:p14="http://schemas.microsoft.com/office/powerpoint/2010/main" val="294852005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Step 2</a:t>
            </a:r>
            <a:endParaRPr lang="en-US" sz="3600" b="1" dirty="0">
              <a:solidFill>
                <a:schemeClr val="accent5">
                  <a:lumMod val="50000"/>
                </a:schemeClr>
              </a:solidFill>
            </a:endParaRPr>
          </a:p>
        </p:txBody>
      </p:sp>
      <p:sp>
        <p:nvSpPr>
          <p:cNvPr id="4" name="Content Placeholder 3"/>
          <p:cNvSpPr>
            <a:spLocks noGrp="1"/>
          </p:cNvSpPr>
          <p:nvPr>
            <p:ph sz="half" idx="1"/>
          </p:nvPr>
        </p:nvSpPr>
        <p:spPr/>
        <p:txBody>
          <a:bodyPr/>
          <a:lstStyle/>
          <a:p>
            <a:r>
              <a:rPr lang="en-US" dirty="0" smtClean="0"/>
              <a:t>Add transitions between states, without labels.</a:t>
            </a:r>
            <a:endParaRPr lang="en-US" dirty="0"/>
          </a:p>
        </p:txBody>
      </p:sp>
      <p:pic>
        <p:nvPicPr>
          <p:cNvPr id="6" name="Content Placeholder 11"/>
          <p:cNvPicPr>
            <a:picLocks noGrp="1" noChangeAspect="1"/>
          </p:cNvPicPr>
          <p:nvPr>
            <p:ph sz="half" idx="2"/>
          </p:nvPr>
        </p:nvPicPr>
        <p:blipFill>
          <a:blip r:embed="rId3"/>
          <a:stretch>
            <a:fillRect/>
          </a:stretch>
        </p:blipFill>
        <p:spPr>
          <a:xfrm>
            <a:off x="4629150" y="2207154"/>
            <a:ext cx="3886200" cy="3588280"/>
          </a:xfrm>
          <a:prstGeom prst="rect">
            <a:avLst/>
          </a:prstGeom>
        </p:spPr>
      </p:pic>
      <p:pic>
        <p:nvPicPr>
          <p:cNvPr id="5" name="Content Placeholder 8"/>
          <p:cNvPicPr>
            <a:picLocks noChangeAspect="1"/>
          </p:cNvPicPr>
          <p:nvPr/>
        </p:nvPicPr>
        <p:blipFill>
          <a:blip r:embed="rId4"/>
          <a:stretch>
            <a:fillRect/>
          </a:stretch>
        </p:blipFill>
        <p:spPr>
          <a:xfrm>
            <a:off x="4629150" y="2104321"/>
            <a:ext cx="3886200" cy="3793945"/>
          </a:xfrm>
          <a:prstGeom prst="rect">
            <a:avLst/>
          </a:prstGeom>
        </p:spPr>
      </p:pic>
      <p:pic>
        <p:nvPicPr>
          <p:cNvPr id="3" name="Picture 2"/>
          <p:cNvPicPr>
            <a:picLocks noChangeAspect="1"/>
          </p:cNvPicPr>
          <p:nvPr/>
        </p:nvPicPr>
        <p:blipFill>
          <a:blip r:embed="rId5"/>
          <a:stretch>
            <a:fillRect/>
          </a:stretch>
        </p:blipFill>
        <p:spPr>
          <a:xfrm>
            <a:off x="395028" y="3243263"/>
            <a:ext cx="3981450" cy="2933700"/>
          </a:xfrm>
          <a:prstGeom prst="rect">
            <a:avLst/>
          </a:prstGeom>
        </p:spPr>
      </p:pic>
    </p:spTree>
    <p:extLst>
      <p:ext uri="{BB962C8B-B14F-4D97-AF65-F5344CB8AC3E}">
        <p14:creationId xmlns:p14="http://schemas.microsoft.com/office/powerpoint/2010/main" val="113888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Step 3</a:t>
            </a:r>
            <a:endParaRPr lang="en-US" sz="3600" b="1" dirty="0">
              <a:solidFill>
                <a:schemeClr val="accent5">
                  <a:lumMod val="50000"/>
                </a:schemeClr>
              </a:solidFill>
            </a:endParaRPr>
          </a:p>
        </p:txBody>
      </p:sp>
      <p:sp>
        <p:nvSpPr>
          <p:cNvPr id="4" name="Content Placeholder 3"/>
          <p:cNvSpPr>
            <a:spLocks noGrp="1"/>
          </p:cNvSpPr>
          <p:nvPr>
            <p:ph sz="half" idx="1"/>
          </p:nvPr>
        </p:nvSpPr>
        <p:spPr/>
        <p:txBody>
          <a:bodyPr/>
          <a:lstStyle/>
          <a:p>
            <a:r>
              <a:rPr lang="en-US" dirty="0" smtClean="0"/>
              <a:t>Add transition labels in the format:</a:t>
            </a:r>
          </a:p>
          <a:p>
            <a:pPr marL="0" indent="0">
              <a:buNone/>
            </a:pPr>
            <a:r>
              <a:rPr lang="en-US" i="1" dirty="0" smtClean="0"/>
              <a:t>Input, current stack top, new stack top</a:t>
            </a:r>
          </a:p>
        </p:txBody>
      </p:sp>
      <p:pic>
        <p:nvPicPr>
          <p:cNvPr id="8" name="Content Placeholder 7"/>
          <p:cNvPicPr>
            <a:picLocks noGrp="1" noChangeAspect="1"/>
          </p:cNvPicPr>
          <p:nvPr>
            <p:ph sz="half" idx="2"/>
          </p:nvPr>
        </p:nvPicPr>
        <p:blipFill>
          <a:blip r:embed="rId3"/>
          <a:stretch>
            <a:fillRect/>
          </a:stretch>
        </p:blipFill>
        <p:spPr>
          <a:xfrm>
            <a:off x="4629150" y="2296449"/>
            <a:ext cx="3886200" cy="3409690"/>
          </a:xfrm>
          <a:prstGeom prst="rect">
            <a:avLst/>
          </a:prstGeom>
        </p:spPr>
      </p:pic>
      <p:pic>
        <p:nvPicPr>
          <p:cNvPr id="9" name="Picture 8"/>
          <p:cNvPicPr>
            <a:picLocks noChangeAspect="1"/>
          </p:cNvPicPr>
          <p:nvPr/>
        </p:nvPicPr>
        <p:blipFill>
          <a:blip r:embed="rId4"/>
          <a:stretch>
            <a:fillRect/>
          </a:stretch>
        </p:blipFill>
        <p:spPr>
          <a:xfrm>
            <a:off x="628650" y="3910261"/>
            <a:ext cx="3345700" cy="2465253"/>
          </a:xfrm>
          <a:prstGeom prst="rect">
            <a:avLst/>
          </a:prstGeom>
        </p:spPr>
      </p:pic>
      <p:sp>
        <p:nvSpPr>
          <p:cNvPr id="3" name="Rectangle 2"/>
          <p:cNvSpPr/>
          <p:nvPr/>
        </p:nvSpPr>
        <p:spPr>
          <a:xfrm>
            <a:off x="8084344" y="3550444"/>
            <a:ext cx="109537"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300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84533"/>
          </a:xfrm>
        </p:spPr>
        <p:txBody>
          <a:bodyPr>
            <a:normAutofit fontScale="90000"/>
          </a:bodyPr>
          <a:lstStyle/>
          <a:p>
            <a:r>
              <a:rPr lang="en-US" b="1" dirty="0" smtClean="0">
                <a:solidFill>
                  <a:schemeClr val="accent5">
                    <a:lumMod val="50000"/>
                  </a:schemeClr>
                </a:solidFill>
              </a:rPr>
              <a:t>Deterministic Context-Free Languages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8091604" cy="4626943"/>
          </a:xfrm>
        </p:spPr>
        <p:txBody>
          <a:bodyPr>
            <a:normAutofit/>
          </a:bodyPr>
          <a:lstStyle/>
          <a:p>
            <a:r>
              <a:rPr lang="en-US" altLang="en-US" dirty="0" smtClean="0"/>
              <a:t>A context-free language L </a:t>
            </a:r>
            <a:r>
              <a:rPr lang="en-US" altLang="en-US" dirty="0"/>
              <a:t>is </a:t>
            </a:r>
            <a:r>
              <a:rPr lang="en-US" altLang="en-US" i="1" dirty="0"/>
              <a:t>deterministic</a:t>
            </a:r>
            <a:r>
              <a:rPr lang="en-US" altLang="en-US" dirty="0"/>
              <a:t> if there is a </a:t>
            </a:r>
            <a:r>
              <a:rPr lang="en-US" altLang="en-US" dirty="0" smtClean="0"/>
              <a:t>dpda </a:t>
            </a:r>
            <a:r>
              <a:rPr lang="en-US" altLang="en-US" dirty="0"/>
              <a:t>to </a:t>
            </a:r>
            <a:r>
              <a:rPr lang="en-US" altLang="en-US" dirty="0" smtClean="0"/>
              <a:t>accept L</a:t>
            </a:r>
          </a:p>
          <a:p>
            <a:r>
              <a:rPr lang="en-US" altLang="en-US" dirty="0" smtClean="0"/>
              <a:t>Sample deterministic context-free languages:</a:t>
            </a:r>
          </a:p>
          <a:p>
            <a:pPr marL="0" indent="0">
              <a:buNone/>
            </a:pPr>
            <a:r>
              <a:rPr lang="en-US" altLang="en-US" dirty="0" smtClean="0"/>
              <a:t>	</a:t>
            </a:r>
            <a:r>
              <a:rPr lang="en-US" altLang="en-US" dirty="0" smtClean="0">
                <a:solidFill>
                  <a:schemeClr val="accent5">
                    <a:lumMod val="75000"/>
                  </a:schemeClr>
                </a:solidFill>
              </a:rPr>
              <a:t>{ a</a:t>
            </a:r>
            <a:r>
              <a:rPr lang="en-US" altLang="en-US" baseline="30000" dirty="0" smtClean="0">
                <a:solidFill>
                  <a:schemeClr val="accent5">
                    <a:lumMod val="75000"/>
                  </a:schemeClr>
                </a:solidFill>
              </a:rPr>
              <a:t>n</a:t>
            </a:r>
            <a:r>
              <a:rPr lang="en-US" altLang="en-US" dirty="0" smtClean="0">
                <a:solidFill>
                  <a:schemeClr val="accent5">
                    <a:lumMod val="75000"/>
                  </a:schemeClr>
                </a:solidFill>
              </a:rPr>
              <a:t>b</a:t>
            </a:r>
            <a:r>
              <a:rPr lang="en-US" altLang="en-US" baseline="30000" dirty="0" smtClean="0">
                <a:solidFill>
                  <a:schemeClr val="accent5">
                    <a:lumMod val="75000"/>
                  </a:schemeClr>
                </a:solidFill>
              </a:rPr>
              <a:t>n</a:t>
            </a:r>
            <a:r>
              <a:rPr lang="en-US" altLang="en-US" dirty="0" smtClean="0">
                <a:solidFill>
                  <a:schemeClr val="accent5">
                    <a:lumMod val="75000"/>
                  </a:schemeClr>
                </a:solidFill>
              </a:rPr>
              <a:t>: n ≥ 0 }</a:t>
            </a:r>
          </a:p>
          <a:p>
            <a:pPr marL="0" indent="0">
              <a:buNone/>
            </a:pPr>
            <a:r>
              <a:rPr lang="en-US" altLang="en-US" dirty="0">
                <a:solidFill>
                  <a:schemeClr val="accent5">
                    <a:lumMod val="75000"/>
                  </a:schemeClr>
                </a:solidFill>
              </a:rPr>
              <a:t>	</a:t>
            </a:r>
            <a:r>
              <a:rPr lang="en-US" altLang="en-US" dirty="0" smtClean="0">
                <a:solidFill>
                  <a:schemeClr val="accent5">
                    <a:lumMod val="75000"/>
                  </a:schemeClr>
                </a:solidFill>
              </a:rPr>
              <a:t>{ wxw</a:t>
            </a:r>
            <a:r>
              <a:rPr lang="en-US" altLang="en-US" baseline="30000" dirty="0" smtClean="0">
                <a:solidFill>
                  <a:schemeClr val="accent5">
                    <a:lumMod val="75000"/>
                  </a:schemeClr>
                </a:solidFill>
              </a:rPr>
              <a:t>R</a:t>
            </a:r>
            <a:r>
              <a:rPr lang="en-US" altLang="en-US" dirty="0" smtClean="0">
                <a:solidFill>
                  <a:schemeClr val="accent5">
                    <a:lumMod val="75000"/>
                  </a:schemeClr>
                </a:solidFill>
              </a:rPr>
              <a:t>: w </a:t>
            </a:r>
            <a:r>
              <a:rPr lang="en-US" altLang="en-US" dirty="0" smtClean="0">
                <a:solidFill>
                  <a:schemeClr val="accent5">
                    <a:lumMod val="75000"/>
                  </a:schemeClr>
                </a:solidFill>
                <a:sym typeface="Symbol" panose="05050102010706020507" pitchFamily="18" charset="2"/>
              </a:rPr>
              <a:t></a:t>
            </a:r>
            <a:r>
              <a:rPr lang="en-US" altLang="en-US" dirty="0" smtClean="0">
                <a:solidFill>
                  <a:schemeClr val="accent5">
                    <a:lumMod val="75000"/>
                  </a:schemeClr>
                </a:solidFill>
              </a:rPr>
              <a:t> {a, b}*}</a:t>
            </a:r>
            <a:endParaRPr lang="en-US" altLang="en-US" baseline="30000" dirty="0">
              <a:solidFill>
                <a:schemeClr val="accent5">
                  <a:lumMod val="75000"/>
                </a:schemeClr>
              </a:solidFill>
            </a:endParaRPr>
          </a:p>
          <a:p>
            <a:r>
              <a:rPr lang="en-US" altLang="en-US" dirty="0" smtClean="0"/>
              <a:t>Deterministic and nondeterministic pushdown automata are </a:t>
            </a:r>
            <a:r>
              <a:rPr lang="en-US" altLang="en-US" dirty="0"/>
              <a:t>not equivalent:  there are some </a:t>
            </a:r>
            <a:r>
              <a:rPr lang="en-US" altLang="en-US" dirty="0" smtClean="0"/>
              <a:t>context-free </a:t>
            </a:r>
            <a:r>
              <a:rPr lang="en-US" altLang="en-US" dirty="0"/>
              <a:t>languages for which no </a:t>
            </a:r>
            <a:r>
              <a:rPr lang="en-US" altLang="en-US" dirty="0" smtClean="0"/>
              <a:t>dpda </a:t>
            </a:r>
            <a:r>
              <a:rPr lang="en-US" altLang="en-US" dirty="0"/>
              <a:t>can be </a:t>
            </a:r>
            <a:r>
              <a:rPr lang="en-US" altLang="en-US" dirty="0" smtClean="0"/>
              <a:t>built</a:t>
            </a:r>
            <a:endParaRPr lang="en-US" altLang="en-US" dirty="0"/>
          </a:p>
        </p:txBody>
      </p:sp>
    </p:spTree>
    <p:extLst>
      <p:ext uri="{BB962C8B-B14F-4D97-AF65-F5344CB8AC3E}">
        <p14:creationId xmlns:p14="http://schemas.microsoft.com/office/powerpoint/2010/main" val="376425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9</a:t>
            </a:r>
            <a:endParaRPr lang="en-US" dirty="0"/>
          </a:p>
        </p:txBody>
      </p:sp>
      <p:sp>
        <p:nvSpPr>
          <p:cNvPr id="3" name="Subtitle 2"/>
          <p:cNvSpPr>
            <a:spLocks noGrp="1"/>
          </p:cNvSpPr>
          <p:nvPr>
            <p:ph type="subTitle" idx="1"/>
          </p:nvPr>
        </p:nvSpPr>
        <p:spPr>
          <a:xfrm>
            <a:off x="552450" y="3657600"/>
            <a:ext cx="3390900" cy="1143000"/>
          </a:xfrm>
        </p:spPr>
        <p:txBody>
          <a:bodyPr/>
          <a:lstStyle/>
          <a:p>
            <a:r>
              <a:rPr lang="en-US" dirty="0" smtClean="0"/>
              <a:t>TURING MACHINES</a:t>
            </a:r>
            <a:endParaRPr lang="en-US" dirty="0"/>
          </a:p>
        </p:txBody>
      </p:sp>
    </p:spTree>
    <p:extLst>
      <p:ext uri="{BB962C8B-B14F-4D97-AF65-F5344CB8AC3E}">
        <p14:creationId xmlns:p14="http://schemas.microsoft.com/office/powerpoint/2010/main" val="299081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690689"/>
            <a:ext cx="7886700" cy="4486274"/>
          </a:xfrm>
        </p:spPr>
        <p:txBody>
          <a:bodyPr>
            <a:normAutofit fontScale="92500" lnSpcReduction="10000"/>
          </a:bodyPr>
          <a:lstStyle/>
          <a:p>
            <a:r>
              <a:rPr lang="en-US" dirty="0" smtClean="0"/>
              <a:t>Describe the components of a standard Turing machine</a:t>
            </a:r>
          </a:p>
          <a:p>
            <a:r>
              <a:rPr lang="en-US" dirty="0" smtClean="0"/>
              <a:t>State whether an input string is accepted by a Turing machine</a:t>
            </a:r>
          </a:p>
          <a:p>
            <a:r>
              <a:rPr lang="en-US" dirty="0" smtClean="0"/>
              <a:t>Construct a Turing machine </a:t>
            </a:r>
            <a:r>
              <a:rPr lang="en-US" dirty="0"/>
              <a:t>to </a:t>
            </a:r>
            <a:r>
              <a:rPr lang="en-US" dirty="0" smtClean="0"/>
              <a:t>accept a </a:t>
            </a:r>
            <a:r>
              <a:rPr lang="en-US" dirty="0"/>
              <a:t>specific </a:t>
            </a:r>
            <a:r>
              <a:rPr lang="en-US" dirty="0" smtClean="0"/>
              <a:t>language</a:t>
            </a:r>
          </a:p>
          <a:p>
            <a:r>
              <a:rPr lang="en-US" dirty="0" smtClean="0"/>
              <a:t>Trace the operation of a Turing machine transducer given a sample input string</a:t>
            </a:r>
          </a:p>
          <a:p>
            <a:r>
              <a:rPr lang="en-US" dirty="0"/>
              <a:t>Construct a Turing </a:t>
            </a:r>
            <a:r>
              <a:rPr lang="en-US" dirty="0" smtClean="0"/>
              <a:t>machine </a:t>
            </a:r>
            <a:r>
              <a:rPr lang="en-US" dirty="0"/>
              <a:t>to </a:t>
            </a:r>
            <a:r>
              <a:rPr lang="en-US" dirty="0" smtClean="0"/>
              <a:t>compute a simple function </a:t>
            </a:r>
          </a:p>
          <a:p>
            <a:r>
              <a:rPr lang="en-US" dirty="0" smtClean="0"/>
              <a:t>State Turing’s thesis and discuss the circumstantial evidence supporting it</a:t>
            </a:r>
          </a:p>
          <a:p>
            <a:endParaRPr lang="en-US" dirty="0" smtClean="0"/>
          </a:p>
          <a:p>
            <a:endParaRPr lang="en-US" dirty="0"/>
          </a:p>
        </p:txBody>
      </p:sp>
    </p:spTree>
    <p:extLst>
      <p:ext uri="{BB962C8B-B14F-4D97-AF65-F5344CB8AC3E}">
        <p14:creationId xmlns:p14="http://schemas.microsoft.com/office/powerpoint/2010/main" val="608080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The Standard Turing Machine</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89"/>
            <a:ext cx="8091604" cy="4626943"/>
          </a:xfrm>
        </p:spPr>
        <p:txBody>
          <a:bodyPr>
            <a:normAutofit lnSpcReduction="10000"/>
          </a:bodyPr>
          <a:lstStyle/>
          <a:p>
            <a:r>
              <a:rPr lang="en-US" altLang="en-US" dirty="0" smtClean="0"/>
              <a:t>A standard Turing machine has unlimited </a:t>
            </a:r>
            <a:r>
              <a:rPr lang="en-US" altLang="en-US" dirty="0"/>
              <a:t>storage in the form of a </a:t>
            </a:r>
            <a:r>
              <a:rPr lang="en-US" altLang="en-US" dirty="0" smtClean="0"/>
              <a:t>tape </a:t>
            </a:r>
            <a:r>
              <a:rPr lang="en-US" altLang="en-US" dirty="0"/>
              <a:t>consisting of an infinite number of cells, with each cell storing one symbol</a:t>
            </a:r>
          </a:p>
          <a:p>
            <a:r>
              <a:rPr lang="en-US" altLang="en-US" dirty="0" smtClean="0"/>
              <a:t>The read-write </a:t>
            </a:r>
            <a:r>
              <a:rPr lang="en-US" altLang="en-US" dirty="0"/>
              <a:t>head </a:t>
            </a:r>
            <a:r>
              <a:rPr lang="en-US" altLang="en-US" dirty="0" smtClean="0"/>
              <a:t>can </a:t>
            </a:r>
            <a:r>
              <a:rPr lang="en-US" altLang="en-US" dirty="0"/>
              <a:t>travel in both directions, processing one symbol per move</a:t>
            </a:r>
          </a:p>
          <a:p>
            <a:r>
              <a:rPr lang="en-US" altLang="en-US" dirty="0" smtClean="0"/>
              <a:t>A deterministic </a:t>
            </a:r>
            <a:r>
              <a:rPr lang="en-US" altLang="en-US" dirty="0"/>
              <a:t>control </a:t>
            </a:r>
            <a:r>
              <a:rPr lang="en-US" altLang="en-US" dirty="0" smtClean="0"/>
              <a:t>function causes the machine to change states and possibly overwrite the tape contents</a:t>
            </a:r>
            <a:endParaRPr lang="en-US" altLang="en-US" dirty="0"/>
          </a:p>
          <a:p>
            <a:r>
              <a:rPr lang="en-US" altLang="en-US" dirty="0"/>
              <a:t>Input string </a:t>
            </a:r>
            <a:r>
              <a:rPr lang="en-US" altLang="en-US" dirty="0" smtClean="0"/>
              <a:t>is surrounded </a:t>
            </a:r>
            <a:r>
              <a:rPr lang="en-US" altLang="en-US" dirty="0"/>
              <a:t>by blanks, so the input alphabet is considered a proper subset of the tape </a:t>
            </a:r>
            <a:r>
              <a:rPr lang="en-US" altLang="en-US" dirty="0" smtClean="0"/>
              <a:t>alphabet</a:t>
            </a:r>
            <a:endParaRPr lang="en-US" altLang="en-US" dirty="0"/>
          </a:p>
          <a:p>
            <a:pPr marL="0" indent="0">
              <a:buNone/>
            </a:pPr>
            <a:endParaRPr lang="en-US" altLang="en-US" dirty="0"/>
          </a:p>
        </p:txBody>
      </p:sp>
    </p:spTree>
    <p:extLst>
      <p:ext uri="{BB962C8B-B14F-4D97-AF65-F5344CB8AC3E}">
        <p14:creationId xmlns:p14="http://schemas.microsoft.com/office/powerpoint/2010/main" val="2654001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Diagram of a Standard Turing Machine</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89"/>
            <a:ext cx="8091604" cy="4626943"/>
          </a:xfrm>
        </p:spPr>
        <p:txBody>
          <a:bodyPr>
            <a:normAutofit/>
          </a:bodyPr>
          <a:lstStyle/>
          <a:p>
            <a:pPr marL="0" indent="0">
              <a:buNone/>
            </a:pPr>
            <a:r>
              <a:rPr lang="en-US" altLang="en-US" dirty="0" smtClean="0"/>
              <a:t>In a standard Turing machine, the tape acts as the input, output, and storage medium.</a:t>
            </a:r>
            <a:endParaRPr lang="en-US" altLang="en-US" dirty="0"/>
          </a:p>
          <a:p>
            <a:pPr marL="0" indent="0">
              <a:buNone/>
            </a:pPr>
            <a:endParaRPr lang="en-US" altLang="en-US" dirty="0" smtClean="0"/>
          </a:p>
          <a:p>
            <a:pPr marL="0" indent="0">
              <a:buNone/>
            </a:pPr>
            <a:endParaRPr lang="en-US" altLang="en-US" dirty="0"/>
          </a:p>
          <a:p>
            <a:pPr marL="0" indent="0">
              <a:buNone/>
            </a:pPr>
            <a:endParaRPr lang="en-US" altLang="en-US" dirty="0"/>
          </a:p>
        </p:txBody>
      </p:sp>
      <p:pic>
        <p:nvPicPr>
          <p:cNvPr id="1026" name="Picture 2" descr="C:\Users\taylor.ferracane\Desktop\Linz PPT Images\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963" y="2931695"/>
            <a:ext cx="441007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488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4458"/>
            <a:ext cx="7886700" cy="1053198"/>
          </a:xfrm>
        </p:spPr>
        <p:txBody>
          <a:bodyPr/>
          <a:lstStyle/>
          <a:p>
            <a:r>
              <a:rPr lang="en-US" b="1" dirty="0" smtClean="0">
                <a:solidFill>
                  <a:schemeClr val="accent5">
                    <a:lumMod val="50000"/>
                  </a:schemeClr>
                </a:solidFill>
              </a:rPr>
              <a:t>Definition of a Turing Machine</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7886700" cy="4626943"/>
          </a:xfrm>
        </p:spPr>
        <p:txBody>
          <a:bodyPr>
            <a:normAutofit fontScale="92500" lnSpcReduction="20000"/>
          </a:bodyPr>
          <a:lstStyle/>
          <a:p>
            <a:r>
              <a:rPr lang="en-US" altLang="en-US" dirty="0"/>
              <a:t>A </a:t>
            </a:r>
            <a:r>
              <a:rPr lang="en-US" altLang="en-US" i="1" dirty="0" smtClean="0"/>
              <a:t>Turing Machine</a:t>
            </a:r>
            <a:r>
              <a:rPr lang="en-US" altLang="en-US" dirty="0" smtClean="0"/>
              <a:t> </a:t>
            </a:r>
            <a:r>
              <a:rPr lang="en-US" altLang="en-US" dirty="0"/>
              <a:t>is defined by:</a:t>
            </a:r>
          </a:p>
          <a:p>
            <a:pPr lvl="1"/>
            <a:r>
              <a:rPr lang="en-US" altLang="en-US" dirty="0"/>
              <a:t>A finite set of </a:t>
            </a:r>
            <a:r>
              <a:rPr lang="en-US" altLang="en-US" dirty="0" smtClean="0"/>
              <a:t>internal states </a:t>
            </a:r>
            <a:r>
              <a:rPr lang="en-US" altLang="en-US" dirty="0"/>
              <a:t>Q</a:t>
            </a:r>
          </a:p>
          <a:p>
            <a:pPr lvl="1"/>
            <a:r>
              <a:rPr lang="en-US" altLang="en-US" dirty="0"/>
              <a:t>An input alphabet </a:t>
            </a:r>
            <a:r>
              <a:rPr lang="el-GR" altLang="en-US" dirty="0"/>
              <a:t>Σ</a:t>
            </a:r>
            <a:endParaRPr lang="en-US" altLang="en-US" dirty="0"/>
          </a:p>
          <a:p>
            <a:pPr lvl="1"/>
            <a:r>
              <a:rPr lang="en-US" altLang="en-US" dirty="0"/>
              <a:t>A </a:t>
            </a:r>
            <a:r>
              <a:rPr lang="en-US" altLang="en-US" dirty="0" smtClean="0"/>
              <a:t>tape </a:t>
            </a:r>
            <a:r>
              <a:rPr lang="en-US" altLang="en-US" dirty="0"/>
              <a:t>alphabet </a:t>
            </a:r>
            <a:r>
              <a:rPr lang="el-GR" altLang="en-US" dirty="0"/>
              <a:t>Γ</a:t>
            </a:r>
            <a:endParaRPr lang="en-US" altLang="en-US" dirty="0"/>
          </a:p>
          <a:p>
            <a:pPr lvl="1"/>
            <a:r>
              <a:rPr lang="en-US" altLang="en-US" dirty="0"/>
              <a:t>A transition function </a:t>
            </a:r>
            <a:r>
              <a:rPr lang="el-GR" altLang="en-US" dirty="0" smtClean="0"/>
              <a:t>δ</a:t>
            </a:r>
            <a:endParaRPr lang="en-US" altLang="en-US" dirty="0" smtClean="0"/>
          </a:p>
          <a:p>
            <a:pPr lvl="1"/>
            <a:r>
              <a:rPr lang="en-US" altLang="en-US" dirty="0" smtClean="0"/>
              <a:t>A special symbol </a:t>
            </a:r>
            <a:r>
              <a:rPr lang="en-US" altLang="en-US" dirty="0" smtClean="0">
                <a:sym typeface="Symbol" panose="05050102010706020507" pitchFamily="18" charset="2"/>
              </a:rPr>
              <a:t></a:t>
            </a:r>
            <a:r>
              <a:rPr lang="en-US" altLang="en-US" dirty="0" smtClean="0"/>
              <a:t> from </a:t>
            </a:r>
            <a:r>
              <a:rPr lang="el-GR" altLang="en-US" dirty="0" smtClean="0"/>
              <a:t>Γ</a:t>
            </a:r>
            <a:r>
              <a:rPr lang="en-US" altLang="en-US" dirty="0" smtClean="0"/>
              <a:t> called the blank</a:t>
            </a:r>
            <a:endParaRPr lang="en-US" altLang="en-US" dirty="0"/>
          </a:p>
          <a:p>
            <a:pPr lvl="1"/>
            <a:r>
              <a:rPr lang="en-US" altLang="en-US" dirty="0"/>
              <a:t>An initial state q</a:t>
            </a:r>
            <a:r>
              <a:rPr lang="en-US" altLang="en-US" baseline="-25000" dirty="0"/>
              <a:t>0</a:t>
            </a:r>
          </a:p>
          <a:p>
            <a:pPr lvl="1"/>
            <a:r>
              <a:rPr lang="en-US" altLang="en-US" dirty="0" smtClean="0"/>
              <a:t>A set </a:t>
            </a:r>
            <a:r>
              <a:rPr lang="en-US" altLang="en-US" dirty="0"/>
              <a:t>of final states F</a:t>
            </a:r>
          </a:p>
          <a:p>
            <a:r>
              <a:rPr lang="en-US" altLang="en-US" dirty="0" smtClean="0"/>
              <a:t>Input </a:t>
            </a:r>
            <a:r>
              <a:rPr lang="en-US" altLang="en-US" dirty="0"/>
              <a:t>to the transition </a:t>
            </a:r>
            <a:r>
              <a:rPr lang="en-US" altLang="en-US" dirty="0" smtClean="0"/>
              <a:t>function </a:t>
            </a:r>
            <a:r>
              <a:rPr lang="el-GR" altLang="en-US" dirty="0"/>
              <a:t>δ</a:t>
            </a:r>
            <a:r>
              <a:rPr lang="en-US" altLang="en-US" dirty="0" smtClean="0"/>
              <a:t> </a:t>
            </a:r>
            <a:r>
              <a:rPr lang="en-US" altLang="en-US" dirty="0"/>
              <a:t>consists of </a:t>
            </a:r>
            <a:r>
              <a:rPr lang="en-US" altLang="en-US" dirty="0" smtClean="0"/>
              <a:t>the current state of the control unit and the current tape symbol</a:t>
            </a:r>
          </a:p>
          <a:p>
            <a:r>
              <a:rPr lang="en-US" altLang="en-US" dirty="0" smtClean="0"/>
              <a:t>Output of </a:t>
            </a:r>
            <a:r>
              <a:rPr lang="el-GR" altLang="en-US" dirty="0" smtClean="0"/>
              <a:t>δ</a:t>
            </a:r>
            <a:r>
              <a:rPr lang="en-US" altLang="en-US" dirty="0" smtClean="0"/>
              <a:t> consists of a new state, new tape symbol, and location of the next symbol to be read (L or R)</a:t>
            </a:r>
            <a:endParaRPr lang="en-US" altLang="en-US" dirty="0"/>
          </a:p>
          <a:p>
            <a:r>
              <a:rPr lang="el-GR" altLang="en-US" dirty="0" smtClean="0"/>
              <a:t>δ</a:t>
            </a:r>
            <a:r>
              <a:rPr lang="en-US" altLang="en-US" dirty="0" smtClean="0"/>
              <a:t> is a partial function, so that some (state, symbol) input combinations may be undefined</a:t>
            </a:r>
            <a:endParaRPr lang="en-US" altLang="en-US" dirty="0"/>
          </a:p>
        </p:txBody>
      </p:sp>
    </p:spTree>
    <p:extLst>
      <p:ext uri="{BB962C8B-B14F-4D97-AF65-F5344CB8AC3E}">
        <p14:creationId xmlns:p14="http://schemas.microsoft.com/office/powerpoint/2010/main" val="99685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4457"/>
            <a:ext cx="7886700" cy="1325563"/>
          </a:xfrm>
        </p:spPr>
        <p:txBody>
          <a:bodyPr/>
          <a:lstStyle/>
          <a:p>
            <a:r>
              <a:rPr lang="en-US" b="1" dirty="0" smtClean="0">
                <a:solidFill>
                  <a:schemeClr val="accent5">
                    <a:lumMod val="50000"/>
                  </a:schemeClr>
                </a:solidFill>
              </a:rPr>
              <a:t>Sample Turing Machine Transition</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550020"/>
            <a:ext cx="8064413" cy="4626943"/>
          </a:xfrm>
        </p:spPr>
        <p:txBody>
          <a:bodyPr>
            <a:normAutofit/>
          </a:bodyPr>
          <a:lstStyle/>
          <a:p>
            <a:r>
              <a:rPr lang="en-US" altLang="en-US" sz="2400" dirty="0" smtClean="0"/>
              <a:t>Example 9.1 presents the sample transition rule:</a:t>
            </a:r>
          </a:p>
          <a:p>
            <a:pPr marL="0" indent="0">
              <a:buNone/>
            </a:pPr>
            <a:r>
              <a:rPr lang="en-US" sz="2400" dirty="0" smtClean="0">
                <a:solidFill>
                  <a:schemeClr val="accent1">
                    <a:lumMod val="75000"/>
                  </a:schemeClr>
                </a:solidFill>
                <a:cs typeface="Arial" charset="0"/>
              </a:rPr>
              <a:t>	</a:t>
            </a:r>
            <a:r>
              <a:rPr lang="el-GR" sz="2400" dirty="0" smtClean="0">
                <a:solidFill>
                  <a:schemeClr val="accent1">
                    <a:lumMod val="75000"/>
                  </a:schemeClr>
                </a:solidFill>
                <a:cs typeface="Arial" charset="0"/>
              </a:rPr>
              <a:t>δ</a:t>
            </a:r>
            <a:r>
              <a:rPr lang="en-US" sz="2400" dirty="0" smtClean="0">
                <a:solidFill>
                  <a:schemeClr val="accent1">
                    <a:lumMod val="75000"/>
                  </a:schemeClr>
                </a:solidFill>
                <a:cs typeface="Arial" charset="0"/>
              </a:rPr>
              <a:t>(q</a:t>
            </a:r>
            <a:r>
              <a:rPr lang="en-US" sz="2400" baseline="-25000" dirty="0" smtClean="0">
                <a:solidFill>
                  <a:schemeClr val="accent1">
                    <a:lumMod val="75000"/>
                  </a:schemeClr>
                </a:solidFill>
                <a:cs typeface="Arial" charset="0"/>
              </a:rPr>
              <a:t>0</a:t>
            </a:r>
            <a:r>
              <a:rPr lang="en-US" sz="2400" dirty="0" smtClean="0">
                <a:solidFill>
                  <a:schemeClr val="accent1">
                    <a:lumMod val="75000"/>
                  </a:schemeClr>
                </a:solidFill>
                <a:cs typeface="Arial" charset="0"/>
              </a:rPr>
              <a:t>, a) </a:t>
            </a:r>
            <a:r>
              <a:rPr lang="en-US" sz="2400" dirty="0">
                <a:solidFill>
                  <a:schemeClr val="accent1">
                    <a:lumMod val="75000"/>
                  </a:schemeClr>
                </a:solidFill>
                <a:cs typeface="Arial" charset="0"/>
              </a:rPr>
              <a:t>= </a:t>
            </a:r>
            <a:r>
              <a:rPr lang="en-US" sz="2400" dirty="0" smtClean="0">
                <a:solidFill>
                  <a:schemeClr val="accent1">
                    <a:lumMod val="75000"/>
                  </a:schemeClr>
                </a:solidFill>
                <a:cs typeface="Arial" charset="0"/>
              </a:rPr>
              <a:t>(q</a:t>
            </a:r>
            <a:r>
              <a:rPr lang="en-US" sz="2400" baseline="-25000" dirty="0">
                <a:solidFill>
                  <a:schemeClr val="accent1">
                    <a:lumMod val="75000"/>
                  </a:schemeClr>
                </a:solidFill>
                <a:cs typeface="Arial" charset="0"/>
              </a:rPr>
              <a:t>1</a:t>
            </a:r>
            <a:r>
              <a:rPr lang="en-US" sz="2400" dirty="0" smtClean="0">
                <a:solidFill>
                  <a:schemeClr val="accent1">
                    <a:lumMod val="75000"/>
                  </a:schemeClr>
                </a:solidFill>
                <a:cs typeface="Arial" charset="0"/>
              </a:rPr>
              <a:t>, d, R)</a:t>
            </a:r>
            <a:endParaRPr lang="en-US" altLang="en-US" sz="2400" dirty="0"/>
          </a:p>
          <a:p>
            <a:r>
              <a:rPr lang="en-US" altLang="en-US" sz="2400" dirty="0" smtClean="0"/>
              <a:t>According to this rule, when the control unit is in state q</a:t>
            </a:r>
            <a:r>
              <a:rPr lang="en-US" altLang="en-US" sz="2400" baseline="-25000" dirty="0" smtClean="0"/>
              <a:t>0</a:t>
            </a:r>
            <a:r>
              <a:rPr lang="en-US" altLang="en-US" sz="2400" dirty="0"/>
              <a:t> </a:t>
            </a:r>
            <a:r>
              <a:rPr lang="en-US" altLang="en-US" sz="2400" dirty="0" smtClean="0"/>
              <a:t>and the tape symbol is a, the new state is q</a:t>
            </a:r>
            <a:r>
              <a:rPr lang="en-US" altLang="en-US" sz="2400" baseline="-25000" dirty="0" smtClean="0"/>
              <a:t>1</a:t>
            </a:r>
            <a:r>
              <a:rPr lang="en-US" altLang="en-US" sz="2400" dirty="0" smtClean="0"/>
              <a:t>, the symbol d replaces a on the tape, and the read-write head moves one cell to the right</a:t>
            </a:r>
          </a:p>
          <a:p>
            <a:pPr marL="0" indent="0">
              <a:buNone/>
            </a:pPr>
            <a:endParaRPr lang="en-US" altLang="en-US" dirty="0"/>
          </a:p>
          <a:p>
            <a:pPr marL="0" indent="0">
              <a:buNone/>
            </a:pPr>
            <a:endParaRPr lang="en-US" altLang="en-US" dirty="0"/>
          </a:p>
        </p:txBody>
      </p:sp>
      <p:pic>
        <p:nvPicPr>
          <p:cNvPr id="2050" name="Picture 2" descr="C:\Users\taylor.ferracane\Desktop\Linz PPT Images\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4041775"/>
            <a:ext cx="561975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29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24457"/>
            <a:ext cx="7886700" cy="1325563"/>
          </a:xfrm>
        </p:spPr>
        <p:txBody>
          <a:bodyPr/>
          <a:lstStyle/>
          <a:p>
            <a:r>
              <a:rPr lang="en-US" b="1" dirty="0" smtClean="0">
                <a:solidFill>
                  <a:schemeClr val="accent5">
                    <a:lumMod val="50000"/>
                  </a:schemeClr>
                </a:solidFill>
              </a:rPr>
              <a:t>Sample Turing Machine Transition</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550020"/>
            <a:ext cx="8064413" cy="4626943"/>
          </a:xfrm>
        </p:spPr>
        <p:txBody>
          <a:bodyPr>
            <a:normAutofit/>
          </a:bodyPr>
          <a:lstStyle/>
          <a:p>
            <a:r>
              <a:rPr lang="en-US" altLang="en-US" sz="2400" dirty="0" smtClean="0"/>
              <a:t>Sample transition rule:</a:t>
            </a:r>
          </a:p>
          <a:p>
            <a:pPr marL="0" indent="0">
              <a:buNone/>
            </a:pPr>
            <a:r>
              <a:rPr lang="en-US" sz="2400" dirty="0" smtClean="0">
                <a:solidFill>
                  <a:schemeClr val="accent1">
                    <a:lumMod val="75000"/>
                  </a:schemeClr>
                </a:solidFill>
                <a:cs typeface="Arial" charset="0"/>
              </a:rPr>
              <a:t>	</a:t>
            </a:r>
            <a:r>
              <a:rPr lang="el-GR" sz="2400" dirty="0" smtClean="0">
                <a:solidFill>
                  <a:schemeClr val="accent1">
                    <a:lumMod val="75000"/>
                  </a:schemeClr>
                </a:solidFill>
                <a:cs typeface="Arial" charset="0"/>
              </a:rPr>
              <a:t>δ</a:t>
            </a:r>
            <a:r>
              <a:rPr lang="en-US" sz="2400" dirty="0" smtClean="0">
                <a:solidFill>
                  <a:schemeClr val="accent1">
                    <a:lumMod val="75000"/>
                  </a:schemeClr>
                </a:solidFill>
                <a:cs typeface="Arial" charset="0"/>
              </a:rPr>
              <a:t>(q</a:t>
            </a:r>
            <a:r>
              <a:rPr lang="en-US" sz="2400" baseline="-25000" dirty="0" smtClean="0">
                <a:solidFill>
                  <a:schemeClr val="accent1">
                    <a:lumMod val="75000"/>
                  </a:schemeClr>
                </a:solidFill>
                <a:cs typeface="Arial" charset="0"/>
              </a:rPr>
              <a:t>0</a:t>
            </a:r>
            <a:r>
              <a:rPr lang="en-US" sz="2400" dirty="0" smtClean="0">
                <a:solidFill>
                  <a:schemeClr val="accent1">
                    <a:lumMod val="75000"/>
                  </a:schemeClr>
                </a:solidFill>
                <a:cs typeface="Arial" charset="0"/>
              </a:rPr>
              <a:t>, a) </a:t>
            </a:r>
            <a:r>
              <a:rPr lang="en-US" sz="2400" dirty="0">
                <a:solidFill>
                  <a:schemeClr val="accent1">
                    <a:lumMod val="75000"/>
                  </a:schemeClr>
                </a:solidFill>
                <a:cs typeface="Arial" charset="0"/>
              </a:rPr>
              <a:t>= </a:t>
            </a:r>
            <a:r>
              <a:rPr lang="en-US" sz="2400" dirty="0" smtClean="0">
                <a:solidFill>
                  <a:schemeClr val="accent1">
                    <a:lumMod val="75000"/>
                  </a:schemeClr>
                </a:solidFill>
                <a:cs typeface="Arial" charset="0"/>
              </a:rPr>
              <a:t>(q</a:t>
            </a:r>
            <a:r>
              <a:rPr lang="en-US" sz="2400" baseline="-25000" dirty="0">
                <a:solidFill>
                  <a:schemeClr val="accent1">
                    <a:lumMod val="75000"/>
                  </a:schemeClr>
                </a:solidFill>
                <a:cs typeface="Arial" charset="0"/>
              </a:rPr>
              <a:t>1</a:t>
            </a:r>
            <a:r>
              <a:rPr lang="en-US" sz="2400" dirty="0" smtClean="0">
                <a:solidFill>
                  <a:schemeClr val="accent1">
                    <a:lumMod val="75000"/>
                  </a:schemeClr>
                </a:solidFill>
                <a:cs typeface="Arial" charset="0"/>
              </a:rPr>
              <a:t>, d, R)</a:t>
            </a:r>
            <a:endParaRPr lang="en-US" altLang="en-US" sz="2400" dirty="0"/>
          </a:p>
        </p:txBody>
      </p:sp>
      <p:pic>
        <p:nvPicPr>
          <p:cNvPr id="2050" name="Picture 2" descr="C:\Users\taylor.ferracane\Desktop\Linz PPT Images\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38" y="3549535"/>
            <a:ext cx="7749808" cy="24562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30942" y="3333763"/>
            <a:ext cx="5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3</a:t>
            </a:r>
          </a:p>
        </p:txBody>
      </p:sp>
      <p:sp>
        <p:nvSpPr>
          <p:cNvPr id="6" name="TextBox 5"/>
          <p:cNvSpPr txBox="1"/>
          <p:nvPr/>
        </p:nvSpPr>
        <p:spPr>
          <a:xfrm>
            <a:off x="4660855" y="4188673"/>
            <a:ext cx="5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4</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7" name="TextBox 6"/>
          <p:cNvSpPr txBox="1"/>
          <p:nvPr/>
        </p:nvSpPr>
        <p:spPr>
          <a:xfrm>
            <a:off x="5655425" y="4188673"/>
            <a:ext cx="5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5</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8" name="TextBox 7"/>
          <p:cNvSpPr txBox="1"/>
          <p:nvPr/>
        </p:nvSpPr>
        <p:spPr>
          <a:xfrm>
            <a:off x="742950" y="2365110"/>
            <a:ext cx="34734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Order of:     1     2          3     4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Operations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9" name="TextBox 8"/>
          <p:cNvSpPr txBox="1"/>
          <p:nvPr/>
        </p:nvSpPr>
        <p:spPr>
          <a:xfrm>
            <a:off x="1333915" y="3333763"/>
            <a:ext cx="5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0</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0" name="TextBox 9"/>
          <p:cNvSpPr txBox="1"/>
          <p:nvPr/>
        </p:nvSpPr>
        <p:spPr>
          <a:xfrm>
            <a:off x="1484822" y="4152338"/>
            <a:ext cx="5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B050"/>
                </a:solidFill>
                <a:effectLst/>
                <a:uLnTx/>
                <a:uFillTx/>
                <a:latin typeface="Calibri" panose="020F0502020204030204"/>
                <a:ea typeface="+mn-ea"/>
                <a:cs typeface="+mn-cs"/>
              </a:rPr>
              <a:t>1</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91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 of sets</a:t>
            </a:r>
          </a:p>
          <a:p>
            <a:r>
              <a:rPr lang="en-US" dirty="0" smtClean="0"/>
              <a:t>Describing Sets</a:t>
            </a:r>
          </a:p>
          <a:p>
            <a:pPr lvl="1"/>
            <a:r>
              <a:rPr lang="en-US" dirty="0" smtClean="0"/>
              <a:t>Roster Method</a:t>
            </a:r>
          </a:p>
          <a:p>
            <a:pPr lvl="1"/>
            <a:r>
              <a:rPr lang="en-US" dirty="0" smtClean="0"/>
              <a:t>Set-Builder Notation</a:t>
            </a:r>
          </a:p>
          <a:p>
            <a:r>
              <a:rPr lang="en-US" dirty="0" smtClean="0"/>
              <a:t>Some Important Sets in Mathematics</a:t>
            </a:r>
          </a:p>
          <a:p>
            <a:r>
              <a:rPr lang="en-US" dirty="0" smtClean="0"/>
              <a:t>Empty Set and Universal Set</a:t>
            </a:r>
          </a:p>
          <a:p>
            <a:r>
              <a:rPr lang="en-US" dirty="0" smtClean="0"/>
              <a:t>Subsets and Set Equality</a:t>
            </a:r>
          </a:p>
          <a:p>
            <a:r>
              <a:rPr lang="en-US" dirty="0" smtClean="0"/>
              <a:t>Cardinality of Sets</a:t>
            </a:r>
          </a:p>
          <a:p>
            <a:r>
              <a:rPr lang="en-US" dirty="0" err="1" smtClean="0"/>
              <a:t>Tuples</a:t>
            </a:r>
            <a:endParaRPr lang="en-US" dirty="0" smtClean="0"/>
          </a:p>
          <a:p>
            <a:r>
              <a:rPr lang="en-US" dirty="0" smtClean="0"/>
              <a:t>Cartesian Product</a:t>
            </a:r>
          </a:p>
        </p:txBody>
      </p:sp>
    </p:spTree>
    <p:extLst>
      <p:ext uri="{BB962C8B-B14F-4D97-AF65-F5344CB8AC3E}">
        <p14:creationId xmlns:p14="http://schemas.microsoft.com/office/powerpoint/2010/main" val="247609266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239866"/>
            <a:ext cx="7886700" cy="1137997"/>
          </a:xfrm>
        </p:spPr>
        <p:txBody>
          <a:bodyPr/>
          <a:lstStyle/>
          <a:p>
            <a:r>
              <a:rPr lang="en-US" b="1" dirty="0" smtClean="0">
                <a:solidFill>
                  <a:schemeClr val="accent5">
                    <a:lumMod val="50000"/>
                  </a:schemeClr>
                </a:solidFill>
              </a:rPr>
              <a:t>A Sample Turing Machine</a:t>
            </a:r>
            <a:endParaRPr lang="en-US" sz="3600" b="1" dirty="0">
              <a:solidFill>
                <a:schemeClr val="accent5">
                  <a:lumMod val="50000"/>
                </a:schemeClr>
              </a:solidFill>
            </a:endParaRPr>
          </a:p>
        </p:txBody>
      </p:sp>
      <p:sp>
        <p:nvSpPr>
          <p:cNvPr id="3" name="Content Placeholder 2"/>
          <p:cNvSpPr>
            <a:spLocks noGrp="1"/>
          </p:cNvSpPr>
          <p:nvPr>
            <p:ph idx="1"/>
          </p:nvPr>
        </p:nvSpPr>
        <p:spPr>
          <a:xfrm>
            <a:off x="628649" y="1377863"/>
            <a:ext cx="8264829" cy="4872625"/>
          </a:xfrm>
        </p:spPr>
        <p:txBody>
          <a:bodyPr>
            <a:normAutofit fontScale="92500" lnSpcReduction="20000"/>
          </a:bodyPr>
          <a:lstStyle/>
          <a:p>
            <a:pPr>
              <a:defRPr/>
            </a:pPr>
            <a:r>
              <a:rPr lang="en-US" dirty="0" smtClean="0"/>
              <a:t>Example 9.2: Consider </a:t>
            </a:r>
            <a:r>
              <a:rPr lang="en-US" dirty="0"/>
              <a:t>the </a:t>
            </a:r>
            <a:r>
              <a:rPr lang="en-US" dirty="0" smtClean="0"/>
              <a:t>Turing machine </a:t>
            </a:r>
          </a:p>
          <a:p>
            <a:pPr marL="0" indent="0">
              <a:buNone/>
              <a:defRPr/>
            </a:pPr>
            <a:r>
              <a:rPr lang="en-US" dirty="0" smtClean="0"/>
              <a:t>   </a:t>
            </a:r>
            <a:r>
              <a:rPr lang="en-US" dirty="0" smtClean="0">
                <a:solidFill>
                  <a:schemeClr val="accent1">
                    <a:lumMod val="75000"/>
                  </a:schemeClr>
                </a:solidFill>
              </a:rPr>
              <a:t>Q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 </a:t>
            </a:r>
            <a:r>
              <a:rPr lang="en-US" dirty="0" smtClean="0">
                <a:solidFill>
                  <a:schemeClr val="accent1">
                    <a:lumMod val="75000"/>
                  </a:schemeClr>
                </a:solidFill>
                <a:cs typeface="Arial" charset="0"/>
              </a:rPr>
              <a:t>}, </a:t>
            </a:r>
            <a:r>
              <a:rPr lang="el-GR" dirty="0" smtClean="0">
                <a:solidFill>
                  <a:schemeClr val="accent1">
                    <a:lumMod val="75000"/>
                  </a:schemeClr>
                </a:solidFill>
              </a:rPr>
              <a:t>Σ</a:t>
            </a:r>
            <a:r>
              <a:rPr lang="en-US" dirty="0" smtClean="0">
                <a:solidFill>
                  <a:schemeClr val="accent1">
                    <a:lumMod val="75000"/>
                  </a:schemeClr>
                </a:solidFill>
              </a:rPr>
              <a:t> = { a, b }, </a:t>
            </a:r>
            <a:r>
              <a:rPr lang="en-US" dirty="0" smtClean="0">
                <a:solidFill>
                  <a:schemeClr val="accent1">
                    <a:lumMod val="75000"/>
                  </a:schemeClr>
                </a:solidFill>
                <a:sym typeface="Symbol" panose="05050102010706020507" pitchFamily="18" charset="2"/>
              </a:rPr>
              <a:t></a:t>
            </a:r>
            <a:r>
              <a:rPr lang="en-US" dirty="0" smtClean="0">
                <a:solidFill>
                  <a:schemeClr val="accent1">
                    <a:lumMod val="75000"/>
                  </a:schemeClr>
                </a:solidFill>
              </a:rPr>
              <a:t>= { a</a:t>
            </a:r>
            <a:r>
              <a:rPr lang="en-US" dirty="0">
                <a:solidFill>
                  <a:schemeClr val="accent1">
                    <a:lumMod val="75000"/>
                  </a:schemeClr>
                </a:solidFill>
              </a:rPr>
              <a:t>, </a:t>
            </a:r>
            <a:r>
              <a:rPr lang="en-US" dirty="0" smtClean="0">
                <a:solidFill>
                  <a:schemeClr val="accent1">
                    <a:lumMod val="75000"/>
                  </a:schemeClr>
                </a:solidFill>
              </a:rPr>
              <a:t>b, </a:t>
            </a:r>
            <a:r>
              <a:rPr lang="en-US" dirty="0" smtClean="0">
                <a:solidFill>
                  <a:schemeClr val="accent1">
                    <a:lumMod val="75000"/>
                  </a:schemeClr>
                </a:solidFill>
                <a:sym typeface="Symbol" panose="05050102010706020507" pitchFamily="18" charset="2"/>
              </a:rPr>
              <a:t></a:t>
            </a:r>
            <a:r>
              <a:rPr lang="en-US" dirty="0" smtClean="0">
                <a:solidFill>
                  <a:schemeClr val="accent1">
                    <a:lumMod val="75000"/>
                  </a:schemeClr>
                </a:solidFill>
              </a:rPr>
              <a:t> }, F = { </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baseline="-25000" dirty="0" smtClean="0">
                <a:solidFill>
                  <a:schemeClr val="accent1">
                    <a:lumMod val="75000"/>
                  </a:schemeClr>
                </a:solidFill>
                <a:cs typeface="Arial" charset="0"/>
              </a:rPr>
              <a:t> </a:t>
            </a:r>
            <a:r>
              <a:rPr lang="en-US" dirty="0" smtClean="0">
                <a:solidFill>
                  <a:schemeClr val="accent1">
                    <a:lumMod val="75000"/>
                  </a:schemeClr>
                </a:solidFill>
              </a:rPr>
              <a:t>}</a:t>
            </a:r>
            <a:endParaRPr lang="en-US" dirty="0">
              <a:solidFill>
                <a:schemeClr val="accent1">
                  <a:lumMod val="75000"/>
                </a:schemeClr>
              </a:solidFill>
            </a:endParaRPr>
          </a:p>
          <a:p>
            <a:pPr marL="0" indent="0">
              <a:buNone/>
              <a:defRPr/>
            </a:pPr>
            <a:r>
              <a:rPr lang="en-US" i="1" dirty="0" smtClean="0">
                <a:solidFill>
                  <a:schemeClr val="accent1">
                    <a:lumMod val="75000"/>
                  </a:schemeClr>
                </a:solidFill>
              </a:rPr>
              <a:t>   </a:t>
            </a:r>
            <a:r>
              <a:rPr lang="en-US" dirty="0" smtClean="0"/>
              <a:t>with initial state q</a:t>
            </a:r>
            <a:r>
              <a:rPr lang="en-US" baseline="-25000" dirty="0" smtClean="0"/>
              <a:t>0</a:t>
            </a:r>
            <a:r>
              <a:rPr lang="en-US" dirty="0" smtClean="0"/>
              <a:t> and </a:t>
            </a:r>
            <a:r>
              <a:rPr lang="en-US" dirty="0"/>
              <a:t>transition </a:t>
            </a:r>
            <a:r>
              <a:rPr lang="en-US" dirty="0" smtClean="0"/>
              <a:t>function </a:t>
            </a:r>
            <a:r>
              <a:rPr lang="en-US" dirty="0"/>
              <a:t>given </a:t>
            </a:r>
            <a:r>
              <a:rPr lang="en-US" dirty="0" smtClean="0"/>
              <a:t>by:</a:t>
            </a:r>
            <a:endParaRPr lang="en-US" dirty="0"/>
          </a:p>
          <a:p>
            <a:pPr>
              <a:spcBef>
                <a:spcPct val="10000"/>
              </a:spcBef>
              <a:spcAft>
                <a:spcPct val="10000"/>
              </a:spcAft>
              <a:buNone/>
              <a:defRPr/>
            </a:pPr>
            <a:r>
              <a:rPr lang="en-US"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b, R)</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b)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b, R</a:t>
            </a:r>
            <a:r>
              <a:rPr lang="en-US" dirty="0" smtClean="0">
                <a:solidFill>
                  <a:schemeClr val="accent1">
                    <a:lumMod val="75000"/>
                  </a:schemeClr>
                </a:solidFill>
                <a:cs typeface="Arial" charset="0"/>
              </a:rPr>
              <a:t>)</a:t>
            </a:r>
          </a:p>
          <a:p>
            <a:pPr>
              <a:spcBef>
                <a:spcPct val="10000"/>
              </a:spcBef>
              <a:spcAft>
                <a:spcPct val="10000"/>
              </a:spcAft>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a:solidFill>
                  <a:schemeClr val="accent1">
                    <a:lumMod val="75000"/>
                  </a:schemeClr>
                </a:solidFill>
                <a:sym typeface="Symbol" panose="05050102010706020507" pitchFamily="18" charset="2"/>
              </a:rPr>
              <a:t></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sym typeface="Symbol" panose="05050102010706020507" pitchFamily="18" charset="2"/>
              </a:rPr>
              <a:t></a:t>
            </a:r>
            <a:r>
              <a:rPr lang="en-US" dirty="0" smtClean="0">
                <a:solidFill>
                  <a:schemeClr val="accent1">
                    <a:lumMod val="75000"/>
                  </a:schemeClr>
                </a:solidFill>
                <a:cs typeface="Arial" charset="0"/>
              </a:rPr>
              <a:t>, L) </a:t>
            </a:r>
          </a:p>
          <a:p>
            <a:pPr>
              <a:spcBef>
                <a:spcPts val="1200"/>
              </a:spcBef>
              <a:spcAft>
                <a:spcPct val="10000"/>
              </a:spcAft>
              <a:defRPr/>
            </a:pPr>
            <a:r>
              <a:rPr lang="en-US" dirty="0" smtClean="0"/>
              <a:t>The machine starts in q</a:t>
            </a:r>
            <a:r>
              <a:rPr lang="en-US" baseline="-25000" dirty="0" smtClean="0"/>
              <a:t>0 </a:t>
            </a:r>
            <a:r>
              <a:rPr lang="en-US" dirty="0" smtClean="0"/>
              <a:t>and, as long as it reads a’s, will replace them with b’s and continue moving to the right, but b’s will not be modified</a:t>
            </a:r>
          </a:p>
          <a:p>
            <a:pPr>
              <a:spcBef>
                <a:spcPts val="1200"/>
              </a:spcBef>
              <a:spcAft>
                <a:spcPct val="10000"/>
              </a:spcAft>
              <a:defRPr/>
            </a:pPr>
            <a:r>
              <a:rPr lang="en-US" dirty="0" smtClean="0"/>
              <a:t>When a blank is found, the control unit switches states to q</a:t>
            </a:r>
            <a:r>
              <a:rPr lang="en-US" baseline="-25000" dirty="0" smtClean="0"/>
              <a:t>1</a:t>
            </a:r>
            <a:r>
              <a:rPr lang="en-US" dirty="0" smtClean="0"/>
              <a:t> and moves one cell to the left</a:t>
            </a:r>
          </a:p>
          <a:p>
            <a:pPr>
              <a:spcBef>
                <a:spcPts val="1200"/>
              </a:spcBef>
              <a:spcAft>
                <a:spcPct val="10000"/>
              </a:spcAft>
              <a:defRPr/>
            </a:pPr>
            <a:r>
              <a:rPr lang="en-US" dirty="0" smtClean="0"/>
              <a:t>The machine halts whenever it reaches a configuration for which </a:t>
            </a:r>
            <a:r>
              <a:rPr lang="el-GR" dirty="0" smtClean="0">
                <a:cs typeface="Arial" charset="0"/>
              </a:rPr>
              <a:t>δ</a:t>
            </a:r>
            <a:r>
              <a:rPr lang="en-US" dirty="0" smtClean="0">
                <a:cs typeface="Arial" charset="0"/>
              </a:rPr>
              <a:t> is not defined (in this case, state </a:t>
            </a:r>
            <a:r>
              <a:rPr lang="en-US" dirty="0" smtClean="0"/>
              <a:t>q</a:t>
            </a:r>
            <a:r>
              <a:rPr lang="en-US" baseline="-25000" dirty="0" smtClean="0"/>
              <a:t>1</a:t>
            </a:r>
            <a:r>
              <a:rPr lang="en-US" dirty="0" smtClean="0"/>
              <a:t>)</a:t>
            </a:r>
            <a:endParaRPr lang="en-US" dirty="0"/>
          </a:p>
          <a:p>
            <a:pPr>
              <a:spcBef>
                <a:spcPct val="10000"/>
              </a:spcBef>
              <a:spcAft>
                <a:spcPct val="10000"/>
              </a:spcAft>
              <a:buNone/>
              <a:defRPr/>
            </a:pPr>
            <a:endParaRPr lang="en-US" dirty="0" smtClean="0">
              <a:solidFill>
                <a:schemeClr val="accent1">
                  <a:lumMod val="75000"/>
                </a:schemeClr>
              </a:solidFill>
              <a:cs typeface="Arial" charset="0"/>
            </a:endParaRPr>
          </a:p>
        </p:txBody>
      </p:sp>
    </p:spTree>
    <p:extLst>
      <p:ext uri="{BB962C8B-B14F-4D97-AF65-F5344CB8AC3E}">
        <p14:creationId xmlns:p14="http://schemas.microsoft.com/office/powerpoint/2010/main" val="1690614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Tracing the Operation of a Turing Machine</a:t>
            </a:r>
            <a:endParaRPr lang="en-US" sz="3600" b="1" dirty="0">
              <a:solidFill>
                <a:schemeClr val="accent5">
                  <a:lumMod val="50000"/>
                </a:schemeClr>
              </a:solidFill>
            </a:endParaRPr>
          </a:p>
        </p:txBody>
      </p:sp>
      <p:sp>
        <p:nvSpPr>
          <p:cNvPr id="3" name="Content Placeholder 2"/>
          <p:cNvSpPr>
            <a:spLocks noGrp="1"/>
          </p:cNvSpPr>
          <p:nvPr>
            <p:ph sz="half" idx="1"/>
          </p:nvPr>
        </p:nvSpPr>
        <p:spPr/>
        <p:txBody>
          <a:bodyPr>
            <a:normAutofit/>
          </a:bodyPr>
          <a:lstStyle/>
          <a:p>
            <a:pPr marL="0" indent="0">
              <a:buNone/>
              <a:defRPr/>
            </a:pPr>
            <a:r>
              <a:rPr lang="en-US" dirty="0" smtClean="0"/>
              <a:t>Figure 9.3 shows several stages of the operation of the Turing Machine in Example 9.2 as it processes a tape with initial contents aa</a:t>
            </a:r>
          </a:p>
          <a:p>
            <a:pPr marL="0" indent="0">
              <a:buNone/>
              <a:defRPr/>
            </a:pPr>
            <a:endParaRPr lang="en-US" i="1" dirty="0"/>
          </a:p>
          <a:p>
            <a:pPr>
              <a:defRPr/>
            </a:pPr>
            <a:endParaRPr lang="en-US" i="1" dirty="0" smtClean="0"/>
          </a:p>
          <a:p>
            <a:pPr marL="0" indent="0">
              <a:buNone/>
              <a:defRPr/>
            </a:pPr>
            <a:endParaRPr lang="en-US" baseline="-25000" dirty="0"/>
          </a:p>
        </p:txBody>
      </p:sp>
      <p:pic>
        <p:nvPicPr>
          <p:cNvPr id="5" name="Content Placeholder 4"/>
          <p:cNvPicPr>
            <a:picLocks noGrp="1" noChangeAspect="1"/>
          </p:cNvPicPr>
          <p:nvPr>
            <p:ph sz="half" idx="2"/>
          </p:nvPr>
        </p:nvPicPr>
        <p:blipFill>
          <a:blip r:embed="rId3"/>
          <a:stretch>
            <a:fillRect/>
          </a:stretch>
        </p:blipFill>
        <p:spPr>
          <a:xfrm>
            <a:off x="4924425" y="2262981"/>
            <a:ext cx="3699138" cy="1689894"/>
          </a:xfrm>
          <a:prstGeom prst="rect">
            <a:avLst/>
          </a:prstGeom>
        </p:spPr>
      </p:pic>
      <p:pic>
        <p:nvPicPr>
          <p:cNvPr id="3074" name="Picture 2" descr="C:\Users\taylor.ferracane\Desktop\Linz PPT Images\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 y="4629150"/>
            <a:ext cx="9173158" cy="2228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24425" y="1895475"/>
            <a:ext cx="3457575" cy="3675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alibri" panose="020F0502020204030204"/>
                <a:ea typeface="+mn-ea"/>
                <a:cs typeface="+mn-cs"/>
              </a:rPr>
              <a:t>Transitions: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72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Transition Graphs for Turing Machines</a:t>
            </a:r>
            <a:endParaRPr lang="en-US" sz="3600" b="1" dirty="0">
              <a:solidFill>
                <a:schemeClr val="accent5">
                  <a:lumMod val="50000"/>
                </a:schemeClr>
              </a:solidFill>
            </a:endParaRPr>
          </a:p>
        </p:txBody>
      </p:sp>
      <p:sp>
        <p:nvSpPr>
          <p:cNvPr id="3" name="Content Placeholder 2"/>
          <p:cNvSpPr>
            <a:spLocks noGrp="1"/>
          </p:cNvSpPr>
          <p:nvPr>
            <p:ph sz="half" idx="1"/>
          </p:nvPr>
        </p:nvSpPr>
        <p:spPr/>
        <p:txBody>
          <a:bodyPr>
            <a:normAutofit lnSpcReduction="10000"/>
          </a:bodyPr>
          <a:lstStyle/>
          <a:p>
            <a:pPr>
              <a:defRPr/>
            </a:pPr>
            <a:r>
              <a:rPr lang="en-US" dirty="0" smtClean="0"/>
              <a:t>In a Turing machine transition graph, each edge is labeled with three items: </a:t>
            </a:r>
          </a:p>
          <a:p>
            <a:pPr marL="914400" lvl="1" indent="-457200">
              <a:buFont typeface="+mj-lt"/>
              <a:buAutoNum type="arabicPeriod"/>
              <a:defRPr/>
            </a:pPr>
            <a:r>
              <a:rPr lang="en-US" dirty="0" smtClean="0"/>
              <a:t>current tape symbol</a:t>
            </a:r>
          </a:p>
          <a:p>
            <a:pPr marL="914400" lvl="1" indent="-457200">
              <a:buFont typeface="+mj-lt"/>
              <a:buAutoNum type="arabicPeriod"/>
              <a:defRPr/>
            </a:pPr>
            <a:r>
              <a:rPr lang="en-US" dirty="0" smtClean="0"/>
              <a:t>new tape symbol</a:t>
            </a:r>
          </a:p>
          <a:p>
            <a:pPr marL="914400" lvl="1" indent="-457200">
              <a:buFont typeface="+mj-lt"/>
              <a:buAutoNum type="arabicPeriod"/>
              <a:defRPr/>
            </a:pPr>
            <a:r>
              <a:rPr lang="en-US" dirty="0" smtClean="0"/>
              <a:t>direction of the head move</a:t>
            </a:r>
          </a:p>
          <a:p>
            <a:pPr>
              <a:defRPr/>
            </a:pPr>
            <a:r>
              <a:rPr lang="en-US" dirty="0" smtClean="0"/>
              <a:t>Figure 9.4 shows the transition graph for the Turing Machine in Example 9.2</a:t>
            </a:r>
          </a:p>
          <a:p>
            <a:pPr marL="0" indent="0">
              <a:buNone/>
              <a:defRPr/>
            </a:pPr>
            <a:endParaRPr lang="en-US" i="1" dirty="0"/>
          </a:p>
          <a:p>
            <a:pPr>
              <a:defRPr/>
            </a:pPr>
            <a:endParaRPr lang="en-US" i="1" dirty="0" smtClean="0"/>
          </a:p>
          <a:p>
            <a:pPr marL="0" indent="0">
              <a:buNone/>
              <a:defRPr/>
            </a:pPr>
            <a:endParaRPr lang="en-US" baseline="-25000" dirty="0"/>
          </a:p>
        </p:txBody>
      </p:sp>
      <p:pic>
        <p:nvPicPr>
          <p:cNvPr id="6" name="Picture 2" descr="C:\Users\taylor.ferracane\Desktop\Linz PPT Images\9.4.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416220" y="3408218"/>
            <a:ext cx="4589495" cy="27687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48546" y="2681836"/>
            <a:ext cx="4234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Current symbol     New symbol     Direction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p:cNvCxnSpPr/>
          <p:nvPr/>
        </p:nvCxnSpPr>
        <p:spPr>
          <a:xfrm>
            <a:off x="4416220" y="2995892"/>
            <a:ext cx="446725" cy="67833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a:off x="5170516" y="2914420"/>
            <a:ext cx="814648" cy="6184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a:off x="5469775" y="2995892"/>
            <a:ext cx="2111432" cy="5868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9609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37789"/>
          </a:xfrm>
        </p:spPr>
        <p:txBody>
          <a:bodyPr/>
          <a:lstStyle/>
          <a:p>
            <a:r>
              <a:rPr lang="en-US" b="1" dirty="0" smtClean="0">
                <a:solidFill>
                  <a:schemeClr val="accent5">
                    <a:lumMod val="50000"/>
                  </a:schemeClr>
                </a:solidFill>
              </a:rPr>
              <a:t>A Turing Machine that Never Halts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402915"/>
            <a:ext cx="8152095" cy="2213121"/>
          </a:xfrm>
        </p:spPr>
        <p:txBody>
          <a:bodyPr>
            <a:normAutofit/>
          </a:bodyPr>
          <a:lstStyle/>
          <a:p>
            <a:pPr>
              <a:defRPr/>
            </a:pPr>
            <a:r>
              <a:rPr lang="en-US" sz="2400" dirty="0" smtClean="0"/>
              <a:t>It is possible for a Turing machine to never halt on certain inputs, as is the case with Example 9.3 (below) and input string ab</a:t>
            </a:r>
          </a:p>
          <a:p>
            <a:pPr>
              <a:defRPr/>
            </a:pPr>
            <a:r>
              <a:rPr lang="en-US" sz="2400" dirty="0" smtClean="0"/>
              <a:t>The machine runs forever – in an </a:t>
            </a:r>
            <a:r>
              <a:rPr lang="en-US" sz="2400" b="1" dirty="0" smtClean="0"/>
              <a:t>infinite loop - </a:t>
            </a:r>
            <a:r>
              <a:rPr lang="en-US" sz="2400" dirty="0" smtClean="0"/>
              <a:t>with the read-write head moving alternately right and left, but making no modifications to the tape</a:t>
            </a:r>
          </a:p>
          <a:p>
            <a:pPr marL="0" indent="0">
              <a:buNone/>
              <a:defRPr/>
            </a:pPr>
            <a:endParaRPr lang="en-US" i="1" dirty="0"/>
          </a:p>
          <a:p>
            <a:pPr>
              <a:defRPr/>
            </a:pPr>
            <a:endParaRPr lang="en-US" i="1" dirty="0" smtClean="0"/>
          </a:p>
          <a:p>
            <a:pPr marL="0" indent="0">
              <a:buNone/>
              <a:defRPr/>
            </a:pPr>
            <a:endParaRPr lang="en-US" baseline="-25000" dirty="0"/>
          </a:p>
        </p:txBody>
      </p:sp>
      <p:pic>
        <p:nvPicPr>
          <p:cNvPr id="5122" name="Picture 2" descr="C:\Users\taylor.ferracane\Desktop\Linz PPT Images\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137" y="3831063"/>
            <a:ext cx="2860964" cy="2874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77098" y="3831063"/>
            <a:ext cx="306739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Can we detect when this happens?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More on this later!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Arrow Connector 5"/>
          <p:cNvCxnSpPr/>
          <p:nvPr/>
        </p:nvCxnSpPr>
        <p:spPr>
          <a:xfrm flipH="1" flipV="1">
            <a:off x="5735782" y="2826327"/>
            <a:ext cx="640080" cy="10806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09765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9859"/>
          </a:xfrm>
        </p:spPr>
        <p:txBody>
          <a:bodyPr>
            <a:normAutofit/>
          </a:bodyPr>
          <a:lstStyle/>
          <a:p>
            <a:r>
              <a:rPr lang="en-US" b="1" dirty="0">
                <a:solidFill>
                  <a:schemeClr val="accent5">
                    <a:lumMod val="50000"/>
                  </a:schemeClr>
                </a:solidFill>
              </a:rPr>
              <a:t>The Language Accepted by a </a:t>
            </a:r>
            <a:r>
              <a:rPr lang="en-US" b="1" dirty="0" smtClean="0">
                <a:solidFill>
                  <a:schemeClr val="accent5">
                    <a:lumMod val="50000"/>
                  </a:schemeClr>
                </a:solidFill>
              </a:rPr>
              <a:t>Turing Machine</a:t>
            </a:r>
            <a:endParaRPr lang="en-US" b="1" dirty="0">
              <a:solidFill>
                <a:schemeClr val="accent5">
                  <a:lumMod val="50000"/>
                </a:schemeClr>
              </a:solidFill>
            </a:endParaRPr>
          </a:p>
        </p:txBody>
      </p:sp>
      <p:sp>
        <p:nvSpPr>
          <p:cNvPr id="3" name="Content Placeholder 2"/>
          <p:cNvSpPr>
            <a:spLocks noGrp="1"/>
          </p:cNvSpPr>
          <p:nvPr>
            <p:ph idx="1"/>
          </p:nvPr>
        </p:nvSpPr>
        <p:spPr>
          <a:xfrm>
            <a:off x="628650" y="1694985"/>
            <a:ext cx="7886700" cy="4259766"/>
          </a:xfrm>
        </p:spPr>
        <p:txBody>
          <a:bodyPr>
            <a:normAutofit/>
          </a:bodyPr>
          <a:lstStyle/>
          <a:p>
            <a:r>
              <a:rPr lang="en-US" altLang="en-US" dirty="0" smtClean="0"/>
              <a:t>Turing machines can be viewed as language accepters</a:t>
            </a:r>
            <a:endParaRPr lang="en-US" altLang="en-US" dirty="0"/>
          </a:p>
          <a:p>
            <a:r>
              <a:rPr lang="en-US" altLang="en-US" dirty="0" smtClean="0"/>
              <a:t>The </a:t>
            </a:r>
            <a:r>
              <a:rPr lang="en-US" altLang="en-US" dirty="0"/>
              <a:t>language accepted by a </a:t>
            </a:r>
            <a:r>
              <a:rPr lang="en-US" altLang="en-US" dirty="0" smtClean="0"/>
              <a:t>Turing machine </a:t>
            </a:r>
            <a:r>
              <a:rPr lang="en-US" altLang="en-US" dirty="0"/>
              <a:t>is the set of all strings which cause the machine to halt in a final state, when started in its standard initial configuration </a:t>
            </a:r>
            <a:r>
              <a:rPr lang="en-US" altLang="en-US" dirty="0" smtClean="0"/>
              <a:t>(q</a:t>
            </a:r>
            <a:r>
              <a:rPr lang="en-US" altLang="en-US" baseline="-25000" dirty="0" smtClean="0"/>
              <a:t>0</a:t>
            </a:r>
            <a:r>
              <a:rPr lang="en-US" altLang="en-US" dirty="0"/>
              <a:t>, leftmost </a:t>
            </a:r>
            <a:r>
              <a:rPr lang="en-US" altLang="en-US" dirty="0" smtClean="0"/>
              <a:t>input symbol</a:t>
            </a:r>
            <a:r>
              <a:rPr lang="en-US" altLang="en-US" dirty="0"/>
              <a:t>)</a:t>
            </a:r>
          </a:p>
          <a:p>
            <a:r>
              <a:rPr lang="en-US" altLang="en-US" dirty="0"/>
              <a:t>A string is rejected if</a:t>
            </a:r>
          </a:p>
          <a:p>
            <a:pPr lvl="1"/>
            <a:r>
              <a:rPr lang="en-US" altLang="en-US" dirty="0"/>
              <a:t>The </a:t>
            </a:r>
            <a:r>
              <a:rPr lang="en-US" altLang="en-US" dirty="0" smtClean="0"/>
              <a:t>machine </a:t>
            </a:r>
            <a:r>
              <a:rPr lang="en-US" altLang="en-US" dirty="0"/>
              <a:t>halts in a </a:t>
            </a:r>
            <a:r>
              <a:rPr lang="en-US" altLang="en-US" dirty="0" smtClean="0"/>
              <a:t>nonfinal </a:t>
            </a:r>
            <a:r>
              <a:rPr lang="en-US" altLang="en-US" dirty="0"/>
              <a:t>state, or</a:t>
            </a:r>
          </a:p>
          <a:p>
            <a:pPr lvl="1"/>
            <a:r>
              <a:rPr lang="en-US" altLang="en-US" dirty="0"/>
              <a:t>The </a:t>
            </a:r>
            <a:r>
              <a:rPr lang="en-US" altLang="en-US" dirty="0" smtClean="0"/>
              <a:t>machine never halts</a:t>
            </a:r>
            <a:endParaRPr lang="en-US" altLang="en-US" dirty="0"/>
          </a:p>
          <a:p>
            <a:pPr>
              <a:defRPr/>
            </a:pPr>
            <a:endParaRPr lang="en-US" baseline="-25000" dirty="0"/>
          </a:p>
        </p:txBody>
      </p:sp>
    </p:spTree>
    <p:extLst>
      <p:ext uri="{BB962C8B-B14F-4D97-AF65-F5344CB8AC3E}">
        <p14:creationId xmlns:p14="http://schemas.microsoft.com/office/powerpoint/2010/main" val="1037120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638528" cy="1325563"/>
          </a:xfrm>
        </p:spPr>
        <p:txBody>
          <a:bodyPr/>
          <a:lstStyle/>
          <a:p>
            <a:r>
              <a:rPr lang="en-US" altLang="en-US" b="1" dirty="0" smtClean="0">
                <a:solidFill>
                  <a:schemeClr val="accent5">
                    <a:lumMod val="50000"/>
                  </a:schemeClr>
                </a:solidFill>
              </a:rPr>
              <a:t>Turing Machines as Transducers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690690"/>
            <a:ext cx="8091604" cy="4158966"/>
          </a:xfrm>
        </p:spPr>
        <p:txBody>
          <a:bodyPr>
            <a:normAutofit/>
          </a:bodyPr>
          <a:lstStyle/>
          <a:p>
            <a:r>
              <a:rPr lang="en-US" altLang="en-US" dirty="0" smtClean="0"/>
              <a:t>Turing machines provide an abstract model for digital computers, acting as a transducer that transforms input into output</a:t>
            </a:r>
          </a:p>
          <a:p>
            <a:r>
              <a:rPr lang="en-US" altLang="en-US" dirty="0" smtClean="0"/>
              <a:t>A </a:t>
            </a:r>
            <a:r>
              <a:rPr lang="en-US" altLang="en-US" i="1" dirty="0" smtClean="0"/>
              <a:t>Turing machine transducer</a:t>
            </a:r>
            <a:r>
              <a:rPr lang="en-US" altLang="en-US" dirty="0" smtClean="0"/>
              <a:t> implements a function </a:t>
            </a:r>
            <a:r>
              <a:rPr lang="en-US" altLang="en-US" dirty="0"/>
              <a:t>that treats the original contents of the tape as its input and the final contents of the tape as its </a:t>
            </a:r>
            <a:r>
              <a:rPr lang="en-US" altLang="en-US" dirty="0" smtClean="0"/>
              <a:t>output</a:t>
            </a:r>
            <a:endParaRPr lang="en-US" altLang="en-US" dirty="0"/>
          </a:p>
          <a:p>
            <a:r>
              <a:rPr lang="en-US" altLang="en-US" dirty="0" smtClean="0"/>
              <a:t>A </a:t>
            </a:r>
            <a:r>
              <a:rPr lang="en-US" altLang="en-US" dirty="0"/>
              <a:t>function is </a:t>
            </a:r>
            <a:r>
              <a:rPr lang="en-US" altLang="en-US" i="1" dirty="0"/>
              <a:t>Turing-computable</a:t>
            </a:r>
            <a:r>
              <a:rPr lang="en-US" altLang="en-US" dirty="0"/>
              <a:t> if it can be carried out by a Turing m</a:t>
            </a:r>
            <a:r>
              <a:rPr lang="en-US" altLang="en-US" dirty="0" smtClean="0"/>
              <a:t>achine capable of processing all values in the function domain</a:t>
            </a:r>
            <a:endParaRPr lang="en-US" altLang="en-US" dirty="0"/>
          </a:p>
          <a:p>
            <a:pPr>
              <a:defRPr/>
            </a:pPr>
            <a:endParaRPr lang="en-US" baseline="-25000" dirty="0"/>
          </a:p>
        </p:txBody>
      </p:sp>
    </p:spTree>
    <p:extLst>
      <p:ext uri="{BB962C8B-B14F-4D97-AF65-F5344CB8AC3E}">
        <p14:creationId xmlns:p14="http://schemas.microsoft.com/office/powerpoint/2010/main" val="6249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8412" y="239866"/>
            <a:ext cx="8304756" cy="1325563"/>
          </a:xfrm>
        </p:spPr>
        <p:txBody>
          <a:bodyPr/>
          <a:lstStyle/>
          <a:p>
            <a:r>
              <a:rPr lang="en-US" b="1" dirty="0" smtClean="0">
                <a:solidFill>
                  <a:schemeClr val="accent5">
                    <a:lumMod val="50000"/>
                  </a:schemeClr>
                </a:solidFill>
              </a:rPr>
              <a:t>A Sample Turing Machine Transducer</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427967"/>
            <a:ext cx="8026835" cy="4986992"/>
          </a:xfrm>
        </p:spPr>
        <p:txBody>
          <a:bodyPr>
            <a:normAutofit fontScale="92500" lnSpcReduction="10000"/>
          </a:bodyPr>
          <a:lstStyle/>
          <a:p>
            <a:pPr>
              <a:defRPr/>
            </a:pPr>
            <a:r>
              <a:rPr lang="en-US" dirty="0" smtClean="0"/>
              <a:t>Given two positive integers x and y in unary notation, separated by a single zero, the Turing machine below computes the function x + y</a:t>
            </a:r>
          </a:p>
          <a:p>
            <a:pPr>
              <a:defRPr/>
            </a:pPr>
            <a:r>
              <a:rPr lang="en-US" dirty="0" smtClean="0"/>
              <a:t>The transducer has </a:t>
            </a:r>
            <a:r>
              <a:rPr lang="en-US" dirty="0" smtClean="0">
                <a:solidFill>
                  <a:schemeClr val="accent1">
                    <a:lumMod val="75000"/>
                  </a:schemeClr>
                </a:solidFill>
              </a:rPr>
              <a:t>Q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4 </a:t>
            </a:r>
            <a:r>
              <a:rPr lang="en-US" dirty="0" smtClean="0">
                <a:solidFill>
                  <a:schemeClr val="accent1">
                    <a:lumMod val="75000"/>
                  </a:schemeClr>
                </a:solidFill>
                <a:cs typeface="Arial" charset="0"/>
              </a:rPr>
              <a:t>}</a:t>
            </a:r>
            <a:r>
              <a:rPr lang="en-US" i="1" dirty="0" smtClean="0">
                <a:solidFill>
                  <a:schemeClr val="accent1">
                    <a:lumMod val="75000"/>
                  </a:schemeClr>
                </a:solidFill>
              </a:rPr>
              <a:t> </a:t>
            </a:r>
            <a:r>
              <a:rPr lang="en-US" dirty="0" smtClean="0"/>
              <a:t>with initial state q</a:t>
            </a:r>
            <a:r>
              <a:rPr lang="en-US" baseline="-25000" dirty="0" smtClean="0"/>
              <a:t>0</a:t>
            </a:r>
            <a:r>
              <a:rPr lang="en-US" dirty="0" smtClean="0"/>
              <a:t> and final state q</a:t>
            </a:r>
            <a:r>
              <a:rPr lang="en-US" baseline="-25000" dirty="0"/>
              <a:t>4</a:t>
            </a:r>
            <a:endParaRPr lang="en-US" dirty="0"/>
          </a:p>
          <a:p>
            <a:pPr>
              <a:defRPr/>
            </a:pPr>
            <a:r>
              <a:rPr lang="en-US" dirty="0" smtClean="0"/>
              <a:t>The defined values of the transition function are</a:t>
            </a:r>
            <a:endParaRPr lang="en-US" dirty="0"/>
          </a:p>
          <a:p>
            <a:pPr>
              <a:spcBef>
                <a:spcPct val="10000"/>
              </a:spcBef>
              <a:spcAft>
                <a:spcPct val="10000"/>
              </a:spcAft>
              <a:buNone/>
              <a:defRPr/>
            </a:pP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(q</a:t>
            </a:r>
            <a:r>
              <a:rPr lang="en-US" baseline="-25000" dirty="0">
                <a:solidFill>
                  <a:schemeClr val="accent1">
                    <a:lumMod val="75000"/>
                  </a:schemeClr>
                </a:solidFill>
                <a:cs typeface="Arial" charset="0"/>
              </a:rPr>
              <a:t>0</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R</a:t>
            </a:r>
            <a:r>
              <a:rPr lang="en-US" dirty="0" smtClean="0">
                <a:solidFill>
                  <a:schemeClr val="accent1">
                    <a:lumMod val="75000"/>
                  </a:schemeClr>
                </a:solidFill>
                <a:cs typeface="Arial" charset="0"/>
              </a:rPr>
              <a:t>)</a:t>
            </a:r>
            <a:r>
              <a:rPr lang="en-US" dirty="0"/>
              <a:t>	</a:t>
            </a:r>
            <a:r>
              <a:rPr lang="en-US" dirty="0" smtClean="0"/>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smtClean="0">
                <a:solidFill>
                  <a:schemeClr val="accent1">
                    <a:lumMod val="75000"/>
                  </a:schemeClr>
                </a:solidFill>
                <a:cs typeface="Arial" charset="0"/>
              </a:rPr>
              <a:t>, 0) =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 R</a:t>
            </a:r>
            <a:r>
              <a:rPr lang="en-US" dirty="0">
                <a:solidFill>
                  <a:schemeClr val="accent1">
                    <a:lumMod val="75000"/>
                  </a:schemeClr>
                </a:solidFill>
                <a:cs typeface="Arial" charset="0"/>
              </a:rPr>
              <a:t>)</a:t>
            </a:r>
            <a:endParaRPr lang="en-US" dirty="0" smtClean="0">
              <a:solidFill>
                <a:schemeClr val="accent1">
                  <a:lumMod val="75000"/>
                </a:schemeClr>
              </a:solidFill>
              <a:cs typeface="Arial" charset="0"/>
            </a:endParaRPr>
          </a:p>
          <a:p>
            <a:pPr>
              <a:spcBef>
                <a:spcPct val="10000"/>
              </a:spcBef>
              <a:spcAft>
                <a:spcPct val="10000"/>
              </a:spcAft>
              <a:buNone/>
              <a:defRPr/>
            </a:pPr>
            <a:r>
              <a:rPr lang="en-US" dirty="0" smtClean="0">
                <a:solidFill>
                  <a:schemeClr val="accent1">
                    <a:lumMod val="75000"/>
                  </a:schemeClr>
                </a:solidFill>
                <a:cs typeface="Arial" charset="0"/>
              </a:rPr>
              <a:t>	</a:t>
            </a:r>
            <a:r>
              <a:rPr lang="el-GR"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 R</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sym typeface="Symbol" panose="05050102010706020507" pitchFamily="18" charset="2"/>
              </a:rPr>
              <a:t>, L</a:t>
            </a:r>
            <a:r>
              <a:rPr lang="en-US" dirty="0" smtClean="0">
                <a:solidFill>
                  <a:schemeClr val="accent1">
                    <a:lumMod val="75000"/>
                  </a:schemeClr>
                </a:solidFill>
                <a:cs typeface="Arial" charset="0"/>
              </a:rPr>
              <a:t>)</a:t>
            </a:r>
          </a:p>
          <a:p>
            <a:pPr>
              <a:spcBef>
                <a:spcPct val="10000"/>
              </a:spcBef>
              <a:spcAft>
                <a:spcPct val="10000"/>
              </a:spcAft>
              <a:buNone/>
              <a:defRPr/>
            </a:pP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0, L</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a:solidFill>
                  <a:schemeClr val="accent1">
                    <a:lumMod val="75000"/>
                  </a:schemeClr>
                </a:solidFill>
                <a:cs typeface="Arial" charset="0"/>
              </a:rPr>
              <a:t>) =  (q</a:t>
            </a:r>
            <a:r>
              <a:rPr lang="en-US" baseline="-25000" dirty="0">
                <a:solidFill>
                  <a:schemeClr val="accent1">
                    <a:lumMod val="75000"/>
                  </a:schemeClr>
                </a:solidFill>
                <a:cs typeface="Arial" charset="0"/>
              </a:rPr>
              <a:t>3</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a:t>
            </a:r>
            <a:r>
              <a:rPr lang="en-US" dirty="0">
                <a:solidFill>
                  <a:schemeClr val="accent1">
                    <a:lumMod val="75000"/>
                  </a:schemeClr>
                </a:solidFill>
                <a:cs typeface="Arial" charset="0"/>
                <a:sym typeface="Symbol" panose="05050102010706020507" pitchFamily="18" charset="2"/>
              </a:rPr>
              <a:t>L</a:t>
            </a:r>
            <a:r>
              <a:rPr lang="en-US" dirty="0" smtClean="0">
                <a:solidFill>
                  <a:schemeClr val="accent1">
                    <a:lumMod val="75000"/>
                  </a:schemeClr>
                </a:solidFill>
                <a:cs typeface="Arial" charset="0"/>
              </a:rPr>
              <a:t>)</a:t>
            </a:r>
          </a:p>
          <a:p>
            <a:pPr>
              <a:spcBef>
                <a:spcPct val="10000"/>
              </a:spcBef>
              <a:spcAft>
                <a:spcPct val="10000"/>
              </a:spcAft>
              <a:buNone/>
              <a:defRPr/>
            </a:pP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4</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sym typeface="Symbol" panose="05050102010706020507" pitchFamily="18" charset="2"/>
              </a:rPr>
              <a:t>, R</a:t>
            </a:r>
            <a:r>
              <a:rPr lang="en-US" dirty="0" smtClean="0">
                <a:solidFill>
                  <a:schemeClr val="accent1">
                    <a:lumMod val="75000"/>
                  </a:schemeClr>
                </a:solidFill>
                <a:cs typeface="Arial" charset="0"/>
              </a:rPr>
              <a:t>) 	</a:t>
            </a:r>
          </a:p>
          <a:p>
            <a:pPr>
              <a:spcBef>
                <a:spcPct val="10000"/>
              </a:spcBef>
              <a:spcAft>
                <a:spcPct val="10000"/>
              </a:spcAft>
              <a:defRPr/>
            </a:pPr>
            <a:r>
              <a:rPr lang="en-US" dirty="0" smtClean="0"/>
              <a:t>When the machine halts, the read-write head is positioned on the leftmost symbol of the unary representation of x + y</a:t>
            </a:r>
            <a:endParaRPr lang="en-US" dirty="0" smtClean="0">
              <a:solidFill>
                <a:schemeClr val="accent1">
                  <a:lumMod val="75000"/>
                </a:schemeClr>
              </a:solidFill>
              <a:cs typeface="Arial" charset="0"/>
            </a:endParaRPr>
          </a:p>
        </p:txBody>
      </p:sp>
    </p:spTree>
    <p:extLst>
      <p:ext uri="{BB962C8B-B14F-4D97-AF65-F5344CB8AC3E}">
        <p14:creationId xmlns:p14="http://schemas.microsoft.com/office/powerpoint/2010/main" val="2626076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A Sample Turing Machine Transducer: Graph</a:t>
            </a:r>
            <a:endParaRPr lang="en-US" sz="3600" b="1" dirty="0">
              <a:solidFill>
                <a:schemeClr val="accent5">
                  <a:lumMod val="50000"/>
                </a:schemeClr>
              </a:solidFill>
            </a:endParaRPr>
          </a:p>
        </p:txBody>
      </p:sp>
      <p:sp>
        <p:nvSpPr>
          <p:cNvPr id="3" name="Content Placeholder 2"/>
          <p:cNvSpPr>
            <a:spLocks noGrp="1"/>
          </p:cNvSpPr>
          <p:nvPr>
            <p:ph sz="half" idx="1"/>
          </p:nvPr>
        </p:nvSpPr>
        <p:spPr/>
        <p:txBody>
          <a:bodyPr>
            <a:normAutofit/>
          </a:bodyPr>
          <a:lstStyle/>
          <a:p>
            <a:pPr marL="0" indent="0">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R</a:t>
            </a:r>
            <a:r>
              <a:rPr lang="en-US" dirty="0" smtClean="0">
                <a:solidFill>
                  <a:schemeClr val="accent1">
                    <a:lumMod val="75000"/>
                  </a:schemeClr>
                </a:solidFill>
                <a:cs typeface="Arial" charset="0"/>
              </a:rPr>
              <a:t>)</a:t>
            </a:r>
            <a:r>
              <a:rPr lang="en-US" dirty="0" smtClean="0"/>
              <a:t>	</a:t>
            </a:r>
          </a:p>
          <a:p>
            <a:pPr marL="0" indent="0">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0) =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R</a:t>
            </a:r>
            <a:r>
              <a:rPr lang="en-US" dirty="0" smtClean="0">
                <a:solidFill>
                  <a:schemeClr val="accent1">
                    <a:lumMod val="75000"/>
                  </a:schemeClr>
                </a:solidFill>
                <a:cs typeface="Arial" charset="0"/>
              </a:rPr>
              <a:t>)</a:t>
            </a:r>
          </a:p>
          <a:p>
            <a:pPr marL="0" indent="0">
              <a:spcBef>
                <a:spcPct val="10000"/>
              </a:spcBef>
              <a:spcAft>
                <a:spcPct val="10000"/>
              </a:spcAft>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R</a:t>
            </a:r>
            <a:r>
              <a:rPr lang="en-US" dirty="0" smtClean="0">
                <a:solidFill>
                  <a:schemeClr val="accent1">
                    <a:lumMod val="75000"/>
                  </a:schemeClr>
                </a:solidFill>
                <a:cs typeface="Arial" charset="0"/>
              </a:rPr>
              <a:t>) 	</a:t>
            </a:r>
          </a:p>
          <a:p>
            <a:pPr marL="0" indent="0">
              <a:spcBef>
                <a:spcPct val="10000"/>
              </a:spcBef>
              <a:spcAft>
                <a:spcPct val="10000"/>
              </a:spcAft>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 L</a:t>
            </a:r>
            <a:r>
              <a:rPr lang="en-US" dirty="0" smtClean="0">
                <a:solidFill>
                  <a:schemeClr val="accent1">
                    <a:lumMod val="75000"/>
                  </a:schemeClr>
                </a:solidFill>
                <a:cs typeface="Arial" charset="0"/>
              </a:rPr>
              <a:t>)</a:t>
            </a:r>
          </a:p>
          <a:p>
            <a:pPr marL="0" indent="0">
              <a:spcBef>
                <a:spcPct val="10000"/>
              </a:spcBef>
              <a:spcAft>
                <a:spcPct val="10000"/>
              </a:spcAft>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0, L</a:t>
            </a:r>
            <a:r>
              <a:rPr lang="en-US" dirty="0" smtClean="0">
                <a:solidFill>
                  <a:schemeClr val="accent1">
                    <a:lumMod val="75000"/>
                  </a:schemeClr>
                </a:solidFill>
                <a:cs typeface="Arial" charset="0"/>
              </a:rPr>
              <a:t>)	</a:t>
            </a:r>
          </a:p>
          <a:p>
            <a:pPr marL="0" indent="0">
              <a:spcBef>
                <a:spcPct val="10000"/>
              </a:spcBef>
              <a:spcAft>
                <a:spcPct val="10000"/>
              </a:spcAft>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 L</a:t>
            </a:r>
            <a:r>
              <a:rPr lang="en-US" dirty="0" smtClean="0">
                <a:solidFill>
                  <a:schemeClr val="accent1">
                    <a:lumMod val="75000"/>
                  </a:schemeClr>
                </a:solidFill>
                <a:cs typeface="Arial" charset="0"/>
              </a:rPr>
              <a:t>)</a:t>
            </a:r>
          </a:p>
          <a:p>
            <a:pPr marL="0" indent="0">
              <a:spcBef>
                <a:spcPct val="10000"/>
              </a:spcBef>
              <a:spcAft>
                <a:spcPct val="10000"/>
              </a:spcAft>
              <a:buNone/>
              <a:defRPr/>
            </a:pP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3</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4</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 R</a:t>
            </a:r>
            <a:r>
              <a:rPr lang="en-US" dirty="0" smtClean="0">
                <a:solidFill>
                  <a:schemeClr val="accent1">
                    <a:lumMod val="75000"/>
                  </a:schemeClr>
                </a:solidFill>
                <a:cs typeface="Arial" charset="0"/>
              </a:rPr>
              <a:t>) 	</a:t>
            </a:r>
          </a:p>
        </p:txBody>
      </p:sp>
      <p:pic>
        <p:nvPicPr>
          <p:cNvPr id="5" name="Content Placeholder 4"/>
          <p:cNvPicPr>
            <a:picLocks noGrp="1" noChangeAspect="1"/>
          </p:cNvPicPr>
          <p:nvPr>
            <p:ph sz="half" idx="2"/>
          </p:nvPr>
        </p:nvPicPr>
        <p:blipFill>
          <a:blip r:embed="rId3"/>
          <a:stretch>
            <a:fillRect/>
          </a:stretch>
        </p:blipFill>
        <p:spPr>
          <a:xfrm>
            <a:off x="4629150" y="1884285"/>
            <a:ext cx="3886200" cy="4234018"/>
          </a:xfrm>
          <a:prstGeom prst="rect">
            <a:avLst/>
          </a:prstGeom>
        </p:spPr>
      </p:pic>
    </p:spTree>
    <p:extLst>
      <p:ext uri="{BB962C8B-B14F-4D97-AF65-F5344CB8AC3E}">
        <p14:creationId xmlns:p14="http://schemas.microsoft.com/office/powerpoint/2010/main" val="3675913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62633"/>
          </a:xfrm>
        </p:spPr>
        <p:txBody>
          <a:bodyPr/>
          <a:lstStyle/>
          <a:p>
            <a:r>
              <a:rPr lang="en-US" b="1" dirty="0" smtClean="0">
                <a:solidFill>
                  <a:schemeClr val="accent5">
                    <a:lumMod val="50000"/>
                  </a:schemeClr>
                </a:solidFill>
              </a:rPr>
              <a:t>Combining Turing Machines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327759"/>
            <a:ext cx="8091604" cy="4727304"/>
          </a:xfrm>
        </p:spPr>
        <p:txBody>
          <a:bodyPr>
            <a:normAutofit/>
          </a:bodyPr>
          <a:lstStyle/>
          <a:p>
            <a:r>
              <a:rPr lang="en-US" altLang="en-US" sz="2400" dirty="0" smtClean="0"/>
              <a:t>By combining Turing </a:t>
            </a:r>
            <a:r>
              <a:rPr lang="en-US" altLang="en-US" sz="2400" dirty="0"/>
              <a:t>Machines that perform simple </a:t>
            </a:r>
            <a:r>
              <a:rPr lang="en-US" altLang="en-US" sz="2400" dirty="0" smtClean="0"/>
              <a:t>tasks, </a:t>
            </a:r>
            <a:r>
              <a:rPr lang="en-US" altLang="en-US" sz="2400" dirty="0"/>
              <a:t>complex algorithms </a:t>
            </a:r>
            <a:r>
              <a:rPr lang="en-US" altLang="en-US" sz="2400" dirty="0" smtClean="0"/>
              <a:t>can </a:t>
            </a:r>
            <a:r>
              <a:rPr lang="en-US" altLang="en-US" sz="2400" dirty="0"/>
              <a:t>be </a:t>
            </a:r>
            <a:r>
              <a:rPr lang="en-US" altLang="en-US" sz="2400" dirty="0" smtClean="0"/>
              <a:t>implemented</a:t>
            </a:r>
            <a:endParaRPr lang="en-US" altLang="en-US" sz="2400" dirty="0"/>
          </a:p>
          <a:p>
            <a:r>
              <a:rPr lang="en-US" altLang="en-US" sz="2400" dirty="0" smtClean="0"/>
              <a:t>For example, assume the existence of a machine to compare two numbers (comparer), one to add two numbers (adder), and one to erase the input (eraser)</a:t>
            </a:r>
          </a:p>
          <a:p>
            <a:r>
              <a:rPr lang="en-US" altLang="en-US" sz="2400" dirty="0" smtClean="0"/>
              <a:t>Figure 9.8 shows the diagram of a Turing Machine that computes the function </a:t>
            </a:r>
            <a:r>
              <a:rPr lang="en-US" altLang="en-US" sz="2400" dirty="0" smtClean="0">
                <a:solidFill>
                  <a:srgbClr val="0070C0"/>
                </a:solidFill>
              </a:rPr>
              <a:t>f(x, y) = x + y</a:t>
            </a:r>
            <a:r>
              <a:rPr lang="en-US" altLang="en-US" sz="2400" dirty="0">
                <a:solidFill>
                  <a:srgbClr val="0070C0"/>
                </a:solidFill>
              </a:rPr>
              <a:t> </a:t>
            </a:r>
            <a:r>
              <a:rPr lang="en-US" altLang="en-US" sz="2400" dirty="0" smtClean="0">
                <a:solidFill>
                  <a:srgbClr val="0070C0"/>
                </a:solidFill>
              </a:rPr>
              <a:t>(if x ≥ y), 0 (if x &lt; y)</a:t>
            </a:r>
          </a:p>
          <a:p>
            <a:endParaRPr lang="en-US" altLang="en-US" sz="2400" dirty="0">
              <a:solidFill>
                <a:srgbClr val="0070C0"/>
              </a:solidFill>
            </a:endParaRPr>
          </a:p>
          <a:p>
            <a:pPr marL="0" indent="0">
              <a:buNone/>
            </a:pPr>
            <a:endParaRPr lang="en-US" altLang="en-US" sz="2400" dirty="0">
              <a:solidFill>
                <a:srgbClr val="0070C0"/>
              </a:solidFill>
            </a:endParaRPr>
          </a:p>
        </p:txBody>
      </p:sp>
      <p:pic>
        <p:nvPicPr>
          <p:cNvPr id="6146" name="Picture 2" descr="C:\Users\taylor.ferracane\Desktop\Linz PPT Images\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953" y="4022987"/>
            <a:ext cx="5747731" cy="262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078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84533"/>
          </a:xfrm>
        </p:spPr>
        <p:txBody>
          <a:bodyPr>
            <a:normAutofit/>
          </a:bodyPr>
          <a:lstStyle/>
          <a:p>
            <a:r>
              <a:rPr lang="en-US" b="1" dirty="0" smtClean="0">
                <a:solidFill>
                  <a:schemeClr val="accent5">
                    <a:lumMod val="50000"/>
                  </a:schemeClr>
                </a:solidFill>
              </a:rPr>
              <a:t>Turing’s Thesis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7701158" cy="4626943"/>
          </a:xfrm>
        </p:spPr>
        <p:txBody>
          <a:bodyPr lIns="91440">
            <a:normAutofit/>
          </a:bodyPr>
          <a:lstStyle/>
          <a:p>
            <a:r>
              <a:rPr lang="en-US" altLang="en-US" dirty="0"/>
              <a:t>How powerful are Turing </a:t>
            </a:r>
            <a:r>
              <a:rPr lang="en-US" altLang="en-US" dirty="0" smtClean="0"/>
              <a:t>machines</a:t>
            </a:r>
            <a:r>
              <a:rPr lang="en-US" altLang="en-US" dirty="0"/>
              <a:t>?</a:t>
            </a:r>
          </a:p>
          <a:p>
            <a:r>
              <a:rPr lang="en-US" altLang="en-US" i="1" dirty="0" smtClean="0"/>
              <a:t>Turing’s </a:t>
            </a:r>
            <a:r>
              <a:rPr lang="en-US" altLang="en-US" i="1" dirty="0"/>
              <a:t>Thesis</a:t>
            </a:r>
            <a:r>
              <a:rPr lang="en-US" altLang="en-US" dirty="0"/>
              <a:t> contends that any computation carried out by mechanical means can be performed by </a:t>
            </a:r>
            <a:r>
              <a:rPr lang="en-US" altLang="en-US" dirty="0" smtClean="0"/>
              <a:t>some </a:t>
            </a:r>
            <a:r>
              <a:rPr lang="en-US" altLang="en-US" dirty="0"/>
              <a:t>Turing m</a:t>
            </a:r>
            <a:r>
              <a:rPr lang="en-US" altLang="en-US" dirty="0" smtClean="0"/>
              <a:t>achine</a:t>
            </a:r>
          </a:p>
          <a:p>
            <a:r>
              <a:rPr lang="en-US" altLang="en-US" dirty="0" smtClean="0"/>
              <a:t>An acceptance of Turing’s Thesis leads to a definition of an algorithm:</a:t>
            </a:r>
          </a:p>
          <a:p>
            <a:pPr marL="457200" indent="0">
              <a:buNone/>
            </a:pPr>
            <a:r>
              <a:rPr lang="en-US" altLang="en-US" dirty="0" smtClean="0"/>
              <a:t>An </a:t>
            </a:r>
            <a:r>
              <a:rPr lang="en-US" altLang="en-US" i="1" dirty="0" smtClean="0"/>
              <a:t>algorithm</a:t>
            </a:r>
            <a:r>
              <a:rPr lang="en-US" altLang="en-US" dirty="0" smtClean="0"/>
              <a:t> for a function f : D </a:t>
            </a:r>
            <a:r>
              <a:rPr lang="en-US" altLang="en-US" dirty="0" smtClean="0">
                <a:sym typeface="Symbol" panose="05050102010706020507" pitchFamily="18" charset="2"/>
              </a:rPr>
              <a:t> R is a Turing machine M, which given any d  D on its tape, eventually halts with the correct answer f(d)  R on its tape</a:t>
            </a:r>
            <a:endParaRPr lang="en-US" altLang="en-US" dirty="0" smtClean="0"/>
          </a:p>
        </p:txBody>
      </p:sp>
    </p:spTree>
    <p:extLst>
      <p:ext uri="{BB962C8B-B14F-4D97-AF65-F5344CB8AC3E}">
        <p14:creationId xmlns:p14="http://schemas.microsoft.com/office/powerpoint/2010/main" val="240570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Sets are one of the basic building blocks for the types of objects considered in discrete mathematics.</a:t>
            </a:r>
          </a:p>
          <a:p>
            <a:pPr lvl="1"/>
            <a:r>
              <a:rPr lang="en-US" dirty="0" smtClean="0"/>
              <a:t>Important for counting.</a:t>
            </a:r>
          </a:p>
          <a:p>
            <a:pPr lvl="1"/>
            <a:r>
              <a:rPr lang="en-US" dirty="0" smtClean="0"/>
              <a:t>Programming languages have set operations.</a:t>
            </a:r>
          </a:p>
          <a:p>
            <a:r>
              <a:rPr lang="en-US" dirty="0" smtClean="0"/>
              <a:t>Set theory is an important branch of mathematics.</a:t>
            </a:r>
          </a:p>
          <a:p>
            <a:pPr lvl="1"/>
            <a:r>
              <a:rPr lang="en-US" dirty="0" smtClean="0"/>
              <a:t>Many different systems of axioms have been used to develop set theory.</a:t>
            </a:r>
          </a:p>
          <a:p>
            <a:pPr lvl="1"/>
            <a:r>
              <a:rPr lang="en-US" dirty="0" smtClean="0"/>
              <a:t>Here we are not concerned with a formal set of axioms for set theory. Instead, we will use what is called naïve set theory.</a:t>
            </a:r>
            <a:endParaRPr lang="en-US" dirty="0"/>
          </a:p>
        </p:txBody>
      </p:sp>
    </p:spTree>
    <p:extLst>
      <p:ext uri="{BB962C8B-B14F-4D97-AF65-F5344CB8AC3E}">
        <p14:creationId xmlns:p14="http://schemas.microsoft.com/office/powerpoint/2010/main" val="212440349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84533"/>
          </a:xfrm>
        </p:spPr>
        <p:txBody>
          <a:bodyPr>
            <a:normAutofit fontScale="90000"/>
          </a:bodyPr>
          <a:lstStyle/>
          <a:p>
            <a:r>
              <a:rPr lang="en-US" b="1" dirty="0" smtClean="0">
                <a:solidFill>
                  <a:schemeClr val="accent5">
                    <a:lumMod val="50000"/>
                  </a:schemeClr>
                </a:solidFill>
              </a:rPr>
              <a:t>Evidence Supporting Turing’s Thesis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7776314" cy="4626943"/>
          </a:xfrm>
        </p:spPr>
        <p:txBody>
          <a:bodyPr>
            <a:normAutofit/>
          </a:bodyPr>
          <a:lstStyle/>
          <a:p>
            <a:r>
              <a:rPr lang="en-US" altLang="en-US" dirty="0" smtClean="0"/>
              <a:t>Anything that can be done on any existing digital computer can also be done by a Turing machine</a:t>
            </a:r>
          </a:p>
          <a:p>
            <a:r>
              <a:rPr lang="en-US" altLang="en-US" dirty="0" smtClean="0"/>
              <a:t>No one has yet been able to suggest a problem, solvable by what we intuitively consider an algorithm, for which a </a:t>
            </a:r>
            <a:r>
              <a:rPr lang="en-US" altLang="en-US" smtClean="0"/>
              <a:t>Turing machine </a:t>
            </a:r>
            <a:r>
              <a:rPr lang="en-US" altLang="en-US" dirty="0" smtClean="0"/>
              <a:t>program cannot be written</a:t>
            </a:r>
          </a:p>
          <a:p>
            <a:r>
              <a:rPr lang="en-US" altLang="en-US" dirty="0" smtClean="0"/>
              <a:t>Alternative models have been proposed for mechanical computation, but none of them is more powerful than the Turing machine model</a:t>
            </a:r>
            <a:endParaRPr lang="en-US" altLang="en-US" dirty="0"/>
          </a:p>
        </p:txBody>
      </p:sp>
    </p:spTree>
    <p:extLst>
      <p:ext uri="{BB962C8B-B14F-4D97-AF65-F5344CB8AC3E}">
        <p14:creationId xmlns:p14="http://schemas.microsoft.com/office/powerpoint/2010/main" val="308952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12</a:t>
            </a:r>
            <a:endParaRPr lang="en-US" dirty="0"/>
          </a:p>
        </p:txBody>
      </p:sp>
      <p:sp>
        <p:nvSpPr>
          <p:cNvPr id="3" name="Subtitle 2"/>
          <p:cNvSpPr>
            <a:spLocks noGrp="1"/>
          </p:cNvSpPr>
          <p:nvPr>
            <p:ph type="subTitle" idx="1"/>
          </p:nvPr>
        </p:nvSpPr>
        <p:spPr>
          <a:xfrm>
            <a:off x="552450" y="3657600"/>
            <a:ext cx="3224420" cy="1143000"/>
          </a:xfrm>
        </p:spPr>
        <p:txBody>
          <a:bodyPr/>
          <a:lstStyle/>
          <a:p>
            <a:r>
              <a:rPr lang="en-US" dirty="0" smtClean="0"/>
              <a:t>LIMITS OF ALGORITHMIC COMPUTATION</a:t>
            </a:r>
            <a:endParaRPr lang="en-US" dirty="0"/>
          </a:p>
        </p:txBody>
      </p:sp>
    </p:spTree>
    <p:extLst>
      <p:ext uri="{BB962C8B-B14F-4D97-AF65-F5344CB8AC3E}">
        <p14:creationId xmlns:p14="http://schemas.microsoft.com/office/powerpoint/2010/main" val="2488053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578545" y="1594626"/>
            <a:ext cx="7886700" cy="4405342"/>
          </a:xfrm>
        </p:spPr>
        <p:txBody>
          <a:bodyPr>
            <a:normAutofit fontScale="85000" lnSpcReduction="20000"/>
          </a:bodyPr>
          <a:lstStyle/>
          <a:p>
            <a:r>
              <a:rPr lang="en-US" dirty="0" smtClean="0"/>
              <a:t>Explain and differentiate the concepts of computability and decidability</a:t>
            </a:r>
          </a:p>
          <a:p>
            <a:r>
              <a:rPr lang="en-US" dirty="0" smtClean="0"/>
              <a:t>Define the Turing machine halting problem</a:t>
            </a:r>
          </a:p>
          <a:p>
            <a:r>
              <a:rPr lang="en-US" dirty="0" smtClean="0"/>
              <a:t>Discuss the relationship between the halting problem and recursively enumerable languages</a:t>
            </a:r>
          </a:p>
          <a:p>
            <a:r>
              <a:rPr lang="en-US" dirty="0" smtClean="0"/>
              <a:t>Give examples of undecidable problems regarding Turing machines to which the halting problem can be reduced</a:t>
            </a:r>
          </a:p>
          <a:p>
            <a:r>
              <a:rPr lang="en-US" dirty="0"/>
              <a:t>Give examples of undecidable problems regarding </a:t>
            </a:r>
            <a:r>
              <a:rPr lang="en-US" dirty="0" smtClean="0"/>
              <a:t>recursively enumerable languages</a:t>
            </a:r>
          </a:p>
          <a:p>
            <a:r>
              <a:rPr lang="en-US" dirty="0" smtClean="0"/>
              <a:t>Determine if there is a solution to an instance of the Post correspondence problem</a:t>
            </a:r>
          </a:p>
          <a:p>
            <a:r>
              <a:rPr lang="en-US" dirty="0"/>
              <a:t>Give examples of undecidable problems regarding </a:t>
            </a:r>
            <a:r>
              <a:rPr lang="en-US" dirty="0" smtClean="0"/>
              <a:t>context-free languages</a:t>
            </a:r>
          </a:p>
          <a:p>
            <a:endParaRPr lang="en-US" dirty="0"/>
          </a:p>
        </p:txBody>
      </p:sp>
    </p:spTree>
    <p:extLst>
      <p:ext uri="{BB962C8B-B14F-4D97-AF65-F5344CB8AC3E}">
        <p14:creationId xmlns:p14="http://schemas.microsoft.com/office/powerpoint/2010/main" val="3173607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29"/>
            <a:ext cx="7649890" cy="1271391"/>
          </a:xfrm>
        </p:spPr>
        <p:txBody>
          <a:bodyPr>
            <a:normAutofit/>
          </a:bodyPr>
          <a:lstStyle/>
          <a:p>
            <a:r>
              <a:rPr lang="en-US" b="1" dirty="0" smtClean="0">
                <a:solidFill>
                  <a:schemeClr val="accent5">
                    <a:lumMod val="50000"/>
                  </a:schemeClr>
                </a:solidFill>
              </a:rPr>
              <a:t>Computability and Decidability</a:t>
            </a:r>
            <a:endParaRPr lang="en-US" b="1" dirty="0">
              <a:solidFill>
                <a:schemeClr val="accent5">
                  <a:lumMod val="50000"/>
                </a:schemeClr>
              </a:solidFill>
            </a:endParaRPr>
          </a:p>
        </p:txBody>
      </p:sp>
      <p:sp>
        <p:nvSpPr>
          <p:cNvPr id="3" name="Content Placeholder 2"/>
          <p:cNvSpPr>
            <a:spLocks noGrp="1"/>
          </p:cNvSpPr>
          <p:nvPr>
            <p:ph idx="1"/>
          </p:nvPr>
        </p:nvSpPr>
        <p:spPr>
          <a:xfrm>
            <a:off x="479503" y="1550020"/>
            <a:ext cx="8025671" cy="4506223"/>
          </a:xfrm>
        </p:spPr>
        <p:txBody>
          <a:bodyPr>
            <a:normAutofit fontScale="92500" lnSpcReduction="10000"/>
          </a:bodyPr>
          <a:lstStyle/>
          <a:p>
            <a:r>
              <a:rPr lang="en-US" altLang="en-US" dirty="0" smtClean="0"/>
              <a:t>Are there questions which are clearly and precisely stated, yet have no algorithmic solution?</a:t>
            </a:r>
          </a:p>
          <a:p>
            <a:r>
              <a:rPr lang="en-US" altLang="en-US" dirty="0" smtClean="0"/>
              <a:t>As stated in chapter 9, a function </a:t>
            </a:r>
            <a:r>
              <a:rPr lang="en-US" altLang="en-US" i="1" dirty="0" smtClean="0"/>
              <a:t>f</a:t>
            </a:r>
            <a:r>
              <a:rPr lang="en-US" altLang="en-US" dirty="0" smtClean="0"/>
              <a:t> is </a:t>
            </a:r>
            <a:r>
              <a:rPr lang="en-US" altLang="en-US" i="1" dirty="0" smtClean="0"/>
              <a:t>computable</a:t>
            </a:r>
            <a:r>
              <a:rPr lang="en-US" altLang="en-US" dirty="0" smtClean="0"/>
              <a:t> if there exists a Turing machine that computes the value of </a:t>
            </a:r>
            <a:r>
              <a:rPr lang="en-US" altLang="en-US" i="1" dirty="0"/>
              <a:t>f</a:t>
            </a:r>
            <a:r>
              <a:rPr lang="en-US" altLang="en-US" dirty="0" smtClean="0"/>
              <a:t> for all arguments in its domain</a:t>
            </a:r>
            <a:endParaRPr lang="en-US" altLang="en-US" dirty="0"/>
          </a:p>
          <a:p>
            <a:r>
              <a:rPr lang="en-US" altLang="en-US" dirty="0" smtClean="0"/>
              <a:t>Since there may be a Turing machine that can compute </a:t>
            </a:r>
            <a:r>
              <a:rPr lang="en-US" altLang="en-US" i="1" dirty="0"/>
              <a:t>f</a:t>
            </a:r>
            <a:r>
              <a:rPr lang="en-US" altLang="en-US" dirty="0"/>
              <a:t> </a:t>
            </a:r>
            <a:r>
              <a:rPr lang="en-US" altLang="en-US" dirty="0" smtClean="0"/>
              <a:t>for part of the domain, it is crucial to define the domain of f precisely</a:t>
            </a:r>
          </a:p>
          <a:p>
            <a:r>
              <a:rPr lang="en-US" altLang="en-US" dirty="0" smtClean="0"/>
              <a:t>The concept of decidability applies to computations that result in a “yes” or  “no” answer: a problem is </a:t>
            </a:r>
            <a:r>
              <a:rPr lang="en-US" altLang="en-US" i="1" dirty="0" smtClean="0"/>
              <a:t>decidable</a:t>
            </a:r>
            <a:r>
              <a:rPr lang="en-US" altLang="en-US" dirty="0" smtClean="0"/>
              <a:t> if there exists a Turing machine that gives the correct answer for every instance in the domain</a:t>
            </a:r>
          </a:p>
        </p:txBody>
      </p:sp>
    </p:spTree>
    <p:extLst>
      <p:ext uri="{BB962C8B-B14F-4D97-AF65-F5344CB8AC3E}">
        <p14:creationId xmlns:p14="http://schemas.microsoft.com/office/powerpoint/2010/main" val="2977291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29"/>
            <a:ext cx="7988092" cy="1271391"/>
          </a:xfrm>
        </p:spPr>
        <p:txBody>
          <a:bodyPr>
            <a:normAutofit fontScale="90000"/>
          </a:bodyPr>
          <a:lstStyle/>
          <a:p>
            <a:r>
              <a:rPr lang="en-US" b="1" dirty="0" smtClean="0">
                <a:solidFill>
                  <a:schemeClr val="accent5">
                    <a:lumMod val="50000"/>
                  </a:schemeClr>
                </a:solidFill>
              </a:rPr>
              <a:t>The Turing Machine Halting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311965"/>
            <a:ext cx="7988093" cy="4779917"/>
          </a:xfrm>
        </p:spPr>
        <p:txBody>
          <a:bodyPr>
            <a:normAutofit fontScale="92500"/>
          </a:bodyPr>
          <a:lstStyle/>
          <a:p>
            <a:r>
              <a:rPr lang="en-US" dirty="0" smtClean="0"/>
              <a:t>The Turing machine </a:t>
            </a:r>
            <a:r>
              <a:rPr lang="en-US" i="1" dirty="0" smtClean="0"/>
              <a:t>halting problem</a:t>
            </a:r>
            <a:r>
              <a:rPr lang="en-US" dirty="0" smtClean="0"/>
              <a:t> can be stated as: Given the description of a Turing machine M and an input string w, does M perform a computation that eventually halts?</a:t>
            </a:r>
          </a:p>
          <a:p>
            <a:r>
              <a:rPr lang="en-US" dirty="0" smtClean="0"/>
              <a:t>The domain of the problem is the set of all Turing machines and all input strings w</a:t>
            </a:r>
          </a:p>
          <a:p>
            <a:r>
              <a:rPr lang="en-US" dirty="0" smtClean="0"/>
              <a:t>Any attempts to simulate the computation on a universal Turing machine face the problem of not knowing if/when M has entered an infinite loop</a:t>
            </a:r>
          </a:p>
          <a:p>
            <a:r>
              <a:rPr lang="en-US" dirty="0" smtClean="0"/>
              <a:t>By Theorem 12.1, there does not exist any Turing machine that finds the correct answer in all instances; </a:t>
            </a:r>
            <a:r>
              <a:rPr lang="en-US" u="sng" dirty="0" smtClean="0"/>
              <a:t>the halting problem is therefore undecidable</a:t>
            </a:r>
          </a:p>
          <a:p>
            <a:endParaRPr lang="en-US" dirty="0" smtClean="0"/>
          </a:p>
          <a:p>
            <a:endParaRPr lang="en-US" dirty="0" smtClean="0"/>
          </a:p>
        </p:txBody>
      </p:sp>
    </p:spTree>
    <p:extLst>
      <p:ext uri="{BB962C8B-B14F-4D97-AF65-F5344CB8AC3E}">
        <p14:creationId xmlns:p14="http://schemas.microsoft.com/office/powerpoint/2010/main" val="243331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 result for turing halting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772985"/>
            <a:ext cx="4762500" cy="585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64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fontScale="90000"/>
          </a:bodyPr>
          <a:lstStyle/>
          <a:p>
            <a:r>
              <a:rPr lang="en-US" b="1" dirty="0" smtClean="0">
                <a:solidFill>
                  <a:schemeClr val="accent5">
                    <a:lumMod val="50000"/>
                  </a:schemeClr>
                </a:solidFill>
              </a:rPr>
              <a:t>The Halting Problem and Recursively Enumerable Languages</a:t>
            </a:r>
            <a:endParaRPr lang="en-US" b="1" dirty="0">
              <a:solidFill>
                <a:schemeClr val="accent5">
                  <a:lumMod val="50000"/>
                </a:schemeClr>
              </a:solidFill>
            </a:endParaRPr>
          </a:p>
        </p:txBody>
      </p:sp>
      <p:sp>
        <p:nvSpPr>
          <p:cNvPr id="3" name="Content Placeholder 2"/>
          <p:cNvSpPr>
            <a:spLocks noGrp="1"/>
          </p:cNvSpPr>
          <p:nvPr>
            <p:ph idx="1"/>
          </p:nvPr>
        </p:nvSpPr>
        <p:spPr>
          <a:xfrm>
            <a:off x="479502" y="1455400"/>
            <a:ext cx="7988093" cy="4779917"/>
          </a:xfrm>
        </p:spPr>
        <p:txBody>
          <a:bodyPr>
            <a:normAutofit fontScale="92500" lnSpcReduction="20000"/>
          </a:bodyPr>
          <a:lstStyle/>
          <a:p>
            <a:r>
              <a:rPr lang="en-US" dirty="0" smtClean="0"/>
              <a:t>Theorem 12.2 states that, if the halting problem were decidable, then every recursively enumerable language would be recursive</a:t>
            </a:r>
          </a:p>
          <a:p>
            <a:r>
              <a:rPr lang="en-US" dirty="0" smtClean="0"/>
              <a:t>Assume that L is a recursively enumerable language and M is a Turing machine that accepts L</a:t>
            </a:r>
          </a:p>
          <a:p>
            <a:r>
              <a:rPr lang="en-US" dirty="0" smtClean="0"/>
              <a:t>If H is a Turing machine that solves the halting problem, then we can apply H to the accepting machine M</a:t>
            </a:r>
          </a:p>
          <a:p>
            <a:pPr lvl="1"/>
            <a:r>
              <a:rPr lang="en-US" dirty="0" smtClean="0"/>
              <a:t>If H concludes that M does not halt, then by definition the input string is not in L</a:t>
            </a:r>
          </a:p>
          <a:p>
            <a:pPr lvl="1"/>
            <a:r>
              <a:rPr lang="en-US" dirty="0" smtClean="0"/>
              <a:t>If H concludes that M halts, then M will determine if the input string is in L</a:t>
            </a:r>
          </a:p>
          <a:p>
            <a:r>
              <a:rPr lang="en-US" dirty="0" smtClean="0"/>
              <a:t>Consequently, we would have a membership algorithm for L, but we know that one does not exist for some recursively enumerable languages, therefore contradicting our assumption that H exists</a:t>
            </a:r>
            <a:endParaRPr lang="en-US" u="sng" dirty="0" smtClean="0"/>
          </a:p>
          <a:p>
            <a:endParaRPr lang="en-US" dirty="0" smtClean="0"/>
          </a:p>
          <a:p>
            <a:endParaRPr lang="en-US" dirty="0" smtClean="0"/>
          </a:p>
        </p:txBody>
      </p:sp>
    </p:spTree>
    <p:extLst>
      <p:ext uri="{BB962C8B-B14F-4D97-AF65-F5344CB8AC3E}">
        <p14:creationId xmlns:p14="http://schemas.microsoft.com/office/powerpoint/2010/main" val="3720039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fontScale="90000"/>
          </a:bodyPr>
          <a:lstStyle/>
          <a:p>
            <a:r>
              <a:rPr lang="en-US" b="1" dirty="0" smtClean="0">
                <a:solidFill>
                  <a:schemeClr val="accent5">
                    <a:lumMod val="50000"/>
                  </a:schemeClr>
                </a:solidFill>
              </a:rPr>
              <a:t>Reducing One Undecidable Problem to Another</a:t>
            </a:r>
            <a:endParaRPr lang="en-US" b="1" dirty="0">
              <a:solidFill>
                <a:schemeClr val="accent5">
                  <a:lumMod val="50000"/>
                </a:schemeClr>
              </a:solidFill>
            </a:endParaRPr>
          </a:p>
        </p:txBody>
      </p:sp>
      <p:sp>
        <p:nvSpPr>
          <p:cNvPr id="3" name="Content Placeholder 2"/>
          <p:cNvSpPr>
            <a:spLocks noGrp="1"/>
          </p:cNvSpPr>
          <p:nvPr>
            <p:ph idx="1"/>
          </p:nvPr>
        </p:nvSpPr>
        <p:spPr>
          <a:xfrm>
            <a:off x="479502" y="1470212"/>
            <a:ext cx="7660452" cy="4621670"/>
          </a:xfrm>
        </p:spPr>
        <p:txBody>
          <a:bodyPr>
            <a:normAutofit lnSpcReduction="10000"/>
          </a:bodyPr>
          <a:lstStyle/>
          <a:p>
            <a:r>
              <a:rPr lang="en-US" dirty="0" smtClean="0"/>
              <a:t>A problem A is </a:t>
            </a:r>
            <a:r>
              <a:rPr lang="en-US" i="1" dirty="0" smtClean="0"/>
              <a:t>reduced</a:t>
            </a:r>
            <a:r>
              <a:rPr lang="en-US" dirty="0" smtClean="0"/>
              <a:t> to a problem B if the decidability of A follows from the decidability of B</a:t>
            </a:r>
          </a:p>
          <a:p>
            <a:r>
              <a:rPr lang="en-US" dirty="0" smtClean="0"/>
              <a:t>An example is the </a:t>
            </a:r>
            <a:r>
              <a:rPr lang="en-US" i="1" dirty="0" smtClean="0"/>
              <a:t>state-entry problem</a:t>
            </a:r>
            <a:r>
              <a:rPr lang="en-US" dirty="0" smtClean="0"/>
              <a:t>:  given any Turing machine M and string w, decide whether or not the state q is ever entered when M is applied to w</a:t>
            </a:r>
          </a:p>
          <a:p>
            <a:r>
              <a:rPr lang="en-US" dirty="0" smtClean="0"/>
              <a:t>If we had an algorithm that solves the state-entry problem, it could be used to solve the halting problem</a:t>
            </a:r>
          </a:p>
          <a:p>
            <a:r>
              <a:rPr lang="en-US" dirty="0" smtClean="0"/>
              <a:t>However, because the halting problem is undecidable, the state-entry problem must also be undecidable</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15924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a:bodyPr>
          <a:lstStyle/>
          <a:p>
            <a:r>
              <a:rPr lang="en-US" b="1" dirty="0" smtClean="0">
                <a:solidFill>
                  <a:schemeClr val="accent5">
                    <a:lumMod val="50000"/>
                  </a:schemeClr>
                </a:solidFill>
              </a:rPr>
              <a:t>The Blank-Tape Halting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311965"/>
            <a:ext cx="7763351" cy="4981259"/>
          </a:xfrm>
        </p:spPr>
        <p:txBody>
          <a:bodyPr>
            <a:normAutofit/>
          </a:bodyPr>
          <a:lstStyle/>
          <a:p>
            <a:r>
              <a:rPr lang="en-US" dirty="0" smtClean="0"/>
              <a:t>Given a Turing machine M, determine whether or not M halts if started with a blank tape</a:t>
            </a:r>
          </a:p>
          <a:p>
            <a:r>
              <a:rPr lang="en-US" dirty="0" smtClean="0"/>
              <a:t>To show that the problem is undecidable,</a:t>
            </a:r>
          </a:p>
          <a:p>
            <a:pPr lvl="1"/>
            <a:r>
              <a:rPr lang="en-US" dirty="0" smtClean="0"/>
              <a:t>Given a machine M and input string w, construct from M a new machine M</a:t>
            </a:r>
            <a:r>
              <a:rPr lang="en-US" baseline="-25000" dirty="0" smtClean="0"/>
              <a:t>w</a:t>
            </a:r>
            <a:r>
              <a:rPr lang="en-US" dirty="0" smtClean="0"/>
              <a:t> that starts with a blank tape, writes w on it, and acts like M</a:t>
            </a:r>
          </a:p>
          <a:p>
            <a:pPr lvl="1"/>
            <a:r>
              <a:rPr lang="en-US" dirty="0" smtClean="0"/>
              <a:t>Clearly, </a:t>
            </a:r>
            <a:r>
              <a:rPr lang="en-US" dirty="0"/>
              <a:t>M</a:t>
            </a:r>
            <a:r>
              <a:rPr lang="en-US" baseline="-25000" dirty="0"/>
              <a:t>w</a:t>
            </a:r>
            <a:r>
              <a:rPr lang="en-US" dirty="0"/>
              <a:t> </a:t>
            </a:r>
            <a:r>
              <a:rPr lang="en-US" dirty="0" smtClean="0"/>
              <a:t>will halt on a blank tape if and only if M halts on w</a:t>
            </a:r>
          </a:p>
          <a:p>
            <a:pPr lvl="1"/>
            <a:r>
              <a:rPr lang="en-US" dirty="0" smtClean="0"/>
              <a:t>If we start with </a:t>
            </a:r>
            <a:r>
              <a:rPr lang="en-US" dirty="0"/>
              <a:t>M</a:t>
            </a:r>
            <a:r>
              <a:rPr lang="en-US" baseline="-25000" dirty="0"/>
              <a:t>w</a:t>
            </a:r>
            <a:r>
              <a:rPr lang="en-US" dirty="0"/>
              <a:t> </a:t>
            </a:r>
            <a:r>
              <a:rPr lang="en-US" dirty="0" smtClean="0"/>
              <a:t>and apply the blank-tape halting problem algorithm to it, we would have an algorithm for the halting problem</a:t>
            </a:r>
          </a:p>
          <a:p>
            <a:pPr lvl="1"/>
            <a:r>
              <a:rPr lang="en-US" dirty="0" smtClean="0"/>
              <a:t>Since the halting problem is known to be undecidable, the same must be true for the blank-tape version </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394728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151" y="278629"/>
            <a:ext cx="8517698" cy="1271391"/>
          </a:xfrm>
        </p:spPr>
        <p:txBody>
          <a:bodyPr>
            <a:normAutofit fontScale="90000"/>
          </a:bodyPr>
          <a:lstStyle/>
          <a:p>
            <a:r>
              <a:rPr lang="en-US" b="1" dirty="0" smtClean="0">
                <a:solidFill>
                  <a:schemeClr val="accent5">
                    <a:lumMod val="50000"/>
                  </a:schemeClr>
                </a:solidFill>
              </a:rPr>
              <a:t>The Undecidability of the Blank-Tape Halting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550020"/>
            <a:ext cx="8013145" cy="4712994"/>
          </a:xfrm>
        </p:spPr>
        <p:txBody>
          <a:bodyPr>
            <a:normAutofit/>
          </a:bodyPr>
          <a:lstStyle/>
          <a:p>
            <a:r>
              <a:rPr lang="en-US" sz="2400" dirty="0" smtClean="0"/>
              <a:t>Figure 12.3 illustrates the process used to establish the result that the blank-tape halting problem is undecidable</a:t>
            </a:r>
          </a:p>
          <a:p>
            <a:r>
              <a:rPr lang="en-US" sz="2400" dirty="0" smtClean="0"/>
              <a:t>After M</a:t>
            </a:r>
            <a:r>
              <a:rPr lang="en-US" sz="2400" baseline="-25000" dirty="0" smtClean="0"/>
              <a:t>w</a:t>
            </a:r>
            <a:r>
              <a:rPr lang="en-US" sz="2400" dirty="0" smtClean="0"/>
              <a:t> is built, the presumed blank-tape halting problem algorithm would be applied to M</a:t>
            </a:r>
            <a:r>
              <a:rPr lang="en-US" sz="2400" baseline="-25000" dirty="0" smtClean="0"/>
              <a:t>w</a:t>
            </a:r>
            <a:r>
              <a:rPr lang="en-US" sz="2400" dirty="0" smtClean="0"/>
              <a:t>, yielding an algorithm for the halting problem, which leads to a contradiction</a:t>
            </a:r>
          </a:p>
          <a:p>
            <a:pPr marL="0" indent="0">
              <a:buNone/>
            </a:pPr>
            <a:endParaRPr lang="en-US" sz="2400" dirty="0" smtClean="0"/>
          </a:p>
          <a:p>
            <a:pPr marL="0" indent="0">
              <a:buNone/>
            </a:pPr>
            <a:endParaRPr lang="en-US" sz="2400" dirty="0" smtClean="0"/>
          </a:p>
          <a:p>
            <a:pPr marL="0" indent="0">
              <a:buNone/>
            </a:pPr>
            <a:endParaRPr lang="en-US" dirty="0" smtClean="0"/>
          </a:p>
          <a:p>
            <a:endParaRPr lang="en-US" dirty="0" smtClean="0"/>
          </a:p>
        </p:txBody>
      </p:sp>
      <p:pic>
        <p:nvPicPr>
          <p:cNvPr id="1026" name="Picture 2" descr="C:\Users\taylor.ferracane\Desktop\Linz PPT Images\12.3.JPG"/>
          <p:cNvPicPr>
            <a:picLocks noChangeAspect="1" noChangeArrowheads="1"/>
          </p:cNvPicPr>
          <p:nvPr/>
        </p:nvPicPr>
        <p:blipFill rotWithShape="1">
          <a:blip r:embed="rId3">
            <a:extLst>
              <a:ext uri="{28A0092B-C50C-407E-A947-70E740481C1C}">
                <a14:useLocalDpi xmlns:a14="http://schemas.microsoft.com/office/drawing/2010/main" val="0"/>
              </a:ext>
            </a:extLst>
          </a:blip>
          <a:srcRect t="3616" r="2477"/>
          <a:stretch/>
        </p:blipFill>
        <p:spPr bwMode="auto">
          <a:xfrm>
            <a:off x="1868864" y="3609474"/>
            <a:ext cx="5406272" cy="269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8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2709948" y="1845734"/>
            <a:ext cx="5656811" cy="4023360"/>
          </a:xfrm>
        </p:spPr>
        <p:txBody>
          <a:bodyPr>
            <a:noAutofit/>
          </a:bodyPr>
          <a:lstStyle/>
          <a:p>
            <a:r>
              <a:rPr lang="en-US" sz="1400" dirty="0" smtClean="0"/>
              <a:t>Steve O. Hernandez, Ph.D.</a:t>
            </a:r>
          </a:p>
          <a:p>
            <a:r>
              <a:rPr lang="en-US" sz="1400" dirty="0" smtClean="0"/>
              <a:t>Doctorate in Computer Science from Nova Southeastern University, Fort Lauderdale, FL</a:t>
            </a:r>
          </a:p>
          <a:p>
            <a:r>
              <a:rPr lang="en-US" sz="1400" dirty="0" smtClean="0"/>
              <a:t>Director of Research &amp; Development</a:t>
            </a:r>
          </a:p>
          <a:p>
            <a:r>
              <a:rPr lang="en-US" sz="1400" dirty="0" smtClean="0"/>
              <a:t>Over 15 </a:t>
            </a:r>
            <a:r>
              <a:rPr lang="en-US" sz="1400" dirty="0"/>
              <a:t>years of industry experience, including:</a:t>
            </a:r>
          </a:p>
          <a:p>
            <a:pPr lvl="1"/>
            <a:r>
              <a:rPr lang="en-US" sz="1200" dirty="0" smtClean="0"/>
              <a:t>Chief Technology Officer</a:t>
            </a:r>
          </a:p>
          <a:p>
            <a:pPr lvl="1"/>
            <a:r>
              <a:rPr lang="en-US" sz="1200" dirty="0" smtClean="0"/>
              <a:t>Director of Advanced Research and Development</a:t>
            </a:r>
            <a:endParaRPr lang="en-US" sz="1200" dirty="0"/>
          </a:p>
          <a:p>
            <a:pPr lvl="1"/>
            <a:r>
              <a:rPr lang="en-US" sz="1200" dirty="0"/>
              <a:t>Vice President of Information Technology</a:t>
            </a:r>
          </a:p>
          <a:p>
            <a:pPr lvl="1"/>
            <a:r>
              <a:rPr lang="en-US" sz="1200" dirty="0"/>
              <a:t>Director of Software Development</a:t>
            </a:r>
          </a:p>
          <a:p>
            <a:pPr lvl="1"/>
            <a:r>
              <a:rPr lang="en-US" sz="1200" dirty="0" smtClean="0"/>
              <a:t>Senior </a:t>
            </a:r>
            <a:r>
              <a:rPr lang="en-US" sz="1200" dirty="0"/>
              <a:t>Software Engineer</a:t>
            </a:r>
          </a:p>
          <a:p>
            <a:pPr lvl="1"/>
            <a:r>
              <a:rPr lang="en-US" sz="1200" dirty="0"/>
              <a:t>Mobile Software Engineer</a:t>
            </a:r>
          </a:p>
          <a:p>
            <a:pPr lvl="1"/>
            <a:r>
              <a:rPr lang="en-US" sz="1200" dirty="0"/>
              <a:t>Network Administrator</a:t>
            </a:r>
          </a:p>
          <a:p>
            <a:pPr lvl="1"/>
            <a:r>
              <a:rPr lang="en-US" sz="1200" dirty="0"/>
              <a:t>Systems Engineer</a:t>
            </a:r>
          </a:p>
          <a:p>
            <a:r>
              <a:rPr lang="en-US" sz="1200" dirty="0" smtClean="0"/>
              <a:t>Also served as:</a:t>
            </a:r>
          </a:p>
          <a:p>
            <a:pPr lvl="1"/>
            <a:r>
              <a:rPr lang="en-US" sz="1200" dirty="0"/>
              <a:t>Assistant Professor of Computer </a:t>
            </a:r>
            <a:r>
              <a:rPr lang="en-US" sz="1200" dirty="0" smtClean="0"/>
              <a:t>Science and Computer </a:t>
            </a:r>
            <a:r>
              <a:rPr lang="en-US" sz="1200" dirty="0"/>
              <a:t>Science Department </a:t>
            </a:r>
            <a:r>
              <a:rPr lang="en-US" sz="1200" dirty="0" smtClean="0"/>
              <a:t>Chair at St. Thomas University</a:t>
            </a:r>
          </a:p>
          <a:p>
            <a:pPr lvl="1"/>
            <a:r>
              <a:rPr lang="en-US" sz="1200" dirty="0" smtClean="0"/>
              <a:t>Over 10 years in academia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49" y="1845734"/>
            <a:ext cx="1587782" cy="2213368"/>
          </a:xfrm>
          <a:prstGeom prst="rect">
            <a:avLst/>
          </a:prstGeom>
        </p:spPr>
      </p:pic>
    </p:spTree>
    <p:extLst>
      <p:ext uri="{BB962C8B-B14F-4D97-AF65-F5344CB8AC3E}">
        <p14:creationId xmlns:p14="http://schemas.microsoft.com/office/powerpoint/2010/main" val="3618636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a:t>
            </a:r>
            <a:endParaRPr lang="en-US" dirty="0"/>
          </a:p>
        </p:txBody>
      </p:sp>
      <p:sp>
        <p:nvSpPr>
          <p:cNvPr id="3" name="Content Placeholder 2"/>
          <p:cNvSpPr>
            <a:spLocks noGrp="1"/>
          </p:cNvSpPr>
          <p:nvPr>
            <p:ph idx="1"/>
          </p:nvPr>
        </p:nvSpPr>
        <p:spPr/>
        <p:txBody>
          <a:bodyPr/>
          <a:lstStyle/>
          <a:p>
            <a:r>
              <a:rPr lang="en-US" dirty="0" smtClean="0"/>
              <a:t>A </a:t>
            </a:r>
            <a:r>
              <a:rPr lang="en-US" i="1" dirty="0" smtClean="0"/>
              <a:t>set</a:t>
            </a:r>
            <a:r>
              <a:rPr lang="en-US" dirty="0" smtClean="0"/>
              <a:t> is an unordered collection of objects.</a:t>
            </a:r>
          </a:p>
          <a:p>
            <a:pPr lvl="1"/>
            <a:r>
              <a:rPr lang="en-US" dirty="0" smtClean="0"/>
              <a:t> the students in this class</a:t>
            </a:r>
          </a:p>
          <a:p>
            <a:pPr lvl="1"/>
            <a:r>
              <a:rPr lang="en-US" dirty="0" smtClean="0"/>
              <a:t> the chairs in this room</a:t>
            </a:r>
          </a:p>
          <a:p>
            <a:r>
              <a:rPr lang="en-US" dirty="0" smtClean="0"/>
              <a:t>The objects in a set are called the </a:t>
            </a:r>
            <a:r>
              <a:rPr lang="en-US" i="1" dirty="0" smtClean="0"/>
              <a:t>elements</a:t>
            </a:r>
            <a:r>
              <a:rPr lang="en-US" dirty="0" smtClean="0"/>
              <a:t>, or </a:t>
            </a:r>
            <a:r>
              <a:rPr lang="en-US" i="1" dirty="0" smtClean="0"/>
              <a:t>members</a:t>
            </a:r>
            <a:r>
              <a:rPr lang="en-US" dirty="0" smtClean="0"/>
              <a:t> of the set. A set is said to </a:t>
            </a:r>
            <a:r>
              <a:rPr lang="en-US" i="1" dirty="0" smtClean="0"/>
              <a:t>contain</a:t>
            </a:r>
            <a:r>
              <a:rPr lang="en-US" dirty="0" smtClean="0"/>
              <a:t> its elements.</a:t>
            </a:r>
          </a:p>
          <a:p>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t>denotes that </a:t>
            </a:r>
            <a:r>
              <a:rPr lang="en-US" i="1" dirty="0" smtClean="0">
                <a:latin typeface="Cambria Math" pitchFamily="18" charset="0"/>
                <a:ea typeface="Cambria Math" pitchFamily="18" charset="0"/>
              </a:rPr>
              <a:t>a</a:t>
            </a:r>
            <a:r>
              <a:rPr lang="en-US" dirty="0" smtClean="0"/>
              <a:t> is an element of the set </a:t>
            </a:r>
            <a:r>
              <a:rPr lang="en-US" i="1" dirty="0" smtClean="0">
                <a:latin typeface="Cambria Math" pitchFamily="18" charset="0"/>
                <a:ea typeface="Cambria Math" pitchFamily="18" charset="0"/>
              </a:rPr>
              <a:t>A</a:t>
            </a:r>
            <a:r>
              <a:rPr lang="en-US" dirty="0" smtClean="0"/>
              <a:t>.</a:t>
            </a:r>
          </a:p>
          <a:p>
            <a:r>
              <a:rPr lang="en-US" dirty="0" smtClean="0"/>
              <a:t>If </a:t>
            </a:r>
            <a:r>
              <a:rPr lang="en-US" i="1" dirty="0" smtClean="0">
                <a:latin typeface="Cambria Math" pitchFamily="18" charset="0"/>
                <a:ea typeface="Cambria Math" pitchFamily="18" charset="0"/>
              </a:rPr>
              <a:t>a</a:t>
            </a:r>
            <a:r>
              <a:rPr lang="en-US" dirty="0" smtClean="0"/>
              <a:t> is not a member of </a:t>
            </a:r>
            <a:r>
              <a:rPr lang="en-US" i="1" dirty="0" smtClean="0">
                <a:latin typeface="Cambria Math" pitchFamily="18" charset="0"/>
                <a:ea typeface="Cambria Math" pitchFamily="18" charset="0"/>
              </a:rPr>
              <a:t>A</a:t>
            </a:r>
            <a:r>
              <a:rPr lang="en-US" dirty="0" smtClean="0"/>
              <a:t>, write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endParaRPr lang="en-US" dirty="0"/>
          </a:p>
        </p:txBody>
      </p:sp>
    </p:spTree>
    <p:extLst>
      <p:ext uri="{BB962C8B-B14F-4D97-AF65-F5344CB8AC3E}">
        <p14:creationId xmlns:p14="http://schemas.microsoft.com/office/powerpoint/2010/main" val="391623942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fontScale="90000"/>
          </a:bodyPr>
          <a:lstStyle/>
          <a:p>
            <a:r>
              <a:rPr lang="en-US" b="1" dirty="0" smtClean="0">
                <a:solidFill>
                  <a:schemeClr val="accent5">
                    <a:lumMod val="50000"/>
                  </a:schemeClr>
                </a:solidFill>
              </a:rPr>
              <a:t>Is the Language Accepted by a Turing Machine finite?</a:t>
            </a:r>
            <a:endParaRPr lang="en-US" b="1" dirty="0">
              <a:solidFill>
                <a:schemeClr val="accent5">
                  <a:lumMod val="50000"/>
                </a:schemeClr>
              </a:solidFill>
            </a:endParaRPr>
          </a:p>
        </p:txBody>
      </p:sp>
      <p:sp>
        <p:nvSpPr>
          <p:cNvPr id="3" name="Content Placeholder 2"/>
          <p:cNvSpPr>
            <a:spLocks noGrp="1"/>
          </p:cNvSpPr>
          <p:nvPr>
            <p:ph idx="1"/>
          </p:nvPr>
        </p:nvSpPr>
        <p:spPr>
          <a:xfrm>
            <a:off x="479503" y="1434353"/>
            <a:ext cx="7988092" cy="4751295"/>
          </a:xfrm>
        </p:spPr>
        <p:txBody>
          <a:bodyPr>
            <a:normAutofit fontScale="92500" lnSpcReduction="20000"/>
          </a:bodyPr>
          <a:lstStyle/>
          <a:p>
            <a:r>
              <a:rPr lang="en-US" dirty="0" smtClean="0"/>
              <a:t>Given a Turing machine M, determine whether or not L(M) is finite</a:t>
            </a:r>
          </a:p>
          <a:p>
            <a:r>
              <a:rPr lang="en-US" dirty="0" smtClean="0"/>
              <a:t>To show that the problem is undecidable,</a:t>
            </a:r>
          </a:p>
          <a:p>
            <a:pPr lvl="1">
              <a:spcBef>
                <a:spcPts val="600"/>
              </a:spcBef>
            </a:pPr>
            <a:r>
              <a:rPr lang="en-US" dirty="0" smtClean="0"/>
              <a:t>Given a Turing machine M and string w, modify M to create a new </a:t>
            </a:r>
            <a:r>
              <a:rPr lang="en-US" dirty="0"/>
              <a:t>machine </a:t>
            </a:r>
            <a:r>
              <a:rPr lang="en-US" dirty="0" smtClean="0"/>
              <a:t>M^,</a:t>
            </a:r>
            <a:r>
              <a:rPr lang="en-US" baseline="-25000" dirty="0" smtClean="0"/>
              <a:t> </a:t>
            </a:r>
            <a:r>
              <a:rPr lang="en-US" dirty="0" smtClean="0"/>
              <a:t>so </a:t>
            </a:r>
            <a:r>
              <a:rPr lang="en-US" dirty="0"/>
              <a:t>that </a:t>
            </a:r>
            <a:r>
              <a:rPr lang="en-US" dirty="0" smtClean="0"/>
              <a:t>if any halting state of M is reached, M</a:t>
            </a:r>
            <a:r>
              <a:rPr lang="en-US" dirty="0"/>
              <a:t>^ </a:t>
            </a:r>
            <a:r>
              <a:rPr lang="en-US" dirty="0" smtClean="0"/>
              <a:t>accepts all input</a:t>
            </a:r>
          </a:p>
          <a:p>
            <a:pPr lvl="1">
              <a:spcBef>
                <a:spcPts val="600"/>
              </a:spcBef>
            </a:pPr>
            <a:r>
              <a:rPr lang="en-US" dirty="0" smtClean="0"/>
              <a:t>Have </a:t>
            </a:r>
            <a:r>
              <a:rPr lang="en-US" dirty="0"/>
              <a:t>M^ </a:t>
            </a:r>
            <a:r>
              <a:rPr lang="en-US" dirty="0" smtClean="0"/>
              <a:t>generate w on an unused portion of its tape and perform the same computations as M, so that </a:t>
            </a:r>
          </a:p>
          <a:p>
            <a:pPr lvl="2">
              <a:spcBef>
                <a:spcPts val="600"/>
              </a:spcBef>
            </a:pPr>
            <a:r>
              <a:rPr lang="en-US" dirty="0" smtClean="0"/>
              <a:t>if M halts in any configuration, then </a:t>
            </a:r>
            <a:r>
              <a:rPr lang="en-US" dirty="0"/>
              <a:t>M</a:t>
            </a:r>
            <a:r>
              <a:rPr lang="en-US" dirty="0" smtClean="0"/>
              <a:t>^ halts in a final state, and</a:t>
            </a:r>
          </a:p>
          <a:p>
            <a:pPr lvl="2">
              <a:spcBef>
                <a:spcPts val="600"/>
              </a:spcBef>
            </a:pPr>
            <a:r>
              <a:rPr lang="en-US" dirty="0" smtClean="0"/>
              <a:t>If M does not halt, then </a:t>
            </a:r>
            <a:r>
              <a:rPr lang="en-US" dirty="0"/>
              <a:t>M</a:t>
            </a:r>
            <a:r>
              <a:rPr lang="en-US" dirty="0" smtClean="0"/>
              <a:t>^ will not halt either</a:t>
            </a:r>
          </a:p>
          <a:p>
            <a:pPr lvl="1">
              <a:spcBef>
                <a:spcPts val="600"/>
              </a:spcBef>
            </a:pPr>
            <a:r>
              <a:rPr lang="en-US" dirty="0" smtClean="0"/>
              <a:t>As a result, </a:t>
            </a:r>
            <a:r>
              <a:rPr lang="en-US" dirty="0"/>
              <a:t>M</a:t>
            </a:r>
            <a:r>
              <a:rPr lang="en-US" dirty="0" smtClean="0"/>
              <a:t>^ either accepts </a:t>
            </a:r>
            <a:r>
              <a:rPr lang="en-US" dirty="0" smtClean="0">
                <a:sym typeface="Symbol" panose="05050102010706020507" pitchFamily="18" charset="2"/>
              </a:rPr>
              <a:t> or the infinite language </a:t>
            </a:r>
            <a:r>
              <a:rPr lang="en-US" baseline="30000" dirty="0" smtClean="0">
                <a:sym typeface="Symbol" panose="05050102010706020507" pitchFamily="18" charset="2"/>
              </a:rPr>
              <a:t>+</a:t>
            </a:r>
            <a:endParaRPr lang="en-US" baseline="30000" dirty="0" smtClean="0"/>
          </a:p>
          <a:p>
            <a:pPr lvl="1">
              <a:spcBef>
                <a:spcPts val="600"/>
              </a:spcBef>
            </a:pPr>
            <a:r>
              <a:rPr lang="en-US" dirty="0" smtClean="0"/>
              <a:t>Assuming there is an algorithm A for deciding whether or not L(M) is finite</a:t>
            </a:r>
            <a:r>
              <a:rPr lang="en-US" dirty="0" smtClean="0">
                <a:sym typeface="Symbol" panose="05050102010706020507" pitchFamily="18" charset="2"/>
              </a:rPr>
              <a:t>, we could apply it to </a:t>
            </a:r>
            <a:r>
              <a:rPr lang="en-US" dirty="0"/>
              <a:t>M^</a:t>
            </a:r>
            <a:r>
              <a:rPr lang="en-US" dirty="0" smtClean="0"/>
              <a:t>, which would give us a solution to the halting problem</a:t>
            </a:r>
            <a:endParaRPr lang="en-US" baseline="-25000" dirty="0" smtClean="0"/>
          </a:p>
          <a:p>
            <a:pPr lvl="1">
              <a:spcBef>
                <a:spcPts val="600"/>
              </a:spcBef>
            </a:pPr>
            <a:r>
              <a:rPr lang="en-US" dirty="0" smtClean="0"/>
              <a:t>But this contradicts previous results that have established that the halting problem is undecidable</a:t>
            </a:r>
          </a:p>
          <a:p>
            <a:endParaRPr lang="en-US" dirty="0" smtClean="0"/>
          </a:p>
        </p:txBody>
      </p:sp>
    </p:spTree>
    <p:extLst>
      <p:ext uri="{BB962C8B-B14F-4D97-AF65-F5344CB8AC3E}">
        <p14:creationId xmlns:p14="http://schemas.microsoft.com/office/powerpoint/2010/main" val="3950419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151" y="278629"/>
            <a:ext cx="8517698" cy="1271391"/>
          </a:xfrm>
        </p:spPr>
        <p:txBody>
          <a:bodyPr>
            <a:normAutofit fontScale="90000"/>
          </a:bodyPr>
          <a:lstStyle/>
          <a:p>
            <a:r>
              <a:rPr lang="en-US" b="1" dirty="0" smtClean="0">
                <a:solidFill>
                  <a:schemeClr val="accent5">
                    <a:lumMod val="50000"/>
                  </a:schemeClr>
                </a:solidFill>
              </a:rPr>
              <a:t>The Undecidability of the “L(M) is Finite</a:t>
            </a:r>
            <a:r>
              <a:rPr lang="en-US" b="1" dirty="0" smtClean="0">
                <a:solidFill>
                  <a:schemeClr val="accent5">
                    <a:lumMod val="50000"/>
                  </a:schemeClr>
                </a:solidFill>
                <a:sym typeface="Symbol" panose="05050102010706020507" pitchFamily="18" charset="2"/>
              </a:rPr>
              <a:t>”</a:t>
            </a:r>
            <a:r>
              <a:rPr lang="en-US" b="1" dirty="0" smtClean="0">
                <a:solidFill>
                  <a:schemeClr val="accent5">
                    <a:lumMod val="50000"/>
                  </a:schemeClr>
                </a:solidFill>
              </a:rPr>
              <a:t>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550020"/>
            <a:ext cx="8013145" cy="4712994"/>
          </a:xfrm>
        </p:spPr>
        <p:txBody>
          <a:bodyPr>
            <a:normAutofit/>
          </a:bodyPr>
          <a:lstStyle/>
          <a:p>
            <a:r>
              <a:rPr lang="en-US" sz="2400" dirty="0" smtClean="0"/>
              <a:t>Figure 12.6 illustrates the process used to establish the result that the “L(M) is finite</a:t>
            </a:r>
            <a:r>
              <a:rPr lang="en-US" sz="2400" dirty="0" smtClean="0">
                <a:sym typeface="Symbol" panose="05050102010706020507" pitchFamily="18" charset="2"/>
              </a:rPr>
              <a:t>”</a:t>
            </a:r>
            <a:r>
              <a:rPr lang="en-US" sz="2400" dirty="0" smtClean="0"/>
              <a:t> question is undecidable</a:t>
            </a:r>
          </a:p>
          <a:p>
            <a:r>
              <a:rPr lang="en-US" sz="2400" dirty="0" smtClean="0"/>
              <a:t>After an algorithm generates M^, the presumed finiteness algorithm A would be applied to </a:t>
            </a:r>
            <a:r>
              <a:rPr lang="en-US" sz="2400" dirty="0"/>
              <a:t>M^</a:t>
            </a:r>
            <a:r>
              <a:rPr lang="en-US" sz="2400" dirty="0" smtClean="0"/>
              <a:t>, resulting in a solution to the halting problem, which is impossible</a:t>
            </a:r>
          </a:p>
          <a:p>
            <a:pPr marL="0" indent="0">
              <a:buNone/>
            </a:pPr>
            <a:endParaRPr lang="en-US" sz="2400" dirty="0" smtClean="0"/>
          </a:p>
          <a:p>
            <a:pPr marL="0" indent="0">
              <a:buNone/>
            </a:pPr>
            <a:endParaRPr lang="en-US" sz="2400" dirty="0" smtClean="0"/>
          </a:p>
          <a:p>
            <a:pPr marL="0" indent="0">
              <a:buNone/>
            </a:pPr>
            <a:endParaRPr lang="en-US" dirty="0" smtClean="0"/>
          </a:p>
          <a:p>
            <a:endParaRPr lang="en-US" dirty="0" smtClean="0"/>
          </a:p>
        </p:txBody>
      </p:sp>
      <p:pic>
        <p:nvPicPr>
          <p:cNvPr id="3074" name="Picture 2" descr="C:\Users\taylor.ferracane\Desktop\Linz PPT Images\1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46225"/>
            <a:ext cx="60960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5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151" y="278629"/>
            <a:ext cx="8517698" cy="1271391"/>
          </a:xfrm>
        </p:spPr>
        <p:txBody>
          <a:bodyPr>
            <a:normAutofit/>
          </a:bodyPr>
          <a:lstStyle/>
          <a:p>
            <a:r>
              <a:rPr lang="en-US" b="1" dirty="0" smtClean="0">
                <a:solidFill>
                  <a:schemeClr val="accent5">
                    <a:lumMod val="50000"/>
                  </a:schemeClr>
                </a:solidFill>
              </a:rPr>
              <a:t>The Post Correspondence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335741"/>
            <a:ext cx="8198334" cy="4927273"/>
          </a:xfrm>
        </p:spPr>
        <p:txBody>
          <a:bodyPr>
            <a:normAutofit/>
          </a:bodyPr>
          <a:lstStyle/>
          <a:p>
            <a:r>
              <a:rPr lang="en-US" sz="2400" dirty="0" smtClean="0"/>
              <a:t>Given two sequences of n strings on some alphabet </a:t>
            </a:r>
            <a:r>
              <a:rPr lang="en-US" sz="2400" dirty="0" smtClean="0">
                <a:sym typeface="Symbol" panose="05050102010706020507" pitchFamily="18" charset="2"/>
              </a:rPr>
              <a:t>, for instance</a:t>
            </a:r>
          </a:p>
          <a:p>
            <a:pPr marL="0" indent="0">
              <a:buNone/>
            </a:pPr>
            <a:r>
              <a:rPr lang="en-US" sz="2400" dirty="0" smtClean="0">
                <a:sym typeface="Symbol" panose="05050102010706020507" pitchFamily="18" charset="2"/>
              </a:rPr>
              <a:t>    </a:t>
            </a:r>
            <a:r>
              <a:rPr lang="en-US" sz="2400" dirty="0" smtClean="0">
                <a:solidFill>
                  <a:schemeClr val="accent5">
                    <a:lumMod val="75000"/>
                  </a:schemeClr>
                </a:solidFill>
                <a:sym typeface="Symbol" panose="05050102010706020507" pitchFamily="18" charset="2"/>
              </a:rPr>
              <a:t>A = w</a:t>
            </a:r>
            <a:r>
              <a:rPr lang="en-US" sz="2400" baseline="-25000" dirty="0" smtClean="0">
                <a:solidFill>
                  <a:schemeClr val="accent5">
                    <a:lumMod val="75000"/>
                  </a:schemeClr>
                </a:solidFill>
                <a:sym typeface="Symbol" panose="05050102010706020507" pitchFamily="18" charset="2"/>
              </a:rPr>
              <a:t>1</a:t>
            </a:r>
            <a:r>
              <a:rPr lang="en-US" sz="2400" dirty="0" smtClean="0">
                <a:solidFill>
                  <a:schemeClr val="accent5">
                    <a:lumMod val="75000"/>
                  </a:schemeClr>
                </a:solidFill>
                <a:sym typeface="Symbol" panose="05050102010706020507" pitchFamily="18" charset="2"/>
              </a:rPr>
              <a:t>, w</a:t>
            </a:r>
            <a:r>
              <a:rPr lang="en-US" sz="2400" baseline="-25000" dirty="0" smtClean="0">
                <a:solidFill>
                  <a:schemeClr val="accent5">
                    <a:lumMod val="75000"/>
                  </a:schemeClr>
                </a:solidFill>
                <a:sym typeface="Symbol" panose="05050102010706020507" pitchFamily="18" charset="2"/>
              </a:rPr>
              <a:t>2</a:t>
            </a:r>
            <a:r>
              <a:rPr lang="en-US" sz="2400" dirty="0" smtClean="0">
                <a:solidFill>
                  <a:schemeClr val="accent5">
                    <a:lumMod val="75000"/>
                  </a:schemeClr>
                </a:solidFill>
                <a:sym typeface="Symbol" panose="05050102010706020507" pitchFamily="18" charset="2"/>
              </a:rPr>
              <a:t>, …, w</a:t>
            </a:r>
            <a:r>
              <a:rPr lang="en-US" sz="2400" baseline="-25000" dirty="0" smtClean="0">
                <a:solidFill>
                  <a:schemeClr val="accent5">
                    <a:lumMod val="75000"/>
                  </a:schemeClr>
                </a:solidFill>
                <a:sym typeface="Symbol" panose="05050102010706020507" pitchFamily="18" charset="2"/>
              </a:rPr>
              <a:t>n</a:t>
            </a:r>
            <a:r>
              <a:rPr lang="en-US" sz="2400" dirty="0">
                <a:sym typeface="Symbol" panose="05050102010706020507" pitchFamily="18" charset="2"/>
              </a:rPr>
              <a:t>	</a:t>
            </a:r>
            <a:r>
              <a:rPr lang="en-US" sz="2400" dirty="0" smtClean="0">
                <a:sym typeface="Symbol" panose="05050102010706020507" pitchFamily="18" charset="2"/>
              </a:rPr>
              <a:t>and	</a:t>
            </a:r>
            <a:r>
              <a:rPr lang="en-US" sz="2400" dirty="0" smtClean="0">
                <a:solidFill>
                  <a:schemeClr val="accent5">
                    <a:lumMod val="75000"/>
                  </a:schemeClr>
                </a:solidFill>
                <a:sym typeface="Symbol" panose="05050102010706020507" pitchFamily="18" charset="2"/>
              </a:rPr>
              <a:t>B = v</a:t>
            </a:r>
            <a:r>
              <a:rPr lang="en-US" sz="2400" baseline="-25000" dirty="0" smtClean="0">
                <a:solidFill>
                  <a:schemeClr val="accent5">
                    <a:lumMod val="75000"/>
                  </a:schemeClr>
                </a:solidFill>
                <a:sym typeface="Symbol" panose="05050102010706020507" pitchFamily="18" charset="2"/>
              </a:rPr>
              <a:t>1</a:t>
            </a:r>
            <a:r>
              <a:rPr lang="en-US" sz="2400" dirty="0" smtClean="0">
                <a:solidFill>
                  <a:schemeClr val="accent5">
                    <a:lumMod val="75000"/>
                  </a:schemeClr>
                </a:solidFill>
                <a:sym typeface="Symbol" panose="05050102010706020507" pitchFamily="18" charset="2"/>
              </a:rPr>
              <a:t>, v</a:t>
            </a:r>
            <a:r>
              <a:rPr lang="en-US" sz="2400" baseline="-25000" dirty="0" smtClean="0">
                <a:solidFill>
                  <a:schemeClr val="accent5">
                    <a:lumMod val="75000"/>
                  </a:schemeClr>
                </a:solidFill>
                <a:sym typeface="Symbol" panose="05050102010706020507" pitchFamily="18" charset="2"/>
              </a:rPr>
              <a:t>2</a:t>
            </a:r>
            <a:r>
              <a:rPr lang="en-US" sz="2400" dirty="0" smtClean="0">
                <a:solidFill>
                  <a:schemeClr val="accent5">
                    <a:lumMod val="75000"/>
                  </a:schemeClr>
                </a:solidFill>
                <a:sym typeface="Symbol" panose="05050102010706020507" pitchFamily="18" charset="2"/>
              </a:rPr>
              <a:t>, …, v</a:t>
            </a:r>
            <a:r>
              <a:rPr lang="en-US" sz="2400" baseline="-25000" dirty="0" smtClean="0">
                <a:solidFill>
                  <a:schemeClr val="accent5">
                    <a:lumMod val="75000"/>
                  </a:schemeClr>
                </a:solidFill>
                <a:sym typeface="Symbol" panose="05050102010706020507" pitchFamily="18" charset="2"/>
              </a:rPr>
              <a:t>n</a:t>
            </a:r>
          </a:p>
          <a:p>
            <a:pPr marL="182880" indent="0">
              <a:buNone/>
            </a:pPr>
            <a:r>
              <a:rPr lang="en-US" sz="2400" dirty="0" smtClean="0">
                <a:sym typeface="Symbol" panose="05050102010706020507" pitchFamily="18" charset="2"/>
              </a:rPr>
              <a:t>there is a Post correspondence solution (PC solution) for the pair (A, B) if  there is a nonempty sequence of integers i, j, …, k, such that </a:t>
            </a:r>
            <a:r>
              <a:rPr lang="en-US" sz="2400" dirty="0" smtClean="0">
                <a:solidFill>
                  <a:schemeClr val="accent5">
                    <a:lumMod val="75000"/>
                  </a:schemeClr>
                </a:solidFill>
                <a:sym typeface="Symbol" panose="05050102010706020507" pitchFamily="18" charset="2"/>
              </a:rPr>
              <a:t>w</a:t>
            </a:r>
            <a:r>
              <a:rPr lang="en-US" sz="2400" baseline="-25000" dirty="0" smtClean="0">
                <a:solidFill>
                  <a:schemeClr val="accent5">
                    <a:lumMod val="75000"/>
                  </a:schemeClr>
                </a:solidFill>
                <a:sym typeface="Symbol" panose="05050102010706020507" pitchFamily="18" charset="2"/>
              </a:rPr>
              <a:t>i</a:t>
            </a:r>
            <a:r>
              <a:rPr lang="en-US" sz="2400" dirty="0" smtClean="0">
                <a:solidFill>
                  <a:schemeClr val="accent5">
                    <a:lumMod val="75000"/>
                  </a:schemeClr>
                </a:solidFill>
                <a:sym typeface="Symbol" panose="05050102010706020507" pitchFamily="18" charset="2"/>
              </a:rPr>
              <a:t>w</a:t>
            </a:r>
            <a:r>
              <a:rPr lang="en-US" sz="2400" baseline="-25000" dirty="0" smtClean="0">
                <a:solidFill>
                  <a:schemeClr val="accent5">
                    <a:lumMod val="75000"/>
                  </a:schemeClr>
                </a:solidFill>
                <a:sym typeface="Symbol" panose="05050102010706020507" pitchFamily="18" charset="2"/>
              </a:rPr>
              <a:t>j</a:t>
            </a:r>
            <a:r>
              <a:rPr lang="en-US" sz="2400" dirty="0" smtClean="0">
                <a:solidFill>
                  <a:schemeClr val="accent5">
                    <a:lumMod val="75000"/>
                  </a:schemeClr>
                </a:solidFill>
                <a:sym typeface="Symbol" panose="05050102010706020507" pitchFamily="18" charset="2"/>
              </a:rPr>
              <a:t>…w</a:t>
            </a:r>
            <a:r>
              <a:rPr lang="en-US" sz="2400" baseline="-25000" dirty="0" smtClean="0">
                <a:solidFill>
                  <a:schemeClr val="accent5">
                    <a:lumMod val="75000"/>
                  </a:schemeClr>
                </a:solidFill>
                <a:sym typeface="Symbol" panose="05050102010706020507" pitchFamily="18" charset="2"/>
              </a:rPr>
              <a:t>k</a:t>
            </a:r>
            <a:r>
              <a:rPr lang="en-US" sz="2400" dirty="0" smtClean="0">
                <a:solidFill>
                  <a:schemeClr val="accent5">
                    <a:lumMod val="75000"/>
                  </a:schemeClr>
                </a:solidFill>
                <a:sym typeface="Symbol" panose="05050102010706020507" pitchFamily="18" charset="2"/>
              </a:rPr>
              <a:t> = v</a:t>
            </a:r>
            <a:r>
              <a:rPr lang="en-US" sz="2400" baseline="-25000" dirty="0" smtClean="0">
                <a:solidFill>
                  <a:schemeClr val="accent5">
                    <a:lumMod val="75000"/>
                  </a:schemeClr>
                </a:solidFill>
                <a:sym typeface="Symbol" panose="05050102010706020507" pitchFamily="18" charset="2"/>
              </a:rPr>
              <a:t>i</a:t>
            </a:r>
            <a:r>
              <a:rPr lang="en-US" sz="2400" dirty="0" smtClean="0">
                <a:solidFill>
                  <a:schemeClr val="accent5">
                    <a:lumMod val="75000"/>
                  </a:schemeClr>
                </a:solidFill>
                <a:sym typeface="Symbol" panose="05050102010706020507" pitchFamily="18" charset="2"/>
              </a:rPr>
              <a:t>v</a:t>
            </a:r>
            <a:r>
              <a:rPr lang="en-US" sz="2400" baseline="-25000" dirty="0" smtClean="0">
                <a:solidFill>
                  <a:schemeClr val="accent5">
                    <a:lumMod val="75000"/>
                  </a:schemeClr>
                </a:solidFill>
                <a:sym typeface="Symbol" panose="05050102010706020507" pitchFamily="18" charset="2"/>
              </a:rPr>
              <a:t>j</a:t>
            </a:r>
            <a:r>
              <a:rPr lang="en-US" sz="2400" dirty="0" smtClean="0">
                <a:solidFill>
                  <a:schemeClr val="accent5">
                    <a:lumMod val="75000"/>
                  </a:schemeClr>
                </a:solidFill>
                <a:sym typeface="Symbol" panose="05050102010706020507" pitchFamily="18" charset="2"/>
              </a:rPr>
              <a:t>…v</a:t>
            </a:r>
            <a:r>
              <a:rPr lang="en-US" sz="2400" baseline="-25000" dirty="0" smtClean="0">
                <a:solidFill>
                  <a:schemeClr val="accent5">
                    <a:lumMod val="75000"/>
                  </a:schemeClr>
                </a:solidFill>
                <a:sym typeface="Symbol" panose="05050102010706020507" pitchFamily="18" charset="2"/>
              </a:rPr>
              <a:t>k</a:t>
            </a:r>
            <a:endParaRPr lang="en-US" sz="2400" baseline="-25000" dirty="0" smtClean="0">
              <a:solidFill>
                <a:schemeClr val="accent5">
                  <a:lumMod val="75000"/>
                </a:schemeClr>
              </a:solidFill>
            </a:endParaRPr>
          </a:p>
          <a:p>
            <a:r>
              <a:rPr lang="en-US" sz="2400" dirty="0" smtClean="0"/>
              <a:t>As shown in Example 12.5, assume A and B consist of</a:t>
            </a:r>
          </a:p>
          <a:p>
            <a:pPr marL="182880" indent="0">
              <a:buNone/>
            </a:pPr>
            <a:r>
              <a:rPr lang="en-US" sz="2400" dirty="0" smtClean="0">
                <a:solidFill>
                  <a:schemeClr val="accent5">
                    <a:lumMod val="75000"/>
                  </a:schemeClr>
                </a:solidFill>
                <a:sym typeface="Symbol" panose="05050102010706020507" pitchFamily="18" charset="2"/>
              </a:rPr>
              <a:t>w</a:t>
            </a:r>
            <a:r>
              <a:rPr lang="en-US" sz="2400" baseline="-25000" dirty="0" smtClean="0">
                <a:solidFill>
                  <a:schemeClr val="accent5">
                    <a:lumMod val="75000"/>
                  </a:schemeClr>
                </a:solidFill>
                <a:sym typeface="Symbol" panose="05050102010706020507" pitchFamily="18" charset="2"/>
              </a:rPr>
              <a:t>1 </a:t>
            </a:r>
            <a:r>
              <a:rPr lang="en-US" sz="2400" dirty="0" smtClean="0">
                <a:solidFill>
                  <a:schemeClr val="accent5">
                    <a:lumMod val="75000"/>
                  </a:schemeClr>
                </a:solidFill>
                <a:sym typeface="Symbol" panose="05050102010706020507" pitchFamily="18" charset="2"/>
              </a:rPr>
              <a:t>= 11, </a:t>
            </a:r>
            <a:r>
              <a:rPr lang="en-US" sz="2400" dirty="0">
                <a:solidFill>
                  <a:schemeClr val="accent5">
                    <a:lumMod val="75000"/>
                  </a:schemeClr>
                </a:solidFill>
                <a:sym typeface="Symbol" panose="05050102010706020507" pitchFamily="18" charset="2"/>
              </a:rPr>
              <a:t>w</a:t>
            </a:r>
            <a:r>
              <a:rPr lang="en-US" sz="2400" baseline="-25000" dirty="0">
                <a:solidFill>
                  <a:schemeClr val="accent5">
                    <a:lumMod val="75000"/>
                  </a:schemeClr>
                </a:solidFill>
                <a:sym typeface="Symbol" panose="05050102010706020507" pitchFamily="18" charset="2"/>
              </a:rPr>
              <a:t>2</a:t>
            </a:r>
            <a:r>
              <a:rPr lang="en-US" sz="2400" dirty="0" smtClean="0">
                <a:solidFill>
                  <a:schemeClr val="accent5">
                    <a:lumMod val="75000"/>
                  </a:schemeClr>
                </a:solidFill>
                <a:sym typeface="Symbol" panose="05050102010706020507" pitchFamily="18" charset="2"/>
              </a:rPr>
              <a:t>, = 100, w</a:t>
            </a:r>
            <a:r>
              <a:rPr lang="en-US" sz="2400" baseline="-25000" dirty="0" smtClean="0">
                <a:solidFill>
                  <a:schemeClr val="accent5">
                    <a:lumMod val="75000"/>
                  </a:schemeClr>
                </a:solidFill>
                <a:sym typeface="Symbol" panose="05050102010706020507" pitchFamily="18" charset="2"/>
              </a:rPr>
              <a:t>3</a:t>
            </a:r>
            <a:r>
              <a:rPr lang="en-US" sz="2400" dirty="0" smtClean="0">
                <a:solidFill>
                  <a:schemeClr val="accent5">
                    <a:lumMod val="75000"/>
                  </a:schemeClr>
                </a:solidFill>
                <a:sym typeface="Symbol" panose="05050102010706020507" pitchFamily="18" charset="2"/>
              </a:rPr>
              <a:t> = 111</a:t>
            </a:r>
            <a:r>
              <a:rPr lang="en-US" sz="2400" dirty="0" smtClean="0">
                <a:sym typeface="Symbol" panose="05050102010706020507" pitchFamily="18" charset="2"/>
              </a:rPr>
              <a:t> and </a:t>
            </a:r>
            <a:r>
              <a:rPr lang="en-US" sz="2400" dirty="0" smtClean="0">
                <a:solidFill>
                  <a:schemeClr val="accent5">
                    <a:lumMod val="75000"/>
                  </a:schemeClr>
                </a:solidFill>
                <a:sym typeface="Symbol" panose="05050102010706020507" pitchFamily="18" charset="2"/>
              </a:rPr>
              <a:t>v</a:t>
            </a:r>
            <a:r>
              <a:rPr lang="en-US" sz="2400" baseline="-25000" dirty="0" smtClean="0">
                <a:solidFill>
                  <a:schemeClr val="accent5">
                    <a:lumMod val="75000"/>
                  </a:schemeClr>
                </a:solidFill>
                <a:sym typeface="Symbol" panose="05050102010706020507" pitchFamily="18" charset="2"/>
              </a:rPr>
              <a:t>1 </a:t>
            </a:r>
            <a:r>
              <a:rPr lang="en-US" sz="2400" dirty="0">
                <a:solidFill>
                  <a:schemeClr val="accent5">
                    <a:lumMod val="75000"/>
                  </a:schemeClr>
                </a:solidFill>
                <a:sym typeface="Symbol" panose="05050102010706020507" pitchFamily="18" charset="2"/>
              </a:rPr>
              <a:t>= </a:t>
            </a:r>
            <a:r>
              <a:rPr lang="en-US" sz="2400" dirty="0" smtClean="0">
                <a:solidFill>
                  <a:schemeClr val="accent5">
                    <a:lumMod val="75000"/>
                  </a:schemeClr>
                </a:solidFill>
                <a:sym typeface="Symbol" panose="05050102010706020507" pitchFamily="18" charset="2"/>
              </a:rPr>
              <a:t>111</a:t>
            </a:r>
            <a:r>
              <a:rPr lang="en-US" sz="2400" dirty="0">
                <a:solidFill>
                  <a:schemeClr val="accent5">
                    <a:lumMod val="75000"/>
                  </a:schemeClr>
                </a:solidFill>
                <a:sym typeface="Symbol" panose="05050102010706020507" pitchFamily="18" charset="2"/>
              </a:rPr>
              <a:t>, </a:t>
            </a:r>
            <a:r>
              <a:rPr lang="en-US" sz="2400" dirty="0" smtClean="0">
                <a:solidFill>
                  <a:schemeClr val="accent5">
                    <a:lumMod val="75000"/>
                  </a:schemeClr>
                </a:solidFill>
                <a:sym typeface="Symbol" panose="05050102010706020507" pitchFamily="18" charset="2"/>
              </a:rPr>
              <a:t>v</a:t>
            </a:r>
            <a:r>
              <a:rPr lang="en-US" sz="2400" baseline="-25000" dirty="0" smtClean="0">
                <a:solidFill>
                  <a:schemeClr val="accent5">
                    <a:lumMod val="75000"/>
                  </a:schemeClr>
                </a:solidFill>
                <a:sym typeface="Symbol" panose="05050102010706020507" pitchFamily="18" charset="2"/>
              </a:rPr>
              <a:t>2</a:t>
            </a:r>
            <a:r>
              <a:rPr lang="en-US" sz="2400" dirty="0">
                <a:solidFill>
                  <a:schemeClr val="accent5">
                    <a:lumMod val="75000"/>
                  </a:schemeClr>
                </a:solidFill>
                <a:sym typeface="Symbol" panose="05050102010706020507" pitchFamily="18" charset="2"/>
              </a:rPr>
              <a:t>, = </a:t>
            </a:r>
            <a:r>
              <a:rPr lang="en-US" sz="2400" dirty="0" smtClean="0">
                <a:solidFill>
                  <a:schemeClr val="accent5">
                    <a:lumMod val="75000"/>
                  </a:schemeClr>
                </a:solidFill>
                <a:sym typeface="Symbol" panose="05050102010706020507" pitchFamily="18" charset="2"/>
              </a:rPr>
              <a:t>001, v</a:t>
            </a:r>
            <a:r>
              <a:rPr lang="en-US" sz="2400" baseline="-25000" dirty="0" smtClean="0">
                <a:solidFill>
                  <a:schemeClr val="accent5">
                    <a:lumMod val="75000"/>
                  </a:schemeClr>
                </a:solidFill>
                <a:sym typeface="Symbol" panose="05050102010706020507" pitchFamily="18" charset="2"/>
              </a:rPr>
              <a:t>3</a:t>
            </a:r>
            <a:r>
              <a:rPr lang="en-US" sz="2400" dirty="0" smtClean="0">
                <a:solidFill>
                  <a:schemeClr val="accent5">
                    <a:lumMod val="75000"/>
                  </a:schemeClr>
                </a:solidFill>
                <a:sym typeface="Symbol" panose="05050102010706020507" pitchFamily="18" charset="2"/>
              </a:rPr>
              <a:t> </a:t>
            </a:r>
            <a:r>
              <a:rPr lang="en-US" sz="2400" dirty="0">
                <a:solidFill>
                  <a:schemeClr val="accent5">
                    <a:lumMod val="75000"/>
                  </a:schemeClr>
                </a:solidFill>
                <a:sym typeface="Symbol" panose="05050102010706020507" pitchFamily="18" charset="2"/>
              </a:rPr>
              <a:t>= </a:t>
            </a:r>
            <a:r>
              <a:rPr lang="en-US" sz="2400" dirty="0" smtClean="0">
                <a:solidFill>
                  <a:schemeClr val="accent5">
                    <a:lumMod val="75000"/>
                  </a:schemeClr>
                </a:solidFill>
                <a:sym typeface="Symbol" panose="05050102010706020507" pitchFamily="18" charset="2"/>
              </a:rPr>
              <a:t>11</a:t>
            </a:r>
            <a:endParaRPr lang="en-US" sz="2400" dirty="0" smtClean="0">
              <a:solidFill>
                <a:schemeClr val="accent5">
                  <a:lumMod val="75000"/>
                </a:schemeClr>
              </a:solidFill>
            </a:endParaRPr>
          </a:p>
          <a:p>
            <a:pPr marL="182880" indent="0">
              <a:buNone/>
            </a:pPr>
            <a:r>
              <a:rPr lang="en-US" sz="2400" dirty="0" smtClean="0"/>
              <a:t>A PC solution for this instance of (A, B) exists, as shown below</a:t>
            </a:r>
          </a:p>
          <a:p>
            <a:pPr marL="0" indent="0" algn="ctr">
              <a:buNone/>
            </a:pPr>
            <a:endParaRPr lang="en-US" sz="1050" dirty="0" smtClean="0"/>
          </a:p>
          <a:p>
            <a:pPr marL="0" indent="0">
              <a:buNone/>
            </a:pPr>
            <a:endParaRPr lang="en-US" dirty="0" smtClean="0"/>
          </a:p>
          <a:p>
            <a:endParaRPr lang="en-US" dirty="0" smtClean="0"/>
          </a:p>
        </p:txBody>
      </p:sp>
      <p:pic>
        <p:nvPicPr>
          <p:cNvPr id="4098" name="Picture 2" descr="C:\Users\taylor.ferracane\Desktop\Linz PPT Images\1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625" y="5029200"/>
            <a:ext cx="2586750" cy="125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0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151" y="278629"/>
            <a:ext cx="8517698" cy="1271391"/>
          </a:xfrm>
        </p:spPr>
        <p:txBody>
          <a:bodyPr>
            <a:normAutofit fontScale="90000"/>
          </a:bodyPr>
          <a:lstStyle/>
          <a:p>
            <a:r>
              <a:rPr lang="en-US" b="1" dirty="0" smtClean="0">
                <a:solidFill>
                  <a:schemeClr val="accent5">
                    <a:lumMod val="50000"/>
                  </a:schemeClr>
                </a:solidFill>
              </a:rPr>
              <a:t>The Undecidability of the Post Correspondence Problem</a:t>
            </a:r>
            <a:endParaRPr lang="en-US" b="1" dirty="0">
              <a:solidFill>
                <a:schemeClr val="accent5">
                  <a:lumMod val="50000"/>
                </a:schemeClr>
              </a:solidFill>
            </a:endParaRPr>
          </a:p>
        </p:txBody>
      </p:sp>
      <p:sp>
        <p:nvSpPr>
          <p:cNvPr id="3" name="Content Placeholder 2"/>
          <p:cNvSpPr>
            <a:spLocks noGrp="1"/>
          </p:cNvSpPr>
          <p:nvPr>
            <p:ph idx="1"/>
          </p:nvPr>
        </p:nvSpPr>
        <p:spPr>
          <a:xfrm>
            <a:off x="479501" y="1550020"/>
            <a:ext cx="7821817" cy="4712994"/>
          </a:xfrm>
        </p:spPr>
        <p:txBody>
          <a:bodyPr>
            <a:normAutofit/>
          </a:bodyPr>
          <a:lstStyle/>
          <a:p>
            <a:r>
              <a:rPr lang="en-US" sz="2400" dirty="0"/>
              <a:t>The Post correspondence problem is to devise an algorithm that determines, for any (A, B) pair, whether or not there exists a PC </a:t>
            </a:r>
            <a:r>
              <a:rPr lang="en-US" sz="2400" dirty="0" smtClean="0"/>
              <a:t>solution</a:t>
            </a:r>
          </a:p>
          <a:p>
            <a:r>
              <a:rPr lang="en-US" sz="2400" dirty="0" smtClean="0"/>
              <a:t>For example, there is no PC solution if A and B consist of</a:t>
            </a:r>
          </a:p>
          <a:p>
            <a:pPr marL="182880" indent="0">
              <a:buNone/>
            </a:pPr>
            <a:r>
              <a:rPr lang="en-US" sz="2400" dirty="0">
                <a:solidFill>
                  <a:schemeClr val="accent5">
                    <a:lumMod val="75000"/>
                  </a:schemeClr>
                </a:solidFill>
                <a:sym typeface="Symbol" panose="05050102010706020507" pitchFamily="18" charset="2"/>
              </a:rPr>
              <a:t>w</a:t>
            </a:r>
            <a:r>
              <a:rPr lang="en-US" sz="2400" baseline="-25000" dirty="0">
                <a:solidFill>
                  <a:schemeClr val="accent5">
                    <a:lumMod val="75000"/>
                  </a:schemeClr>
                </a:solidFill>
                <a:sym typeface="Symbol" panose="05050102010706020507" pitchFamily="18" charset="2"/>
              </a:rPr>
              <a:t>1 </a:t>
            </a:r>
            <a:r>
              <a:rPr lang="en-US" sz="2400" dirty="0">
                <a:solidFill>
                  <a:schemeClr val="accent5">
                    <a:lumMod val="75000"/>
                  </a:schemeClr>
                </a:solidFill>
                <a:sym typeface="Symbol" panose="05050102010706020507" pitchFamily="18" charset="2"/>
              </a:rPr>
              <a:t>= </a:t>
            </a:r>
            <a:r>
              <a:rPr lang="en-US" sz="2400" dirty="0" smtClean="0">
                <a:solidFill>
                  <a:schemeClr val="accent5">
                    <a:lumMod val="75000"/>
                  </a:schemeClr>
                </a:solidFill>
                <a:sym typeface="Symbol" panose="05050102010706020507" pitchFamily="18" charset="2"/>
              </a:rPr>
              <a:t>00, </a:t>
            </a:r>
            <a:r>
              <a:rPr lang="en-US" sz="2400" dirty="0">
                <a:solidFill>
                  <a:schemeClr val="accent5">
                    <a:lumMod val="75000"/>
                  </a:schemeClr>
                </a:solidFill>
                <a:sym typeface="Symbol" panose="05050102010706020507" pitchFamily="18" charset="2"/>
              </a:rPr>
              <a:t>w</a:t>
            </a:r>
            <a:r>
              <a:rPr lang="en-US" sz="2400" baseline="-25000" dirty="0">
                <a:solidFill>
                  <a:schemeClr val="accent5">
                    <a:lumMod val="75000"/>
                  </a:schemeClr>
                </a:solidFill>
                <a:sym typeface="Symbol" panose="05050102010706020507" pitchFamily="18" charset="2"/>
              </a:rPr>
              <a:t>2</a:t>
            </a:r>
            <a:r>
              <a:rPr lang="en-US" sz="2400" dirty="0">
                <a:solidFill>
                  <a:schemeClr val="accent5">
                    <a:lumMod val="75000"/>
                  </a:schemeClr>
                </a:solidFill>
                <a:sym typeface="Symbol" panose="05050102010706020507" pitchFamily="18" charset="2"/>
              </a:rPr>
              <a:t>, = </a:t>
            </a:r>
            <a:r>
              <a:rPr lang="en-US" sz="2400" dirty="0" smtClean="0">
                <a:solidFill>
                  <a:schemeClr val="accent5">
                    <a:lumMod val="75000"/>
                  </a:schemeClr>
                </a:solidFill>
                <a:sym typeface="Symbol" panose="05050102010706020507" pitchFamily="18" charset="2"/>
              </a:rPr>
              <a:t>001, </a:t>
            </a:r>
            <a:r>
              <a:rPr lang="en-US" sz="2400" dirty="0">
                <a:solidFill>
                  <a:schemeClr val="accent5">
                    <a:lumMod val="75000"/>
                  </a:schemeClr>
                </a:solidFill>
                <a:sym typeface="Symbol" panose="05050102010706020507" pitchFamily="18" charset="2"/>
              </a:rPr>
              <a:t>w</a:t>
            </a:r>
            <a:r>
              <a:rPr lang="en-US" sz="2400" baseline="-25000" dirty="0">
                <a:solidFill>
                  <a:schemeClr val="accent5">
                    <a:lumMod val="75000"/>
                  </a:schemeClr>
                </a:solidFill>
                <a:sym typeface="Symbol" panose="05050102010706020507" pitchFamily="18" charset="2"/>
              </a:rPr>
              <a:t>3</a:t>
            </a:r>
            <a:r>
              <a:rPr lang="en-US" sz="2400" dirty="0">
                <a:solidFill>
                  <a:schemeClr val="accent5">
                    <a:lumMod val="75000"/>
                  </a:schemeClr>
                </a:solidFill>
                <a:sym typeface="Symbol" panose="05050102010706020507" pitchFamily="18" charset="2"/>
              </a:rPr>
              <a:t> = </a:t>
            </a:r>
            <a:r>
              <a:rPr lang="en-US" sz="2400" dirty="0" smtClean="0">
                <a:solidFill>
                  <a:schemeClr val="accent5">
                    <a:lumMod val="75000"/>
                  </a:schemeClr>
                </a:solidFill>
                <a:sym typeface="Symbol" panose="05050102010706020507" pitchFamily="18" charset="2"/>
              </a:rPr>
              <a:t>1000</a:t>
            </a:r>
            <a:r>
              <a:rPr lang="en-US" sz="2400" dirty="0" smtClean="0">
                <a:sym typeface="Symbol" panose="05050102010706020507" pitchFamily="18" charset="2"/>
              </a:rPr>
              <a:t> </a:t>
            </a:r>
            <a:r>
              <a:rPr lang="en-US" sz="2400" dirty="0">
                <a:sym typeface="Symbol" panose="05050102010706020507" pitchFamily="18" charset="2"/>
              </a:rPr>
              <a:t>and </a:t>
            </a:r>
            <a:r>
              <a:rPr lang="en-US" sz="2400" dirty="0">
                <a:solidFill>
                  <a:schemeClr val="accent5">
                    <a:lumMod val="75000"/>
                  </a:schemeClr>
                </a:solidFill>
                <a:sym typeface="Symbol" panose="05050102010706020507" pitchFamily="18" charset="2"/>
              </a:rPr>
              <a:t>v</a:t>
            </a:r>
            <a:r>
              <a:rPr lang="en-US" sz="2400" baseline="-25000" dirty="0">
                <a:solidFill>
                  <a:schemeClr val="accent5">
                    <a:lumMod val="75000"/>
                  </a:schemeClr>
                </a:solidFill>
                <a:sym typeface="Symbol" panose="05050102010706020507" pitchFamily="18" charset="2"/>
              </a:rPr>
              <a:t>1 </a:t>
            </a:r>
            <a:r>
              <a:rPr lang="en-US" sz="2400" dirty="0">
                <a:solidFill>
                  <a:schemeClr val="accent5">
                    <a:lumMod val="75000"/>
                  </a:schemeClr>
                </a:solidFill>
                <a:sym typeface="Symbol" panose="05050102010706020507" pitchFamily="18" charset="2"/>
              </a:rPr>
              <a:t>= 0</a:t>
            </a:r>
            <a:r>
              <a:rPr lang="en-US" sz="2400" dirty="0" smtClean="0">
                <a:solidFill>
                  <a:schemeClr val="accent5">
                    <a:lumMod val="75000"/>
                  </a:schemeClr>
                </a:solidFill>
                <a:sym typeface="Symbol" panose="05050102010706020507" pitchFamily="18" charset="2"/>
              </a:rPr>
              <a:t>, </a:t>
            </a:r>
            <a:r>
              <a:rPr lang="en-US" sz="2400" dirty="0">
                <a:solidFill>
                  <a:schemeClr val="accent5">
                    <a:lumMod val="75000"/>
                  </a:schemeClr>
                </a:solidFill>
                <a:sym typeface="Symbol" panose="05050102010706020507" pitchFamily="18" charset="2"/>
              </a:rPr>
              <a:t>v</a:t>
            </a:r>
            <a:r>
              <a:rPr lang="en-US" sz="2400" baseline="-25000" dirty="0">
                <a:solidFill>
                  <a:schemeClr val="accent5">
                    <a:lumMod val="75000"/>
                  </a:schemeClr>
                </a:solidFill>
                <a:sym typeface="Symbol" panose="05050102010706020507" pitchFamily="18" charset="2"/>
              </a:rPr>
              <a:t>2</a:t>
            </a:r>
            <a:r>
              <a:rPr lang="en-US" sz="2400" dirty="0">
                <a:solidFill>
                  <a:schemeClr val="accent5">
                    <a:lumMod val="75000"/>
                  </a:schemeClr>
                </a:solidFill>
                <a:sym typeface="Symbol" panose="05050102010706020507" pitchFamily="18" charset="2"/>
              </a:rPr>
              <a:t>, = 1</a:t>
            </a:r>
            <a:r>
              <a:rPr lang="en-US" sz="2400" dirty="0" smtClean="0">
                <a:solidFill>
                  <a:schemeClr val="accent5">
                    <a:lumMod val="75000"/>
                  </a:schemeClr>
                </a:solidFill>
                <a:sym typeface="Symbol" panose="05050102010706020507" pitchFamily="18" charset="2"/>
              </a:rPr>
              <a:t>1</a:t>
            </a:r>
            <a:r>
              <a:rPr lang="en-US" sz="2400" dirty="0">
                <a:solidFill>
                  <a:schemeClr val="accent5">
                    <a:lumMod val="75000"/>
                  </a:schemeClr>
                </a:solidFill>
                <a:sym typeface="Symbol" panose="05050102010706020507" pitchFamily="18" charset="2"/>
              </a:rPr>
              <a:t>, v</a:t>
            </a:r>
            <a:r>
              <a:rPr lang="en-US" sz="2400" baseline="-25000" dirty="0">
                <a:solidFill>
                  <a:schemeClr val="accent5">
                    <a:lumMod val="75000"/>
                  </a:schemeClr>
                </a:solidFill>
                <a:sym typeface="Symbol" panose="05050102010706020507" pitchFamily="18" charset="2"/>
              </a:rPr>
              <a:t>3</a:t>
            </a:r>
            <a:r>
              <a:rPr lang="en-US" sz="2400" dirty="0">
                <a:solidFill>
                  <a:schemeClr val="accent5">
                    <a:lumMod val="75000"/>
                  </a:schemeClr>
                </a:solidFill>
                <a:sym typeface="Symbol" panose="05050102010706020507" pitchFamily="18" charset="2"/>
              </a:rPr>
              <a:t> = </a:t>
            </a:r>
            <a:r>
              <a:rPr lang="en-US" sz="2400" dirty="0" smtClean="0">
                <a:solidFill>
                  <a:schemeClr val="accent5">
                    <a:lumMod val="75000"/>
                  </a:schemeClr>
                </a:solidFill>
                <a:sym typeface="Symbol" panose="05050102010706020507" pitchFamily="18" charset="2"/>
              </a:rPr>
              <a:t>011</a:t>
            </a:r>
            <a:endParaRPr lang="en-US" sz="2400" dirty="0"/>
          </a:p>
          <a:p>
            <a:r>
              <a:rPr lang="en-US" sz="2400" dirty="0" smtClean="0"/>
              <a:t>Theorem 12.7 states that there </a:t>
            </a:r>
            <a:r>
              <a:rPr lang="en-US" sz="2400" dirty="0"/>
              <a:t>is no algorithm to decide if a solution sequence exists under all circumstances, so the Post correspondence problem is </a:t>
            </a:r>
            <a:r>
              <a:rPr lang="en-US" sz="2400" dirty="0" smtClean="0"/>
              <a:t>undecidable</a:t>
            </a:r>
          </a:p>
          <a:p>
            <a:r>
              <a:rPr lang="en-US" sz="2400" dirty="0" smtClean="0"/>
              <a:t>Although a proof of theorem 12.7 is quite lengthy, this very important result is crucial for showing the undecidability of various problems involving context-free languages</a:t>
            </a:r>
            <a:endParaRPr lang="en-US" sz="2400" dirty="0"/>
          </a:p>
          <a:p>
            <a:pPr marL="0" indent="0">
              <a:buNone/>
            </a:pPr>
            <a:endParaRPr lang="en-US" sz="2400" dirty="0" smtClean="0"/>
          </a:p>
          <a:p>
            <a:pPr marL="0" indent="0">
              <a:buNone/>
            </a:pPr>
            <a:endParaRPr lang="en-US" sz="2400"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44913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rmAutofit fontScale="90000"/>
          </a:bodyPr>
          <a:lstStyle/>
          <a:p>
            <a:r>
              <a:rPr lang="en-US" b="1" dirty="0" smtClean="0">
                <a:solidFill>
                  <a:schemeClr val="accent5">
                    <a:lumMod val="50000"/>
                  </a:schemeClr>
                </a:solidFill>
              </a:rPr>
              <a:t>Undecidable Problems for Context-Free Languages</a:t>
            </a:r>
            <a:endParaRPr lang="en-US" b="1" dirty="0">
              <a:solidFill>
                <a:schemeClr val="accent5">
                  <a:lumMod val="50000"/>
                </a:schemeClr>
              </a:solidFill>
            </a:endParaRPr>
          </a:p>
        </p:txBody>
      </p:sp>
      <p:sp>
        <p:nvSpPr>
          <p:cNvPr id="3" name="Content Placeholder 2"/>
          <p:cNvSpPr>
            <a:spLocks noGrp="1"/>
          </p:cNvSpPr>
          <p:nvPr>
            <p:ph idx="1"/>
          </p:nvPr>
        </p:nvSpPr>
        <p:spPr>
          <a:xfrm>
            <a:off x="479502" y="1775012"/>
            <a:ext cx="7785957" cy="4316870"/>
          </a:xfrm>
        </p:spPr>
        <p:txBody>
          <a:bodyPr>
            <a:normAutofit fontScale="92500" lnSpcReduction="10000"/>
          </a:bodyPr>
          <a:lstStyle/>
          <a:p>
            <a:r>
              <a:rPr lang="en-US" dirty="0" smtClean="0"/>
              <a:t>The Post correspondence problem is a convenient tool to study some questions involving context-free languages</a:t>
            </a:r>
          </a:p>
          <a:p>
            <a:r>
              <a:rPr lang="en-US" dirty="0" smtClean="0"/>
              <a:t>The following questions, among others, can be shown to be undecidable</a:t>
            </a:r>
          </a:p>
          <a:p>
            <a:pPr lvl="1"/>
            <a:r>
              <a:rPr lang="en-US" dirty="0" smtClean="0"/>
              <a:t>Given an arbitrary context-free grammar G, is G ambiguous?</a:t>
            </a:r>
          </a:p>
          <a:p>
            <a:pPr lvl="1"/>
            <a:r>
              <a:rPr lang="en-US" dirty="0"/>
              <a:t>Given </a:t>
            </a:r>
            <a:r>
              <a:rPr lang="en-US" dirty="0" smtClean="0"/>
              <a:t>arbitrary </a:t>
            </a:r>
            <a:r>
              <a:rPr lang="en-US" dirty="0"/>
              <a:t>context-free </a:t>
            </a:r>
            <a:r>
              <a:rPr lang="en-US" dirty="0" smtClean="0"/>
              <a:t>grammars G</a:t>
            </a:r>
            <a:r>
              <a:rPr lang="en-US" baseline="-25000" dirty="0" smtClean="0"/>
              <a:t>1</a:t>
            </a:r>
            <a:r>
              <a:rPr lang="en-US" dirty="0" smtClean="0"/>
              <a:t> and G</a:t>
            </a:r>
            <a:r>
              <a:rPr lang="en-US" baseline="-25000" dirty="0" smtClean="0"/>
              <a:t>2</a:t>
            </a:r>
            <a:r>
              <a:rPr lang="en-US" dirty="0" smtClean="0"/>
              <a:t>, </a:t>
            </a:r>
          </a:p>
          <a:p>
            <a:pPr marL="457200" lvl="1" indent="0">
              <a:buNone/>
            </a:pPr>
            <a:r>
              <a:rPr lang="en-US" dirty="0"/>
              <a:t>	</a:t>
            </a:r>
            <a:r>
              <a:rPr lang="en-US" dirty="0" smtClean="0"/>
              <a:t>is L(</a:t>
            </a:r>
            <a:r>
              <a:rPr lang="en-US" dirty="0"/>
              <a:t>G</a:t>
            </a:r>
            <a:r>
              <a:rPr lang="en-US" baseline="-25000" dirty="0"/>
              <a:t>1</a:t>
            </a:r>
            <a:r>
              <a:rPr lang="en-US" dirty="0" smtClean="0"/>
              <a:t>) </a:t>
            </a:r>
            <a:r>
              <a:rPr lang="en-US" dirty="0" smtClean="0">
                <a:sym typeface="Symbol" panose="05050102010706020507" pitchFamily="18" charset="2"/>
              </a:rPr>
              <a:t> </a:t>
            </a:r>
            <a:r>
              <a:rPr lang="en-US" dirty="0" smtClean="0"/>
              <a:t>L(G</a:t>
            </a:r>
            <a:r>
              <a:rPr lang="en-US" baseline="-25000" dirty="0" smtClean="0"/>
              <a:t>2</a:t>
            </a:r>
            <a:r>
              <a:rPr lang="en-US" dirty="0" smtClean="0"/>
              <a:t>) = </a:t>
            </a:r>
            <a:r>
              <a:rPr lang="en-US" dirty="0">
                <a:sym typeface="Symbol" panose="05050102010706020507" pitchFamily="18" charset="2"/>
              </a:rPr>
              <a:t></a:t>
            </a:r>
            <a:r>
              <a:rPr lang="en-US" dirty="0" smtClean="0"/>
              <a:t>?</a:t>
            </a:r>
          </a:p>
          <a:p>
            <a:pPr lvl="1"/>
            <a:r>
              <a:rPr lang="en-US" dirty="0"/>
              <a:t>Given arbitrary context-free grammars G</a:t>
            </a:r>
            <a:r>
              <a:rPr lang="en-US" baseline="-25000" dirty="0"/>
              <a:t>1</a:t>
            </a:r>
            <a:r>
              <a:rPr lang="en-US" dirty="0"/>
              <a:t> and G</a:t>
            </a:r>
            <a:r>
              <a:rPr lang="en-US" baseline="-25000" dirty="0"/>
              <a:t>2</a:t>
            </a:r>
            <a:r>
              <a:rPr lang="en-US" dirty="0"/>
              <a:t>, </a:t>
            </a:r>
            <a:endParaRPr lang="en-US" dirty="0" smtClean="0"/>
          </a:p>
          <a:p>
            <a:pPr marL="457200" lvl="1" indent="0">
              <a:buNone/>
            </a:pPr>
            <a:r>
              <a:rPr lang="en-US" dirty="0"/>
              <a:t>	</a:t>
            </a:r>
            <a:r>
              <a:rPr lang="en-US" dirty="0" smtClean="0"/>
              <a:t>is </a:t>
            </a:r>
            <a:r>
              <a:rPr lang="en-US" dirty="0"/>
              <a:t>L(G</a:t>
            </a:r>
            <a:r>
              <a:rPr lang="en-US" baseline="-25000" dirty="0"/>
              <a:t>1</a:t>
            </a:r>
            <a:r>
              <a:rPr lang="en-US" dirty="0"/>
              <a:t>) </a:t>
            </a:r>
            <a:r>
              <a:rPr lang="en-US" dirty="0" smtClean="0"/>
              <a:t>=</a:t>
            </a:r>
            <a:r>
              <a:rPr lang="en-US" dirty="0" smtClean="0">
                <a:sym typeface="Symbol" panose="05050102010706020507" pitchFamily="18" charset="2"/>
              </a:rPr>
              <a:t> </a:t>
            </a:r>
            <a:r>
              <a:rPr lang="en-US" dirty="0"/>
              <a:t>L(G</a:t>
            </a:r>
            <a:r>
              <a:rPr lang="en-US" baseline="-25000" dirty="0"/>
              <a:t>2</a:t>
            </a:r>
            <a:r>
              <a:rPr lang="en-US" dirty="0" smtClean="0"/>
              <a:t>)?</a:t>
            </a:r>
          </a:p>
          <a:p>
            <a:pPr lvl="1"/>
            <a:r>
              <a:rPr lang="en-US" dirty="0"/>
              <a:t>Given arbitrary context-free grammars G</a:t>
            </a:r>
            <a:r>
              <a:rPr lang="en-US" baseline="-25000" dirty="0"/>
              <a:t>1</a:t>
            </a:r>
            <a:r>
              <a:rPr lang="en-US" dirty="0"/>
              <a:t> and G</a:t>
            </a:r>
            <a:r>
              <a:rPr lang="en-US" baseline="-25000" dirty="0"/>
              <a:t>2</a:t>
            </a:r>
            <a:r>
              <a:rPr lang="en-US" dirty="0"/>
              <a:t>, </a:t>
            </a:r>
            <a:endParaRPr lang="en-US" dirty="0" smtClean="0"/>
          </a:p>
          <a:p>
            <a:pPr marL="457200" lvl="1" indent="0">
              <a:buNone/>
            </a:pPr>
            <a:r>
              <a:rPr lang="en-US" dirty="0"/>
              <a:t>	</a:t>
            </a:r>
            <a:r>
              <a:rPr lang="en-US" dirty="0" smtClean="0"/>
              <a:t>is </a:t>
            </a:r>
            <a:r>
              <a:rPr lang="en-US" dirty="0"/>
              <a:t>L(G</a:t>
            </a:r>
            <a:r>
              <a:rPr lang="en-US" baseline="-25000" dirty="0"/>
              <a:t>1</a:t>
            </a:r>
            <a:r>
              <a:rPr lang="en-US" dirty="0"/>
              <a:t>) </a:t>
            </a:r>
            <a:r>
              <a:rPr lang="en-US" dirty="0" smtClean="0">
                <a:sym typeface="Symbol" panose="05050102010706020507" pitchFamily="18" charset="2"/>
              </a:rPr>
              <a:t> </a:t>
            </a:r>
            <a:r>
              <a:rPr lang="en-US" dirty="0"/>
              <a:t>L(G</a:t>
            </a:r>
            <a:r>
              <a:rPr lang="en-US" baseline="-25000" dirty="0"/>
              <a:t>2</a:t>
            </a:r>
            <a:r>
              <a:rPr lang="en-US" dirty="0" smtClean="0"/>
              <a:t>)?</a:t>
            </a:r>
            <a:endParaRPr lang="en-US" dirty="0"/>
          </a:p>
          <a:p>
            <a:pPr lvl="1"/>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405441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rmAutofit/>
          </a:bodyPr>
          <a:lstStyle/>
          <a:p>
            <a:r>
              <a:rPr lang="en-US" b="1" dirty="0" smtClean="0">
                <a:solidFill>
                  <a:schemeClr val="accent5">
                    <a:lumMod val="50000"/>
                  </a:schemeClr>
                </a:solidFill>
              </a:rPr>
              <a:t>Other </a:t>
            </a:r>
            <a:r>
              <a:rPr lang="en-US" b="1" dirty="0" err="1" smtClean="0">
                <a:solidFill>
                  <a:schemeClr val="accent5">
                    <a:lumMod val="50000"/>
                  </a:schemeClr>
                </a:solidFill>
              </a:rPr>
              <a:t>Undeciable</a:t>
            </a:r>
            <a:r>
              <a:rPr lang="en-US" b="1" dirty="0" smtClean="0">
                <a:solidFill>
                  <a:schemeClr val="accent5">
                    <a:lumMod val="50000"/>
                  </a:schemeClr>
                </a:solidFill>
              </a:rPr>
              <a:t> Problems</a:t>
            </a:r>
            <a:endParaRPr lang="en-US" b="1" dirty="0">
              <a:solidFill>
                <a:schemeClr val="accent5">
                  <a:lumMod val="50000"/>
                </a:schemeClr>
              </a:solidFill>
            </a:endParaRPr>
          </a:p>
        </p:txBody>
      </p:sp>
      <p:sp>
        <p:nvSpPr>
          <p:cNvPr id="3" name="Content Placeholder 2"/>
          <p:cNvSpPr>
            <a:spLocks noGrp="1"/>
          </p:cNvSpPr>
          <p:nvPr>
            <p:ph idx="1"/>
          </p:nvPr>
        </p:nvSpPr>
        <p:spPr>
          <a:xfrm>
            <a:off x="479502" y="1775012"/>
            <a:ext cx="7785957" cy="4316870"/>
          </a:xfrm>
        </p:spPr>
        <p:txBody>
          <a:bodyPr>
            <a:normAutofit fontScale="85000" lnSpcReduction="20000"/>
          </a:bodyPr>
          <a:lstStyle/>
          <a:p>
            <a:r>
              <a:rPr lang="en-US" dirty="0">
                <a:solidFill>
                  <a:srgbClr val="222222"/>
                </a:solidFill>
                <a:latin typeface="Arial" panose="020B0604020202020204" pitchFamily="34" charset="0"/>
              </a:rPr>
              <a:t>Determining whether a Turing machine is a </a:t>
            </a:r>
            <a:r>
              <a:rPr lang="en-US" dirty="0">
                <a:solidFill>
                  <a:srgbClr val="0B0080"/>
                </a:solidFill>
                <a:latin typeface="Arial" panose="020B0604020202020204" pitchFamily="34" charset="0"/>
              </a:rPr>
              <a:t>busy beaver </a:t>
            </a:r>
            <a:r>
              <a:rPr lang="en-US" dirty="0" smtClean="0">
                <a:solidFill>
                  <a:srgbClr val="0B0080"/>
                </a:solidFill>
                <a:latin typeface="Arial" panose="020B0604020202020204" pitchFamily="34" charset="0"/>
              </a:rPr>
              <a:t>champion</a:t>
            </a:r>
            <a:endParaRPr lang="en-US" dirty="0" smtClean="0">
              <a:solidFill>
                <a:srgbClr val="222222"/>
              </a:solidFill>
              <a:latin typeface="Arial" panose="020B0604020202020204" pitchFamily="34" charset="0"/>
            </a:endParaRPr>
          </a:p>
          <a:p>
            <a:pPr lvl="1"/>
            <a:r>
              <a:rPr lang="en-US" dirty="0" smtClean="0">
                <a:solidFill>
                  <a:srgbClr val="222222"/>
                </a:solidFill>
                <a:latin typeface="Arial" panose="020B0604020202020204" pitchFamily="34" charset="0"/>
              </a:rPr>
              <a:t>i.e</a:t>
            </a:r>
            <a:r>
              <a:rPr lang="en-US" dirty="0">
                <a:solidFill>
                  <a:srgbClr val="222222"/>
                </a:solidFill>
                <a:latin typeface="Arial" panose="020B0604020202020204" pitchFamily="34" charset="0"/>
              </a:rPr>
              <a:t>., is the longest-running among halting Turing machines with the same number of </a:t>
            </a:r>
            <a:r>
              <a:rPr lang="en-US" dirty="0" smtClean="0">
                <a:solidFill>
                  <a:srgbClr val="222222"/>
                </a:solidFill>
                <a:latin typeface="Arial" panose="020B0604020202020204" pitchFamily="34" charset="0"/>
              </a:rPr>
              <a:t>states.</a:t>
            </a:r>
            <a:endParaRPr lang="en-US" dirty="0">
              <a:solidFill>
                <a:srgbClr val="222222"/>
              </a:solidFill>
              <a:latin typeface="Arial" panose="020B0604020202020204" pitchFamily="34" charset="0"/>
            </a:endParaRPr>
          </a:p>
          <a:p>
            <a:r>
              <a:rPr lang="en-US" dirty="0">
                <a:solidFill>
                  <a:srgbClr val="0B0080"/>
                </a:solidFill>
                <a:latin typeface="Arial" panose="020B0604020202020204" pitchFamily="34" charset="0"/>
              </a:rPr>
              <a:t>Rice's theorem</a:t>
            </a:r>
            <a:r>
              <a:rPr lang="en-US" dirty="0">
                <a:solidFill>
                  <a:srgbClr val="222222"/>
                </a:solidFill>
                <a:latin typeface="Arial" panose="020B0604020202020204" pitchFamily="34" charset="0"/>
              </a:rPr>
              <a:t> states that for all nontrivial properties of partial functions, it is undecidable whether a given machine computes a partial function with that property.</a:t>
            </a:r>
          </a:p>
          <a:p>
            <a:r>
              <a:rPr lang="en-US" dirty="0">
                <a:solidFill>
                  <a:srgbClr val="222222"/>
                </a:solidFill>
                <a:latin typeface="Arial" panose="020B0604020202020204" pitchFamily="34" charset="0"/>
              </a:rPr>
              <a:t>The halting problem for a </a:t>
            </a:r>
            <a:r>
              <a:rPr lang="en-US" dirty="0">
                <a:solidFill>
                  <a:srgbClr val="0B0080"/>
                </a:solidFill>
                <a:latin typeface="Arial" panose="020B0604020202020204" pitchFamily="34" charset="0"/>
              </a:rPr>
              <a:t>Minsky machine</a:t>
            </a:r>
            <a:r>
              <a:rPr lang="en-US" dirty="0">
                <a:solidFill>
                  <a:srgbClr val="222222"/>
                </a:solidFill>
                <a:latin typeface="Arial" panose="020B0604020202020204" pitchFamily="34" charset="0"/>
              </a:rPr>
              <a:t>: a finite-state automaton with no inputs and two counters that can be incremented, decremented, and tested for zero.</a:t>
            </a:r>
          </a:p>
          <a:p>
            <a:r>
              <a:rPr lang="en-US" dirty="0">
                <a:solidFill>
                  <a:srgbClr val="222222"/>
                </a:solidFill>
                <a:latin typeface="Arial" panose="020B0604020202020204" pitchFamily="34" charset="0"/>
              </a:rPr>
              <a:t>Universality of a Nondeterministic </a:t>
            </a:r>
            <a:r>
              <a:rPr lang="en-US" dirty="0">
                <a:solidFill>
                  <a:srgbClr val="0B0080"/>
                </a:solidFill>
                <a:latin typeface="Arial" panose="020B0604020202020204" pitchFamily="34" charset="0"/>
              </a:rPr>
              <a:t>Pushdown automaton</a:t>
            </a:r>
            <a:r>
              <a:rPr lang="en-US" dirty="0">
                <a:solidFill>
                  <a:srgbClr val="222222"/>
                </a:solidFill>
                <a:latin typeface="Arial" panose="020B0604020202020204" pitchFamily="34" charset="0"/>
              </a:rPr>
              <a:t>: determining whether all words are accepted.</a:t>
            </a:r>
          </a:p>
          <a:p>
            <a:endParaRPr lang="en-US" dirty="0" smtClean="0"/>
          </a:p>
        </p:txBody>
      </p:sp>
    </p:spTree>
    <p:extLst>
      <p:ext uri="{BB962C8B-B14F-4D97-AF65-F5344CB8AC3E}">
        <p14:creationId xmlns:p14="http://schemas.microsoft.com/office/powerpoint/2010/main" val="94092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Autofit/>
          </a:bodyPr>
          <a:lstStyle/>
          <a:p>
            <a:r>
              <a:rPr lang="en-US" sz="3200" b="1" dirty="0" smtClean="0">
                <a:solidFill>
                  <a:schemeClr val="accent5">
                    <a:lumMod val="50000"/>
                  </a:schemeClr>
                </a:solidFill>
              </a:rPr>
              <a:t>So why is the Halting Problem so Important?</a:t>
            </a:r>
            <a:endParaRPr lang="en-US" sz="3200" b="1" dirty="0">
              <a:solidFill>
                <a:schemeClr val="accent5">
                  <a:lumMod val="50000"/>
                </a:schemeClr>
              </a:solidFill>
            </a:endParaRPr>
          </a:p>
        </p:txBody>
      </p:sp>
      <p:sp>
        <p:nvSpPr>
          <p:cNvPr id="3" name="Content Placeholder 2"/>
          <p:cNvSpPr>
            <a:spLocks noGrp="1"/>
          </p:cNvSpPr>
          <p:nvPr>
            <p:ph idx="1"/>
          </p:nvPr>
        </p:nvSpPr>
        <p:spPr>
          <a:xfrm>
            <a:off x="479502" y="1775012"/>
            <a:ext cx="7785957" cy="4316870"/>
          </a:xfrm>
        </p:spPr>
        <p:txBody>
          <a:bodyPr>
            <a:normAutofit fontScale="77500" lnSpcReduction="20000"/>
          </a:bodyPr>
          <a:lstStyle/>
          <a:p>
            <a:r>
              <a:rPr lang="en-US" dirty="0" smtClean="0">
                <a:solidFill>
                  <a:srgbClr val="222222"/>
                </a:solidFill>
                <a:latin typeface="Arial" panose="020B0604020202020204" pitchFamily="34" charset="0"/>
              </a:rPr>
              <a:t>A </a:t>
            </a:r>
            <a:r>
              <a:rPr lang="en-US" dirty="0">
                <a:solidFill>
                  <a:srgbClr val="222222"/>
                </a:solidFill>
                <a:latin typeface="Arial" panose="020B0604020202020204" pitchFamily="34" charset="0"/>
              </a:rPr>
              <a:t>lot of really </a:t>
            </a:r>
            <a:r>
              <a:rPr lang="en-US" b="1" dirty="0">
                <a:solidFill>
                  <a:srgbClr val="222222"/>
                </a:solidFill>
                <a:latin typeface="Arial" panose="020B0604020202020204" pitchFamily="34" charset="0"/>
              </a:rPr>
              <a:t>practical problems </a:t>
            </a:r>
            <a:r>
              <a:rPr lang="en-US" dirty="0">
                <a:solidFill>
                  <a:srgbClr val="222222"/>
                </a:solidFill>
                <a:latin typeface="Arial" panose="020B0604020202020204" pitchFamily="34" charset="0"/>
              </a:rPr>
              <a:t>are the halting problem in disguise. A solution to them solves the halting problem</a:t>
            </a:r>
            <a:r>
              <a:rPr lang="en-US" dirty="0" smtClean="0">
                <a:solidFill>
                  <a:srgbClr val="222222"/>
                </a:solidFill>
                <a:latin typeface="Arial" panose="020B0604020202020204" pitchFamily="34" charset="0"/>
              </a:rPr>
              <a:t>.</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You want a compiler that finds the fastest possible machine code for a given program? Actually the halting problem</a:t>
            </a:r>
            <a:r>
              <a:rPr lang="en-US" dirty="0" smtClean="0">
                <a:solidFill>
                  <a:srgbClr val="222222"/>
                </a:solidFill>
                <a:latin typeface="Arial" panose="020B0604020202020204" pitchFamily="34" charset="0"/>
              </a:rPr>
              <a:t>.</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You have JavaScript, with some variables at a high security levels, and some at a low security level. You want to make sure that an attacker can't get at the high security information. This is also just the halting problem</a:t>
            </a:r>
            <a:r>
              <a:rPr lang="en-US" dirty="0" smtClean="0">
                <a:solidFill>
                  <a:srgbClr val="222222"/>
                </a:solidFill>
                <a:latin typeface="Arial" panose="020B0604020202020204" pitchFamily="34" charset="0"/>
              </a:rPr>
              <a:t>.</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You have a parser for your programming language. You change it, but you want to make sure it still parses all the programs it used to. Actually the halting problem</a:t>
            </a:r>
            <a:r>
              <a:rPr lang="en-US" dirty="0" smtClean="0">
                <a:solidFill>
                  <a:srgbClr val="222222"/>
                </a:solidFill>
                <a:latin typeface="Arial" panose="020B0604020202020204" pitchFamily="34" charset="0"/>
              </a:rPr>
              <a:t>.</a:t>
            </a:r>
            <a:endParaRPr lang="en-US" dirty="0">
              <a:solidFill>
                <a:srgbClr val="222222"/>
              </a:solidFill>
              <a:latin typeface="Arial" panose="020B0604020202020204" pitchFamily="34" charset="0"/>
            </a:endParaRPr>
          </a:p>
          <a:p>
            <a:r>
              <a:rPr lang="en-US" dirty="0">
                <a:solidFill>
                  <a:srgbClr val="222222"/>
                </a:solidFill>
                <a:latin typeface="Arial" panose="020B0604020202020204" pitchFamily="34" charset="0"/>
              </a:rPr>
              <a:t>You have an anti-virus program, and you want to see if it ever executes a malicious instruction. Actually just the halting problem.</a:t>
            </a:r>
            <a:endParaRPr lang="en-US" dirty="0" smtClean="0"/>
          </a:p>
        </p:txBody>
      </p:sp>
    </p:spTree>
    <p:extLst>
      <p:ext uri="{BB962C8B-B14F-4D97-AF65-F5344CB8AC3E}">
        <p14:creationId xmlns:p14="http://schemas.microsoft.com/office/powerpoint/2010/main" val="77647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Autofit/>
          </a:bodyPr>
          <a:lstStyle/>
          <a:p>
            <a:r>
              <a:rPr lang="en-US" sz="3200" b="1" dirty="0" smtClean="0">
                <a:solidFill>
                  <a:schemeClr val="accent5">
                    <a:lumMod val="50000"/>
                  </a:schemeClr>
                </a:solidFill>
              </a:rPr>
              <a:t>So why is the Halting Problem so Important?</a:t>
            </a:r>
            <a:endParaRPr lang="en-US" sz="3200" b="1" dirty="0">
              <a:solidFill>
                <a:schemeClr val="accent5">
                  <a:lumMod val="50000"/>
                </a:schemeClr>
              </a:solidFill>
            </a:endParaRPr>
          </a:p>
        </p:txBody>
      </p:sp>
      <p:sp>
        <p:nvSpPr>
          <p:cNvPr id="3" name="Content Placeholder 2"/>
          <p:cNvSpPr>
            <a:spLocks noGrp="1"/>
          </p:cNvSpPr>
          <p:nvPr>
            <p:ph idx="1"/>
          </p:nvPr>
        </p:nvSpPr>
        <p:spPr>
          <a:xfrm>
            <a:off x="479502" y="1775012"/>
            <a:ext cx="7785957" cy="4828988"/>
          </a:xfrm>
        </p:spPr>
        <p:txBody>
          <a:bodyPr>
            <a:normAutofit/>
          </a:bodyPr>
          <a:lstStyle/>
          <a:p>
            <a:r>
              <a:rPr lang="en-US" dirty="0"/>
              <a:t>The Halting problem lets us reason about the relative difficulty of algorithms. It lets us know that, there are some algorithms that don't exist, that sometimes, all we can do is guess at a problem, and never know if we've solved it</a:t>
            </a:r>
            <a:r>
              <a:rPr lang="en-US" dirty="0" smtClean="0"/>
              <a:t>.</a:t>
            </a:r>
          </a:p>
          <a:p>
            <a:r>
              <a:rPr lang="en-US" dirty="0"/>
              <a:t>W</a:t>
            </a:r>
            <a:r>
              <a:rPr lang="en-US" dirty="0" smtClean="0"/>
              <a:t>hat's </a:t>
            </a:r>
            <a:r>
              <a:rPr lang="en-US" dirty="0"/>
              <a:t>at the core of </a:t>
            </a:r>
            <a:r>
              <a:rPr lang="en-US" dirty="0" err="1"/>
              <a:t>undecidability</a:t>
            </a:r>
            <a:r>
              <a:rPr lang="en-US" dirty="0"/>
              <a:t> is really having an infinite search space. You're searching for an object with a given property, and if one doesn't exist, there's no way to know when you're done</a:t>
            </a:r>
            <a:r>
              <a:rPr lang="en-US" dirty="0" smtClean="0"/>
              <a:t>.</a:t>
            </a:r>
          </a:p>
          <a:p>
            <a:pPr marL="0" indent="0">
              <a:buNone/>
            </a:pPr>
            <a:endParaRPr lang="en-US" sz="1800" i="1" dirty="0" smtClean="0"/>
          </a:p>
          <a:p>
            <a:pPr marL="0" indent="0">
              <a:buNone/>
            </a:pPr>
            <a:r>
              <a:rPr lang="en-US" sz="1200" i="1" dirty="0" smtClean="0"/>
              <a:t>Joey </a:t>
            </a:r>
            <a:r>
              <a:rPr lang="en-US" sz="1200" i="1" dirty="0" err="1"/>
              <a:t>Eremondi</a:t>
            </a:r>
            <a:r>
              <a:rPr lang="en-US" sz="1200" i="1" dirty="0"/>
              <a:t>, PhD </a:t>
            </a:r>
            <a:r>
              <a:rPr lang="en-US" sz="1200" i="1" dirty="0" smtClean="0"/>
              <a:t>Student @ University of British Columbia, 2014</a:t>
            </a:r>
          </a:p>
        </p:txBody>
      </p:sp>
    </p:spTree>
    <p:extLst>
      <p:ext uri="{BB962C8B-B14F-4D97-AF65-F5344CB8AC3E}">
        <p14:creationId xmlns:p14="http://schemas.microsoft.com/office/powerpoint/2010/main" val="93328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14</a:t>
            </a:r>
            <a:endParaRPr lang="en-US" dirty="0"/>
          </a:p>
        </p:txBody>
      </p:sp>
      <p:sp>
        <p:nvSpPr>
          <p:cNvPr id="3" name="Subtitle 2"/>
          <p:cNvSpPr>
            <a:spLocks noGrp="1"/>
          </p:cNvSpPr>
          <p:nvPr>
            <p:ph type="subTitle" idx="1"/>
          </p:nvPr>
        </p:nvSpPr>
        <p:spPr>
          <a:xfrm>
            <a:off x="552450" y="3657600"/>
            <a:ext cx="3224420" cy="1143000"/>
          </a:xfrm>
        </p:spPr>
        <p:txBody>
          <a:bodyPr/>
          <a:lstStyle/>
          <a:p>
            <a:r>
              <a:rPr lang="en-US" dirty="0" smtClean="0"/>
              <a:t>AN OVERVIEW OF COMPUTATIONAL COMPLEXITY</a:t>
            </a:r>
            <a:endParaRPr lang="en-US" dirty="0"/>
          </a:p>
        </p:txBody>
      </p:sp>
    </p:spTree>
    <p:extLst>
      <p:ext uri="{BB962C8B-B14F-4D97-AF65-F5344CB8AC3E}">
        <p14:creationId xmlns:p14="http://schemas.microsoft.com/office/powerpoint/2010/main" val="157222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578545" y="1594626"/>
            <a:ext cx="7886700" cy="4405342"/>
          </a:xfrm>
        </p:spPr>
        <p:txBody>
          <a:bodyPr>
            <a:normAutofit fontScale="85000" lnSpcReduction="20000"/>
          </a:bodyPr>
          <a:lstStyle/>
          <a:p>
            <a:r>
              <a:rPr lang="en-US" dirty="0" smtClean="0"/>
              <a:t>Explain the concept of computational complexity as it relates to Turing machines</a:t>
            </a:r>
          </a:p>
          <a:p>
            <a:r>
              <a:rPr lang="en-US" dirty="0" smtClean="0"/>
              <a:t>Describe deterministic and nondeterministic solutions to the SAT problem</a:t>
            </a:r>
          </a:p>
          <a:p>
            <a:r>
              <a:rPr lang="en-US" dirty="0" smtClean="0"/>
              <a:t>Determine if a Boolean expression in CNF is satisfiable</a:t>
            </a:r>
          </a:p>
          <a:p>
            <a:r>
              <a:rPr lang="en-US" dirty="0" smtClean="0"/>
              <a:t>Describe the efficiency of standard Turing machines that simulate two-tape machines and of those that simulate nondeterministic machines</a:t>
            </a:r>
          </a:p>
          <a:p>
            <a:r>
              <a:rPr lang="en-US" dirty="0" smtClean="0"/>
              <a:t>Define the complexity classes P and NP, as well as the relationship between P and NP</a:t>
            </a:r>
          </a:p>
          <a:p>
            <a:r>
              <a:rPr lang="en-US" dirty="0" smtClean="0"/>
              <a:t>Explain the concepts of intractability and NP-completeness</a:t>
            </a:r>
          </a:p>
          <a:p>
            <a:r>
              <a:rPr lang="en-US" dirty="0" smtClean="0"/>
              <a:t>List some well-known NP-complete problems</a:t>
            </a:r>
          </a:p>
          <a:p>
            <a:r>
              <a:rPr lang="en-US" dirty="0" smtClean="0"/>
              <a:t>Discuss the significance and status of the P = NP? question</a:t>
            </a:r>
          </a:p>
          <a:p>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51427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Describing a Set: Roster Method</a:t>
            </a:r>
            <a:endParaRPr lang="en-US" dirty="0"/>
          </a:p>
        </p:txBody>
      </p:sp>
      <p:sp>
        <p:nvSpPr>
          <p:cNvPr id="3" name="Content Placeholder 2"/>
          <p:cNvSpPr>
            <a:spLocks noGrp="1"/>
          </p:cNvSpPr>
          <p:nvPr>
            <p:ph idx="1"/>
          </p:nvPr>
        </p:nvSpPr>
        <p:spPr/>
        <p:txBody>
          <a:bodyPr/>
          <a:lstStyle/>
          <a:p>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a:t>
            </a:r>
          </a:p>
          <a:p>
            <a:r>
              <a:rPr lang="en-US" dirty="0" smtClean="0"/>
              <a:t>Order not important </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b,c,a,d</a:t>
            </a:r>
            <a:r>
              <a:rPr lang="en-US" dirty="0" smtClean="0">
                <a:latin typeface="Cambria Math" pitchFamily="18" charset="0"/>
                <a:ea typeface="Cambria Math" pitchFamily="18" charset="0"/>
              </a:rPr>
              <a:t>}</a:t>
            </a:r>
          </a:p>
          <a:p>
            <a:r>
              <a:rPr lang="en-US" dirty="0" smtClean="0"/>
              <a:t>Each distinct object is either a member or not; listing more than once does not change the set.</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dirty="0" smtClean="0">
                <a:latin typeface="Cambria Math" pitchFamily="18" charset="0"/>
                <a:ea typeface="Cambria Math" pitchFamily="18" charset="0"/>
              </a:rPr>
              <a:t>} = {</a:t>
            </a:r>
            <a:r>
              <a:rPr lang="en-US" i="1" dirty="0" err="1" smtClean="0">
                <a:latin typeface="Cambria Math" pitchFamily="18" charset="0"/>
                <a:ea typeface="Cambria Math" pitchFamily="18" charset="0"/>
              </a:rPr>
              <a:t>a,b,c,b,c,d</a:t>
            </a:r>
            <a:r>
              <a:rPr lang="en-US" dirty="0" smtClean="0">
                <a:latin typeface="Cambria Math" pitchFamily="18" charset="0"/>
                <a:ea typeface="Cambria Math" pitchFamily="18" charset="0"/>
              </a:rPr>
              <a:t>}</a:t>
            </a:r>
          </a:p>
          <a:p>
            <a:r>
              <a:rPr lang="en-US" dirty="0" err="1" smtClean="0">
                <a:latin typeface="Cambria Math" pitchFamily="18" charset="0"/>
                <a:ea typeface="Cambria Math" pitchFamily="18" charset="0"/>
              </a:rPr>
              <a:t>Elipses</a:t>
            </a:r>
            <a:r>
              <a:rPr lang="en-US" dirty="0" smtClean="0">
                <a:latin typeface="Cambria Math" pitchFamily="18" charset="0"/>
                <a:ea typeface="Cambria Math" pitchFamily="18" charset="0"/>
              </a:rPr>
              <a:t> (…) may be used to describe a set without listing all of the members when the pattern is clear.</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a,b,c,d</a:t>
            </a:r>
            <a:r>
              <a:rPr lang="en-US" i="1" dirty="0" smtClean="0">
                <a:latin typeface="Cambria Math" pitchFamily="18" charset="0"/>
                <a:ea typeface="Cambria Math" pitchFamily="18" charset="0"/>
              </a:rPr>
              <a:t>, ……,z </a:t>
            </a:r>
            <a:r>
              <a:rPr lang="en-US" dirty="0" smtClean="0">
                <a:latin typeface="Cambria Math" pitchFamily="18" charset="0"/>
                <a:ea typeface="Cambria Math" pitchFamily="18" charset="0"/>
              </a:rPr>
              <a:t>}</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67300697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29"/>
            <a:ext cx="7649890" cy="1062491"/>
          </a:xfrm>
        </p:spPr>
        <p:txBody>
          <a:bodyPr>
            <a:normAutofit/>
          </a:bodyPr>
          <a:lstStyle/>
          <a:p>
            <a:r>
              <a:rPr lang="en-US" b="1" dirty="0" smtClean="0">
                <a:solidFill>
                  <a:schemeClr val="accent5">
                    <a:lumMod val="50000"/>
                  </a:schemeClr>
                </a:solidFill>
              </a:rPr>
              <a:t>Efficiency of Computation</a:t>
            </a:r>
            <a:endParaRPr lang="en-US" b="1" dirty="0">
              <a:solidFill>
                <a:schemeClr val="accent5">
                  <a:lumMod val="50000"/>
                </a:schemeClr>
              </a:solidFill>
            </a:endParaRPr>
          </a:p>
        </p:txBody>
      </p:sp>
      <p:sp>
        <p:nvSpPr>
          <p:cNvPr id="3" name="Content Placeholder 2"/>
          <p:cNvSpPr>
            <a:spLocks noGrp="1"/>
          </p:cNvSpPr>
          <p:nvPr>
            <p:ph idx="1"/>
          </p:nvPr>
        </p:nvSpPr>
        <p:spPr>
          <a:xfrm>
            <a:off x="479504" y="1341120"/>
            <a:ext cx="7649890" cy="4715123"/>
          </a:xfrm>
        </p:spPr>
        <p:txBody>
          <a:bodyPr>
            <a:normAutofit lnSpcReduction="10000"/>
          </a:bodyPr>
          <a:lstStyle/>
          <a:p>
            <a:r>
              <a:rPr lang="en-US" altLang="en-US" i="1" dirty="0" smtClean="0"/>
              <a:t>Computational complexity</a:t>
            </a:r>
            <a:r>
              <a:rPr lang="en-US" altLang="en-US" dirty="0" smtClean="0"/>
              <a:t> is the study of the efficiency of algorithms</a:t>
            </a:r>
          </a:p>
          <a:p>
            <a:r>
              <a:rPr lang="en-US" altLang="en-US" dirty="0" smtClean="0"/>
              <a:t>When studying the time requirements of an algorithm, the following assumptions are made:</a:t>
            </a:r>
          </a:p>
          <a:p>
            <a:pPr lvl="1"/>
            <a:r>
              <a:rPr lang="en-US" altLang="en-US" dirty="0"/>
              <a:t>T</a:t>
            </a:r>
            <a:r>
              <a:rPr lang="en-US" altLang="en-US" dirty="0" smtClean="0"/>
              <a:t>he algorithm will be modeled by a Turing machine</a:t>
            </a:r>
          </a:p>
          <a:p>
            <a:pPr lvl="1"/>
            <a:r>
              <a:rPr lang="en-US" altLang="en-US" dirty="0" smtClean="0"/>
              <a:t>The size of the problem will be denoted by n</a:t>
            </a:r>
          </a:p>
          <a:p>
            <a:pPr lvl="1"/>
            <a:r>
              <a:rPr lang="en-US" altLang="en-US" dirty="0" smtClean="0"/>
              <a:t>When analyzing an algorithm, the focus is on its general behavior, particularly as the size of the problem increases</a:t>
            </a:r>
          </a:p>
          <a:p>
            <a:r>
              <a:rPr lang="en-US" altLang="en-US" dirty="0" smtClean="0"/>
              <a:t>A computation has time-complexity </a:t>
            </a:r>
            <a:r>
              <a:rPr lang="en-US" altLang="en-US" i="1" dirty="0" smtClean="0"/>
              <a:t>T(n)</a:t>
            </a:r>
            <a:r>
              <a:rPr lang="en-US" altLang="en-US" dirty="0" smtClean="0"/>
              <a:t> if it can be completed in no more than T(n) moves on some Turing machine</a:t>
            </a:r>
          </a:p>
          <a:p>
            <a:endParaRPr lang="en-US" altLang="en-US" dirty="0" smtClean="0"/>
          </a:p>
        </p:txBody>
      </p:sp>
    </p:spTree>
    <p:extLst>
      <p:ext uri="{BB962C8B-B14F-4D97-AF65-F5344CB8AC3E}">
        <p14:creationId xmlns:p14="http://schemas.microsoft.com/office/powerpoint/2010/main" val="185685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29"/>
            <a:ext cx="7988092" cy="1271391"/>
          </a:xfrm>
        </p:spPr>
        <p:txBody>
          <a:bodyPr>
            <a:normAutofit fontScale="90000"/>
          </a:bodyPr>
          <a:lstStyle/>
          <a:p>
            <a:r>
              <a:rPr lang="en-US" b="1" dirty="0" smtClean="0">
                <a:solidFill>
                  <a:schemeClr val="accent5">
                    <a:lumMod val="50000"/>
                  </a:schemeClr>
                </a:solidFill>
              </a:rPr>
              <a:t>Turing Machine Models and Complexity</a:t>
            </a:r>
            <a:endParaRPr lang="en-US" b="1" dirty="0">
              <a:solidFill>
                <a:schemeClr val="accent5">
                  <a:lumMod val="50000"/>
                </a:schemeClr>
              </a:solidFill>
            </a:endParaRPr>
          </a:p>
        </p:txBody>
      </p:sp>
      <p:sp>
        <p:nvSpPr>
          <p:cNvPr id="3" name="Content Placeholder 2"/>
          <p:cNvSpPr>
            <a:spLocks noGrp="1"/>
          </p:cNvSpPr>
          <p:nvPr>
            <p:ph idx="1"/>
          </p:nvPr>
        </p:nvSpPr>
        <p:spPr>
          <a:xfrm>
            <a:off x="479501" y="1550020"/>
            <a:ext cx="7988093" cy="4541862"/>
          </a:xfrm>
        </p:spPr>
        <p:txBody>
          <a:bodyPr>
            <a:normAutofit fontScale="92500"/>
          </a:bodyPr>
          <a:lstStyle/>
          <a:p>
            <a:r>
              <a:rPr lang="en-US" dirty="0" smtClean="0"/>
              <a:t>Although different models of Turing machines are equivalent, the efficiency of a computation can be affected by the number of tapes available and by whether it is deterministic or nondeterministic</a:t>
            </a:r>
          </a:p>
          <a:p>
            <a:r>
              <a:rPr lang="en-US" dirty="0" smtClean="0"/>
              <a:t>Consider the </a:t>
            </a:r>
            <a:r>
              <a:rPr lang="en-US" i="1" dirty="0"/>
              <a:t>S</a:t>
            </a:r>
            <a:r>
              <a:rPr lang="en-US" i="1" dirty="0" smtClean="0"/>
              <a:t>atisfiability </a:t>
            </a:r>
            <a:r>
              <a:rPr lang="en-US" i="1" dirty="0"/>
              <a:t>P</a:t>
            </a:r>
            <a:r>
              <a:rPr lang="en-US" i="1" dirty="0" smtClean="0"/>
              <a:t>roblem</a:t>
            </a:r>
            <a:r>
              <a:rPr lang="en-US" dirty="0" smtClean="0"/>
              <a:t> (SAT): given a Boolean expression e in conjunctive normal form, find an assignment of values to the variables so that e is true</a:t>
            </a:r>
          </a:p>
          <a:p>
            <a:r>
              <a:rPr lang="en-US" dirty="0" smtClean="0"/>
              <a:t>For example, the expression </a:t>
            </a:r>
            <a:r>
              <a:rPr lang="en-US" dirty="0" smtClean="0">
                <a:solidFill>
                  <a:schemeClr val="accent5">
                    <a:lumMod val="75000"/>
                  </a:schemeClr>
                </a:solidFill>
              </a:rPr>
              <a:t>e</a:t>
            </a:r>
            <a:r>
              <a:rPr lang="en-US" baseline="-25000" dirty="0">
                <a:solidFill>
                  <a:schemeClr val="accent5">
                    <a:lumMod val="75000"/>
                  </a:schemeClr>
                </a:solidFill>
              </a:rPr>
              <a:t>1</a:t>
            </a:r>
            <a:r>
              <a:rPr lang="en-US" dirty="0" smtClean="0">
                <a:solidFill>
                  <a:schemeClr val="accent5">
                    <a:lumMod val="75000"/>
                  </a:schemeClr>
                </a:solidFill>
              </a:rPr>
              <a:t> = (x</a:t>
            </a:r>
            <a:r>
              <a:rPr lang="en-US" baseline="-25000" dirty="0" smtClean="0">
                <a:solidFill>
                  <a:schemeClr val="accent5">
                    <a:lumMod val="75000"/>
                  </a:schemeClr>
                </a:solidFill>
              </a:rPr>
              <a:t>1</a:t>
            </a:r>
            <a:r>
              <a:rPr lang="en-US" dirty="0" smtClean="0">
                <a:solidFill>
                  <a:schemeClr val="accent5">
                    <a:lumMod val="75000"/>
                  </a:schemeClr>
                </a:solidFill>
              </a:rPr>
              <a:t>’ </a:t>
            </a:r>
            <a:r>
              <a:rPr lang="en-US" dirty="0" smtClean="0">
                <a:solidFill>
                  <a:schemeClr val="accent5">
                    <a:lumMod val="75000"/>
                  </a:schemeClr>
                </a:solidFill>
                <a:sym typeface="Symbol" panose="05050102010706020507" pitchFamily="18" charset="2"/>
              </a:rPr>
              <a:t></a:t>
            </a:r>
            <a:r>
              <a:rPr lang="en-US" baseline="-25000" dirty="0" smtClean="0">
                <a:solidFill>
                  <a:schemeClr val="accent5">
                    <a:lumMod val="75000"/>
                  </a:schemeClr>
                </a:solidFill>
                <a:sym typeface="Symbol" panose="05050102010706020507" pitchFamily="18" charset="2"/>
              </a:rPr>
              <a:t> </a:t>
            </a:r>
            <a:r>
              <a:rPr lang="en-US" dirty="0" smtClean="0">
                <a:solidFill>
                  <a:schemeClr val="accent5">
                    <a:lumMod val="75000"/>
                  </a:schemeClr>
                </a:solidFill>
              </a:rPr>
              <a:t>x</a:t>
            </a:r>
            <a:r>
              <a:rPr lang="en-US" baseline="-25000" dirty="0" smtClean="0">
                <a:solidFill>
                  <a:schemeClr val="accent5">
                    <a:lumMod val="75000"/>
                  </a:schemeClr>
                </a:solidFill>
              </a:rPr>
              <a:t>2</a:t>
            </a:r>
            <a:r>
              <a:rPr lang="en-US" dirty="0">
                <a:solidFill>
                  <a:schemeClr val="accent5">
                    <a:lumMod val="75000"/>
                  </a:schemeClr>
                </a:solidFill>
              </a:rPr>
              <a:t>) </a:t>
            </a:r>
            <a:r>
              <a:rPr lang="en-US" dirty="0">
                <a:solidFill>
                  <a:schemeClr val="accent5">
                    <a:lumMod val="75000"/>
                  </a:schemeClr>
                </a:solidFill>
                <a:sym typeface="Symbol" panose="05050102010706020507" pitchFamily="18" charset="2"/>
              </a:rPr>
              <a:t></a:t>
            </a:r>
            <a:r>
              <a:rPr lang="en-US" dirty="0" smtClean="0">
                <a:solidFill>
                  <a:schemeClr val="accent5">
                    <a:lumMod val="75000"/>
                  </a:schemeClr>
                </a:solidFill>
              </a:rPr>
              <a:t> </a:t>
            </a:r>
            <a:r>
              <a:rPr lang="en-US" dirty="0">
                <a:solidFill>
                  <a:schemeClr val="accent5">
                    <a:lumMod val="75000"/>
                  </a:schemeClr>
                </a:solidFill>
              </a:rPr>
              <a:t>(</a:t>
            </a:r>
            <a:r>
              <a:rPr lang="en-US" dirty="0" smtClean="0">
                <a:solidFill>
                  <a:schemeClr val="accent5">
                    <a:lumMod val="75000"/>
                  </a:schemeClr>
                </a:solidFill>
              </a:rPr>
              <a:t>x</a:t>
            </a:r>
            <a:r>
              <a:rPr lang="en-US" baseline="-25000" dirty="0" smtClean="0">
                <a:solidFill>
                  <a:schemeClr val="accent5">
                    <a:lumMod val="75000"/>
                  </a:schemeClr>
                </a:solidFill>
              </a:rPr>
              <a:t>1 </a:t>
            </a:r>
            <a:r>
              <a:rPr lang="en-US" dirty="0" smtClean="0">
                <a:solidFill>
                  <a:schemeClr val="accent5">
                    <a:lumMod val="75000"/>
                  </a:schemeClr>
                </a:solidFill>
                <a:sym typeface="Symbol" panose="05050102010706020507" pitchFamily="18" charset="2"/>
              </a:rPr>
              <a:t></a:t>
            </a:r>
            <a:r>
              <a:rPr lang="en-US" baseline="-25000" dirty="0" smtClean="0">
                <a:solidFill>
                  <a:schemeClr val="accent5">
                    <a:lumMod val="75000"/>
                  </a:schemeClr>
                </a:solidFill>
              </a:rPr>
              <a:t> </a:t>
            </a:r>
            <a:r>
              <a:rPr lang="en-US" dirty="0" smtClean="0">
                <a:solidFill>
                  <a:schemeClr val="accent5">
                    <a:lumMod val="75000"/>
                  </a:schemeClr>
                </a:solidFill>
              </a:rPr>
              <a:t>x</a:t>
            </a:r>
            <a:r>
              <a:rPr lang="en-US" baseline="-25000" dirty="0" smtClean="0">
                <a:solidFill>
                  <a:schemeClr val="accent5">
                    <a:lumMod val="75000"/>
                  </a:schemeClr>
                </a:solidFill>
              </a:rPr>
              <a:t>3</a:t>
            </a:r>
            <a:r>
              <a:rPr lang="en-US" dirty="0" smtClean="0">
                <a:solidFill>
                  <a:schemeClr val="accent5">
                    <a:lumMod val="75000"/>
                  </a:schemeClr>
                </a:solidFill>
              </a:rPr>
              <a:t>) </a:t>
            </a:r>
            <a:r>
              <a:rPr lang="en-US" dirty="0" smtClean="0"/>
              <a:t>is true when x</a:t>
            </a:r>
            <a:r>
              <a:rPr lang="en-US" baseline="-25000" dirty="0" smtClean="0"/>
              <a:t>1 </a:t>
            </a:r>
            <a:r>
              <a:rPr lang="en-US" dirty="0" smtClean="0"/>
              <a:t>= 0, x</a:t>
            </a:r>
            <a:r>
              <a:rPr lang="en-US" baseline="-25000" dirty="0" smtClean="0"/>
              <a:t>2 </a:t>
            </a:r>
            <a:r>
              <a:rPr lang="en-US" dirty="0"/>
              <a:t>= </a:t>
            </a:r>
            <a:r>
              <a:rPr lang="en-US" dirty="0" smtClean="0"/>
              <a:t>1, and x</a:t>
            </a:r>
            <a:r>
              <a:rPr lang="en-US" baseline="-25000" dirty="0" smtClean="0"/>
              <a:t>3 </a:t>
            </a:r>
            <a:r>
              <a:rPr lang="en-US" dirty="0"/>
              <a:t>= </a:t>
            </a:r>
            <a:r>
              <a:rPr lang="en-US" dirty="0" smtClean="0"/>
              <a:t>1</a:t>
            </a:r>
          </a:p>
          <a:p>
            <a:r>
              <a:rPr lang="en-US" dirty="0" smtClean="0"/>
              <a:t>However, </a:t>
            </a:r>
            <a:r>
              <a:rPr lang="en-US" dirty="0"/>
              <a:t>the expression </a:t>
            </a:r>
            <a:r>
              <a:rPr lang="en-US" dirty="0" smtClean="0">
                <a:solidFill>
                  <a:schemeClr val="accent5">
                    <a:lumMod val="75000"/>
                  </a:schemeClr>
                </a:solidFill>
              </a:rPr>
              <a:t>e</a:t>
            </a:r>
            <a:r>
              <a:rPr lang="en-US" baseline="-25000" dirty="0">
                <a:solidFill>
                  <a:schemeClr val="accent5">
                    <a:lumMod val="75000"/>
                  </a:schemeClr>
                </a:solidFill>
              </a:rPr>
              <a:t>2</a:t>
            </a:r>
            <a:r>
              <a:rPr lang="en-US" dirty="0" smtClean="0">
                <a:solidFill>
                  <a:schemeClr val="accent5">
                    <a:lumMod val="75000"/>
                  </a:schemeClr>
                </a:solidFill>
              </a:rPr>
              <a:t> </a:t>
            </a:r>
            <a:r>
              <a:rPr lang="en-US" dirty="0">
                <a:solidFill>
                  <a:schemeClr val="accent5">
                    <a:lumMod val="75000"/>
                  </a:schemeClr>
                </a:solidFill>
              </a:rPr>
              <a:t>= (</a:t>
            </a:r>
            <a:r>
              <a:rPr lang="en-US" dirty="0" smtClean="0">
                <a:solidFill>
                  <a:schemeClr val="accent5">
                    <a:lumMod val="75000"/>
                  </a:schemeClr>
                </a:solidFill>
              </a:rPr>
              <a:t>x</a:t>
            </a:r>
            <a:r>
              <a:rPr lang="en-US" baseline="-25000" dirty="0" smtClean="0">
                <a:solidFill>
                  <a:schemeClr val="accent5">
                    <a:lumMod val="75000"/>
                  </a:schemeClr>
                </a:solidFill>
              </a:rPr>
              <a:t>1</a:t>
            </a:r>
            <a:r>
              <a:rPr lang="en-US" dirty="0" smtClean="0">
                <a:solidFill>
                  <a:schemeClr val="accent5">
                    <a:lumMod val="75000"/>
                  </a:schemeClr>
                </a:solidFill>
              </a:rPr>
              <a:t> </a:t>
            </a:r>
            <a:r>
              <a:rPr lang="en-US" dirty="0">
                <a:solidFill>
                  <a:schemeClr val="accent5">
                    <a:lumMod val="75000"/>
                  </a:schemeClr>
                </a:solidFill>
                <a:sym typeface="Symbol" panose="05050102010706020507" pitchFamily="18" charset="2"/>
              </a:rPr>
              <a:t></a:t>
            </a:r>
            <a:r>
              <a:rPr lang="en-US" baseline="-25000" dirty="0">
                <a:solidFill>
                  <a:schemeClr val="accent5">
                    <a:lumMod val="75000"/>
                  </a:schemeClr>
                </a:solidFill>
                <a:sym typeface="Symbol" panose="05050102010706020507" pitchFamily="18" charset="2"/>
              </a:rPr>
              <a:t> </a:t>
            </a:r>
            <a:r>
              <a:rPr lang="en-US" dirty="0">
                <a:solidFill>
                  <a:schemeClr val="accent5">
                    <a:lumMod val="75000"/>
                  </a:schemeClr>
                </a:solidFill>
              </a:rPr>
              <a:t>x</a:t>
            </a:r>
            <a:r>
              <a:rPr lang="en-US" baseline="-25000" dirty="0">
                <a:solidFill>
                  <a:schemeClr val="accent5">
                    <a:lumMod val="75000"/>
                  </a:schemeClr>
                </a:solidFill>
              </a:rPr>
              <a:t>2</a:t>
            </a:r>
            <a:r>
              <a:rPr lang="en-US" dirty="0">
                <a:solidFill>
                  <a:schemeClr val="accent5">
                    <a:lumMod val="75000"/>
                  </a:schemeClr>
                </a:solidFill>
              </a:rPr>
              <a:t>) </a:t>
            </a:r>
            <a:r>
              <a:rPr lang="en-US" dirty="0">
                <a:solidFill>
                  <a:schemeClr val="accent5">
                    <a:lumMod val="75000"/>
                  </a:schemeClr>
                </a:solidFill>
                <a:sym typeface="Symbol" panose="05050102010706020507" pitchFamily="18" charset="2"/>
              </a:rPr>
              <a:t></a:t>
            </a:r>
            <a:r>
              <a:rPr lang="en-US" dirty="0">
                <a:solidFill>
                  <a:schemeClr val="accent5">
                    <a:lumMod val="75000"/>
                  </a:schemeClr>
                </a:solidFill>
              </a:rPr>
              <a:t> </a:t>
            </a:r>
            <a:r>
              <a:rPr lang="en-US" dirty="0" smtClean="0">
                <a:solidFill>
                  <a:schemeClr val="accent5">
                    <a:lumMod val="75000"/>
                  </a:schemeClr>
                </a:solidFill>
              </a:rPr>
              <a:t>x</a:t>
            </a:r>
            <a:r>
              <a:rPr lang="en-US" baseline="-25000" dirty="0" smtClean="0">
                <a:solidFill>
                  <a:schemeClr val="accent5">
                    <a:lumMod val="75000"/>
                  </a:schemeClr>
                </a:solidFill>
              </a:rPr>
              <a:t>1</a:t>
            </a:r>
            <a:r>
              <a:rPr lang="en-US" dirty="0" smtClean="0">
                <a:solidFill>
                  <a:schemeClr val="accent5">
                    <a:lumMod val="75000"/>
                  </a:schemeClr>
                </a:solidFill>
              </a:rPr>
              <a:t>’</a:t>
            </a:r>
            <a:r>
              <a:rPr lang="en-US" baseline="-25000" dirty="0" smtClean="0">
                <a:solidFill>
                  <a:schemeClr val="accent5">
                    <a:lumMod val="75000"/>
                  </a:schemeClr>
                </a:solidFill>
              </a:rPr>
              <a:t> </a:t>
            </a:r>
            <a:r>
              <a:rPr lang="en-US" dirty="0">
                <a:solidFill>
                  <a:schemeClr val="accent5">
                    <a:lumMod val="75000"/>
                  </a:schemeClr>
                </a:solidFill>
                <a:sym typeface="Symbol" panose="05050102010706020507" pitchFamily="18" charset="2"/>
              </a:rPr>
              <a:t></a:t>
            </a:r>
            <a:r>
              <a:rPr lang="en-US" dirty="0">
                <a:solidFill>
                  <a:schemeClr val="accent5">
                    <a:lumMod val="75000"/>
                  </a:schemeClr>
                </a:solidFill>
              </a:rPr>
              <a:t> </a:t>
            </a:r>
            <a:r>
              <a:rPr lang="en-US" dirty="0" smtClean="0">
                <a:solidFill>
                  <a:schemeClr val="accent5">
                    <a:lumMod val="75000"/>
                  </a:schemeClr>
                </a:solidFill>
              </a:rPr>
              <a:t>x</a:t>
            </a:r>
            <a:r>
              <a:rPr lang="en-US" baseline="-25000" dirty="0" smtClean="0">
                <a:solidFill>
                  <a:schemeClr val="accent5">
                    <a:lumMod val="75000"/>
                  </a:schemeClr>
                </a:solidFill>
              </a:rPr>
              <a:t>2</a:t>
            </a:r>
            <a:r>
              <a:rPr lang="en-US" dirty="0" smtClean="0">
                <a:solidFill>
                  <a:schemeClr val="accent5">
                    <a:lumMod val="75000"/>
                  </a:schemeClr>
                </a:solidFill>
              </a:rPr>
              <a:t>’ </a:t>
            </a:r>
            <a:r>
              <a:rPr lang="en-US" dirty="0"/>
              <a:t>is </a:t>
            </a:r>
            <a:r>
              <a:rPr lang="en-US" dirty="0" smtClean="0"/>
              <a:t>not satisfiable</a:t>
            </a:r>
            <a:endParaRPr lang="en-US" dirty="0"/>
          </a:p>
          <a:p>
            <a:pPr marL="0" indent="0">
              <a:buNone/>
            </a:pPr>
            <a:endParaRPr lang="en-US" dirty="0" smtClean="0"/>
          </a:p>
          <a:p>
            <a:endParaRPr lang="en-US" dirty="0" smtClean="0"/>
          </a:p>
          <a:p>
            <a:endParaRPr lang="en-US" dirty="0" smtClean="0"/>
          </a:p>
        </p:txBody>
      </p:sp>
    </p:spTree>
    <p:extLst>
      <p:ext uri="{BB962C8B-B14F-4D97-AF65-F5344CB8AC3E}">
        <p14:creationId xmlns:p14="http://schemas.microsoft.com/office/powerpoint/2010/main" val="280511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a:bodyPr>
          <a:lstStyle/>
          <a:p>
            <a:r>
              <a:rPr lang="en-US" b="1" dirty="0" smtClean="0">
                <a:solidFill>
                  <a:schemeClr val="accent5">
                    <a:lumMod val="50000"/>
                  </a:schemeClr>
                </a:solidFill>
              </a:rPr>
              <a:t>Solving the Satisfiability Problem</a:t>
            </a:r>
            <a:endParaRPr lang="en-US" b="1" dirty="0">
              <a:solidFill>
                <a:schemeClr val="accent5">
                  <a:lumMod val="50000"/>
                </a:schemeClr>
              </a:solidFill>
            </a:endParaRPr>
          </a:p>
        </p:txBody>
      </p:sp>
      <p:sp>
        <p:nvSpPr>
          <p:cNvPr id="3" name="Content Placeholder 2"/>
          <p:cNvSpPr>
            <a:spLocks noGrp="1"/>
          </p:cNvSpPr>
          <p:nvPr>
            <p:ph idx="1"/>
          </p:nvPr>
        </p:nvSpPr>
        <p:spPr>
          <a:xfrm>
            <a:off x="479502" y="1455400"/>
            <a:ext cx="7988093" cy="4779917"/>
          </a:xfrm>
        </p:spPr>
        <p:txBody>
          <a:bodyPr>
            <a:normAutofit/>
          </a:bodyPr>
          <a:lstStyle/>
          <a:p>
            <a:r>
              <a:rPr lang="en-US" dirty="0" smtClean="0"/>
              <a:t>A deterministic algorithm would take all possible values for the n variables and evaluate the expression for each combination</a:t>
            </a:r>
          </a:p>
          <a:p>
            <a:r>
              <a:rPr lang="en-US" dirty="0" smtClean="0"/>
              <a:t>Since there are 2</a:t>
            </a:r>
            <a:r>
              <a:rPr lang="en-US" baseline="30000" dirty="0" smtClean="0"/>
              <a:t>n</a:t>
            </a:r>
            <a:r>
              <a:rPr lang="en-US" dirty="0" smtClean="0"/>
              <a:t> possibilities, the deterministic solution has exponential time complexity</a:t>
            </a:r>
          </a:p>
          <a:p>
            <a:r>
              <a:rPr lang="en-US" dirty="0" smtClean="0"/>
              <a:t>A nondeterministic algorithm would guess the value of each of the n variables at each step and evaluate each of </a:t>
            </a:r>
            <a:r>
              <a:rPr lang="en-US" dirty="0"/>
              <a:t>the 2</a:t>
            </a:r>
            <a:r>
              <a:rPr lang="en-US" baseline="30000" dirty="0"/>
              <a:t>n</a:t>
            </a:r>
            <a:r>
              <a:rPr lang="en-US" dirty="0"/>
              <a:t> </a:t>
            </a:r>
            <a:r>
              <a:rPr lang="en-US" dirty="0" smtClean="0"/>
              <a:t>possibilities</a:t>
            </a:r>
            <a:r>
              <a:rPr lang="en-US" dirty="0"/>
              <a:t> </a:t>
            </a:r>
            <a:r>
              <a:rPr lang="en-US" dirty="0" smtClean="0"/>
              <a:t>simultaneously, thus resulting in an O(n) algorithm</a:t>
            </a:r>
          </a:p>
          <a:p>
            <a:r>
              <a:rPr lang="en-US" u="sng" dirty="0" smtClean="0"/>
              <a:t>There is no known nonexponential deterministic algorithm for solving the SAT problem</a:t>
            </a:r>
          </a:p>
          <a:p>
            <a:endParaRPr lang="en-US" dirty="0" smtClean="0"/>
          </a:p>
          <a:p>
            <a:endParaRPr lang="en-US" dirty="0" smtClean="0"/>
          </a:p>
        </p:txBody>
      </p:sp>
    </p:spTree>
    <p:extLst>
      <p:ext uri="{BB962C8B-B14F-4D97-AF65-F5344CB8AC3E}">
        <p14:creationId xmlns:p14="http://schemas.microsoft.com/office/powerpoint/2010/main" val="2264855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805452"/>
          </a:xfrm>
        </p:spPr>
        <p:txBody>
          <a:bodyPr>
            <a:normAutofit/>
          </a:bodyPr>
          <a:lstStyle/>
          <a:p>
            <a:r>
              <a:rPr lang="en-US" b="1" dirty="0" smtClean="0">
                <a:solidFill>
                  <a:schemeClr val="accent5">
                    <a:lumMod val="50000"/>
                  </a:schemeClr>
                </a:solidFill>
              </a:rPr>
              <a:t>Simulation of a Two-Tape Machine</a:t>
            </a:r>
            <a:endParaRPr lang="en-US" b="1" dirty="0">
              <a:solidFill>
                <a:schemeClr val="accent5">
                  <a:lumMod val="50000"/>
                </a:schemeClr>
              </a:solidFill>
            </a:endParaRPr>
          </a:p>
        </p:txBody>
      </p:sp>
      <p:sp>
        <p:nvSpPr>
          <p:cNvPr id="3" name="Content Placeholder 2"/>
          <p:cNvSpPr>
            <a:spLocks noGrp="1"/>
          </p:cNvSpPr>
          <p:nvPr>
            <p:ph idx="1"/>
          </p:nvPr>
        </p:nvSpPr>
        <p:spPr>
          <a:xfrm>
            <a:off x="479502" y="1216058"/>
            <a:ext cx="7660452" cy="4875824"/>
          </a:xfrm>
        </p:spPr>
        <p:txBody>
          <a:bodyPr>
            <a:normAutofit/>
          </a:bodyPr>
          <a:lstStyle/>
          <a:p>
            <a:r>
              <a:rPr lang="en-US" sz="2400" dirty="0" smtClean="0"/>
              <a:t>Theorem 14.1 states that, if a two-tape machine can carry out a computation in n steps, the computation can be simulated by a standard Turing machine in O(n</a:t>
            </a:r>
            <a:r>
              <a:rPr lang="en-US" sz="2400" baseline="30000" dirty="0" smtClean="0"/>
              <a:t>2</a:t>
            </a:r>
            <a:r>
              <a:rPr lang="en-US" sz="2400" dirty="0" smtClean="0"/>
              <a:t>) moves</a:t>
            </a:r>
          </a:p>
          <a:p>
            <a:r>
              <a:rPr lang="en-US" sz="2400" dirty="0" smtClean="0"/>
              <a:t>To simulate the two-tape computation, the standard machine would</a:t>
            </a:r>
          </a:p>
          <a:p>
            <a:pPr lvl="1"/>
            <a:r>
              <a:rPr lang="en-US" sz="2000" dirty="0" smtClean="0"/>
              <a:t>Keep a description of the two-tape machine on its tape</a:t>
            </a:r>
          </a:p>
          <a:p>
            <a:pPr lvl="1"/>
            <a:r>
              <a:rPr lang="en-US" sz="2000" dirty="0" smtClean="0"/>
              <a:t>For each two-tape move, search the entire active area of its tape</a:t>
            </a:r>
          </a:p>
          <a:p>
            <a:r>
              <a:rPr lang="en-US" sz="2400" dirty="0" smtClean="0"/>
              <a:t>After n moves, the active area has a length of at most O(n), so the entire simulation takes </a:t>
            </a:r>
            <a:r>
              <a:rPr lang="en-US" sz="2400" dirty="0"/>
              <a:t>O(n</a:t>
            </a:r>
            <a:r>
              <a:rPr lang="en-US" sz="2400" baseline="30000" dirty="0"/>
              <a:t>2</a:t>
            </a:r>
            <a:r>
              <a:rPr lang="en-US" sz="2400" dirty="0"/>
              <a:t>) </a:t>
            </a:r>
            <a:r>
              <a:rPr lang="en-US" sz="2400" dirty="0" smtClean="0"/>
              <a:t>moves</a:t>
            </a:r>
            <a:endParaRPr lang="en-US" sz="2400" dirty="0"/>
          </a:p>
          <a:p>
            <a:pPr marL="457200" lvl="1" indent="0">
              <a:buNone/>
            </a:pPr>
            <a:endParaRPr lang="en-US" dirty="0" smtClean="0"/>
          </a:p>
          <a:p>
            <a:pPr marL="0" indent="0">
              <a:buNone/>
            </a:pPr>
            <a:endParaRPr lang="en-US" dirty="0"/>
          </a:p>
          <a:p>
            <a:pPr marL="0" indent="0">
              <a:buNone/>
            </a:pPr>
            <a:endParaRPr lang="en-US" dirty="0" smtClean="0"/>
          </a:p>
        </p:txBody>
      </p:sp>
      <p:pic>
        <p:nvPicPr>
          <p:cNvPr id="1026" name="Picture 2" descr="C:\Users\taylor.ferracane\Desktop\Linz PPT Images\1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993" y="4692316"/>
            <a:ext cx="4974015" cy="142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9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160256"/>
            <a:ext cx="7988092" cy="1055802"/>
          </a:xfrm>
        </p:spPr>
        <p:txBody>
          <a:bodyPr>
            <a:normAutofit fontScale="90000"/>
          </a:bodyPr>
          <a:lstStyle/>
          <a:p>
            <a:r>
              <a:rPr lang="en-US" b="1" dirty="0" smtClean="0">
                <a:solidFill>
                  <a:schemeClr val="accent5">
                    <a:lumMod val="50000"/>
                  </a:schemeClr>
                </a:solidFill>
              </a:rPr>
              <a:t>Simulation of a Nondeterministic Machine</a:t>
            </a:r>
            <a:endParaRPr lang="en-US" b="1" dirty="0">
              <a:solidFill>
                <a:schemeClr val="accent5">
                  <a:lumMod val="50000"/>
                </a:schemeClr>
              </a:solidFill>
            </a:endParaRPr>
          </a:p>
        </p:txBody>
      </p:sp>
      <p:sp>
        <p:nvSpPr>
          <p:cNvPr id="3" name="Content Placeholder 2"/>
          <p:cNvSpPr>
            <a:spLocks noGrp="1"/>
          </p:cNvSpPr>
          <p:nvPr>
            <p:ph idx="1"/>
          </p:nvPr>
        </p:nvSpPr>
        <p:spPr>
          <a:xfrm>
            <a:off x="479501" y="1216058"/>
            <a:ext cx="8108318" cy="4875824"/>
          </a:xfrm>
        </p:spPr>
        <p:txBody>
          <a:bodyPr>
            <a:normAutofit/>
          </a:bodyPr>
          <a:lstStyle/>
          <a:p>
            <a:r>
              <a:rPr lang="en-US" sz="2400" dirty="0" smtClean="0"/>
              <a:t>Theorem 14.2 states that, if a nondeterministic machine can carry out a computation in n steps, the computation can be carried out by a standard Turing machine in </a:t>
            </a:r>
            <a:r>
              <a:rPr lang="en-US" sz="2400" i="1" dirty="0" smtClean="0"/>
              <a:t>O(k</a:t>
            </a:r>
            <a:r>
              <a:rPr lang="en-US" sz="2400" i="1" baseline="30000" dirty="0" smtClean="0"/>
              <a:t>an</a:t>
            </a:r>
            <a:r>
              <a:rPr lang="en-US" sz="2400" i="1" dirty="0" smtClean="0"/>
              <a:t>)</a:t>
            </a:r>
            <a:r>
              <a:rPr lang="en-US" sz="2400" dirty="0" smtClean="0"/>
              <a:t> moves, where k and a are independent of n</a:t>
            </a:r>
          </a:p>
          <a:p>
            <a:r>
              <a:rPr lang="en-US" sz="2400" dirty="0" smtClean="0"/>
              <a:t>To simulate the nondeterministic computation, the standard machine would keep </a:t>
            </a:r>
            <a:r>
              <a:rPr lang="en-US" sz="2400" dirty="0"/>
              <a:t>track of all possible configurations, searching and updating </a:t>
            </a:r>
            <a:r>
              <a:rPr lang="en-US" sz="2400" dirty="0" smtClean="0"/>
              <a:t>the </a:t>
            </a:r>
            <a:r>
              <a:rPr lang="en-US" sz="2400" dirty="0"/>
              <a:t>entire active </a:t>
            </a:r>
            <a:r>
              <a:rPr lang="en-US" sz="2400" dirty="0" smtClean="0"/>
              <a:t>area of its tape</a:t>
            </a:r>
          </a:p>
          <a:p>
            <a:r>
              <a:rPr lang="en-US" sz="2400" dirty="0" smtClean="0"/>
              <a:t>If k is the maximum branching factor for the nondeterministic machine, after n steps there are at most k</a:t>
            </a:r>
            <a:r>
              <a:rPr lang="en-US" sz="2400" baseline="30000" dirty="0" smtClean="0"/>
              <a:t>n</a:t>
            </a:r>
            <a:r>
              <a:rPr lang="en-US" sz="2400" dirty="0" smtClean="0"/>
              <a:t> possible configurations, and the length of each configuration is O(n)</a:t>
            </a:r>
          </a:p>
          <a:p>
            <a:r>
              <a:rPr lang="en-US" sz="2400" dirty="0" smtClean="0"/>
              <a:t>Therefore, to simulate one move, the standard machine must search an active area of length </a:t>
            </a:r>
            <a:r>
              <a:rPr lang="en-US" sz="2400" i="1" dirty="0" smtClean="0"/>
              <a:t>O(nk</a:t>
            </a:r>
            <a:r>
              <a:rPr lang="en-US" sz="2400" i="1" baseline="30000" dirty="0" smtClean="0"/>
              <a:t>n</a:t>
            </a:r>
            <a:r>
              <a:rPr lang="en-US" sz="2400" i="1" dirty="0"/>
              <a:t>)</a:t>
            </a:r>
            <a:endParaRPr lang="en-US" sz="2400" dirty="0"/>
          </a:p>
          <a:p>
            <a:pPr marL="0" indent="0">
              <a:buNone/>
            </a:pPr>
            <a:endParaRPr lang="en-US" dirty="0" smtClean="0"/>
          </a:p>
        </p:txBody>
      </p:sp>
    </p:spTree>
    <p:extLst>
      <p:ext uri="{BB962C8B-B14F-4D97-AF65-F5344CB8AC3E}">
        <p14:creationId xmlns:p14="http://schemas.microsoft.com/office/powerpoint/2010/main" val="3280561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rmAutofit fontScale="90000"/>
          </a:bodyPr>
          <a:lstStyle/>
          <a:p>
            <a:r>
              <a:rPr lang="en-US" b="1" dirty="0" smtClean="0">
                <a:solidFill>
                  <a:schemeClr val="accent5">
                    <a:lumMod val="50000"/>
                  </a:schemeClr>
                </a:solidFill>
              </a:rPr>
              <a:t>Considerations Affecting Complexity Classes and Languages</a:t>
            </a:r>
            <a:endParaRPr lang="en-US" b="1" dirty="0">
              <a:solidFill>
                <a:schemeClr val="accent5">
                  <a:lumMod val="50000"/>
                </a:schemeClr>
              </a:solidFill>
            </a:endParaRPr>
          </a:p>
        </p:txBody>
      </p:sp>
      <p:sp>
        <p:nvSpPr>
          <p:cNvPr id="3" name="Content Placeholder 2"/>
          <p:cNvSpPr>
            <a:spLocks noGrp="1"/>
          </p:cNvSpPr>
          <p:nvPr>
            <p:ph idx="1"/>
          </p:nvPr>
        </p:nvSpPr>
        <p:spPr>
          <a:xfrm>
            <a:off x="479502" y="1706252"/>
            <a:ext cx="7988092" cy="4385630"/>
          </a:xfrm>
        </p:spPr>
        <p:txBody>
          <a:bodyPr>
            <a:normAutofit fontScale="92500" lnSpcReduction="10000"/>
          </a:bodyPr>
          <a:lstStyle/>
          <a:p>
            <a:r>
              <a:rPr lang="en-US" dirty="0" smtClean="0"/>
              <a:t>It is difficult to classify languages by the complexity classes associated with the corresponding Turing machine acceptors</a:t>
            </a:r>
          </a:p>
          <a:p>
            <a:r>
              <a:rPr lang="en-US" dirty="0" smtClean="0"/>
              <a:t>Since the particular model of Turing machine used affects the complexity of the associated algorithms, it is difficult to determine which variation to use as the best model of an actual computer</a:t>
            </a:r>
          </a:p>
          <a:p>
            <a:r>
              <a:rPr lang="en-US" dirty="0" smtClean="0"/>
              <a:t>The efficiency differences between deterministic and nondeterministic algorithms can be much more significant than differences between alternative deterministic algorithms involving different numbers of available tapes </a:t>
            </a:r>
          </a:p>
          <a:p>
            <a:endParaRPr lang="en-US" dirty="0" smtClean="0"/>
          </a:p>
          <a:p>
            <a:endParaRPr lang="en-US" dirty="0" smtClean="0"/>
          </a:p>
          <a:p>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4619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589276"/>
            <a:ext cx="7988092" cy="1033336"/>
          </a:xfrm>
        </p:spPr>
        <p:txBody>
          <a:bodyPr>
            <a:normAutofit/>
          </a:bodyPr>
          <a:lstStyle/>
          <a:p>
            <a:r>
              <a:rPr lang="en-US" b="1" dirty="0" smtClean="0">
                <a:solidFill>
                  <a:schemeClr val="accent5">
                    <a:lumMod val="50000"/>
                  </a:schemeClr>
                </a:solidFill>
              </a:rPr>
              <a:t>The Complexity Classes P and NP</a:t>
            </a:r>
            <a:endParaRPr lang="en-US" b="1" dirty="0">
              <a:solidFill>
                <a:schemeClr val="accent5">
                  <a:lumMod val="50000"/>
                </a:schemeClr>
              </a:solidFill>
            </a:endParaRPr>
          </a:p>
        </p:txBody>
      </p:sp>
      <p:sp>
        <p:nvSpPr>
          <p:cNvPr id="3" name="Content Placeholder 2"/>
          <p:cNvSpPr>
            <a:spLocks noGrp="1"/>
          </p:cNvSpPr>
          <p:nvPr>
            <p:ph idx="1"/>
          </p:nvPr>
        </p:nvSpPr>
        <p:spPr>
          <a:xfrm>
            <a:off x="479502" y="1706252"/>
            <a:ext cx="7988092" cy="4385630"/>
          </a:xfrm>
        </p:spPr>
        <p:txBody>
          <a:bodyPr>
            <a:normAutofit/>
          </a:bodyPr>
          <a:lstStyle/>
          <a:p>
            <a:r>
              <a:rPr lang="en-US" dirty="0" smtClean="0"/>
              <a:t>There are two famous complexity classes associated with languages: </a:t>
            </a:r>
            <a:r>
              <a:rPr lang="en-US" i="1" dirty="0" smtClean="0"/>
              <a:t>P</a:t>
            </a:r>
            <a:r>
              <a:rPr lang="en-US" dirty="0" smtClean="0"/>
              <a:t> and </a:t>
            </a:r>
            <a:r>
              <a:rPr lang="en-US" i="1" dirty="0" smtClean="0"/>
              <a:t>NP</a:t>
            </a:r>
          </a:p>
          <a:p>
            <a:r>
              <a:rPr lang="en-US" dirty="0" smtClean="0"/>
              <a:t>P is the </a:t>
            </a:r>
            <a:r>
              <a:rPr lang="en-US" i="1" dirty="0" smtClean="0"/>
              <a:t>set of all languages that are accepted by some deterministic Turing machine in polynomial time</a:t>
            </a:r>
            <a:r>
              <a:rPr lang="en-US" dirty="0" smtClean="0"/>
              <a:t>, without any regard to the degree of the polynomial</a:t>
            </a:r>
          </a:p>
          <a:p>
            <a:r>
              <a:rPr lang="en-US" dirty="0" smtClean="0"/>
              <a:t>NP </a:t>
            </a:r>
            <a:r>
              <a:rPr lang="en-US" dirty="0"/>
              <a:t>is the </a:t>
            </a:r>
            <a:r>
              <a:rPr lang="en-US" i="1" dirty="0"/>
              <a:t>set of all languages that are accepted by some </a:t>
            </a:r>
            <a:r>
              <a:rPr lang="en-US" i="1" dirty="0" smtClean="0"/>
              <a:t>nondeterministic </a:t>
            </a:r>
            <a:r>
              <a:rPr lang="en-US" i="1" dirty="0"/>
              <a:t>Turing machine in polynomial </a:t>
            </a:r>
            <a:r>
              <a:rPr lang="en-US" i="1" dirty="0" smtClean="0"/>
              <a:t>time</a:t>
            </a:r>
            <a:endParaRPr lang="en-US" i="1" dirty="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119462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fontScale="90000"/>
          </a:bodyPr>
          <a:lstStyle/>
          <a:p>
            <a:r>
              <a:rPr lang="en-US" b="1" dirty="0" smtClean="0">
                <a:solidFill>
                  <a:schemeClr val="accent5">
                    <a:lumMod val="50000"/>
                  </a:schemeClr>
                </a:solidFill>
              </a:rPr>
              <a:t>The Relationship Between P and NP</a:t>
            </a:r>
            <a:endParaRPr lang="en-US" b="1" dirty="0">
              <a:solidFill>
                <a:schemeClr val="accent5">
                  <a:lumMod val="50000"/>
                </a:schemeClr>
              </a:solidFill>
            </a:endParaRPr>
          </a:p>
        </p:txBody>
      </p:sp>
      <p:sp>
        <p:nvSpPr>
          <p:cNvPr id="3" name="Content Placeholder 2"/>
          <p:cNvSpPr>
            <a:spLocks noGrp="1"/>
          </p:cNvSpPr>
          <p:nvPr>
            <p:ph idx="1"/>
          </p:nvPr>
        </p:nvSpPr>
        <p:spPr>
          <a:xfrm>
            <a:off x="479503" y="1434353"/>
            <a:ext cx="7988092" cy="4751295"/>
          </a:xfrm>
        </p:spPr>
        <p:txBody>
          <a:bodyPr>
            <a:normAutofit lnSpcReduction="10000"/>
          </a:bodyPr>
          <a:lstStyle/>
          <a:p>
            <a:r>
              <a:rPr lang="en-US" altLang="en-US" dirty="0"/>
              <a:t>Obviously, </a:t>
            </a:r>
            <a:r>
              <a:rPr lang="en-US" altLang="en-US" dirty="0" smtClean="0"/>
              <a:t>P </a:t>
            </a:r>
            <a:r>
              <a:rPr lang="en-US" altLang="en-US" dirty="0">
                <a:sym typeface="Symbol" panose="05050102010706020507" pitchFamily="18" charset="2"/>
              </a:rPr>
              <a:t> </a:t>
            </a:r>
            <a:r>
              <a:rPr lang="en-US" altLang="en-US" dirty="0" smtClean="0">
                <a:sym typeface="Symbol" panose="05050102010706020507" pitchFamily="18" charset="2"/>
              </a:rPr>
              <a:t>NP (</a:t>
            </a:r>
            <a:r>
              <a:rPr lang="en-US" altLang="en-US" i="1" dirty="0" smtClean="0">
                <a:sym typeface="Symbol" panose="05050102010706020507" pitchFamily="18" charset="2"/>
              </a:rPr>
              <a:t>P is a subset of NP</a:t>
            </a:r>
            <a:r>
              <a:rPr lang="en-US" altLang="en-US" dirty="0" smtClean="0">
                <a:sym typeface="Symbol" panose="05050102010706020507" pitchFamily="18" charset="2"/>
              </a:rPr>
              <a:t>)</a:t>
            </a:r>
            <a:endParaRPr lang="en-US" altLang="en-US" dirty="0">
              <a:sym typeface="Symbol" panose="05050102010706020507" pitchFamily="18" charset="2"/>
            </a:endParaRPr>
          </a:p>
          <a:p>
            <a:r>
              <a:rPr lang="en-US" dirty="0" smtClean="0"/>
              <a:t>What is not known is whether P is a proper subset of NP, in other words,</a:t>
            </a:r>
          </a:p>
          <a:p>
            <a:pPr marL="0" indent="0">
              <a:buNone/>
            </a:pPr>
            <a:r>
              <a:rPr lang="en-US" dirty="0" smtClean="0"/>
              <a:t>	is </a:t>
            </a:r>
            <a:r>
              <a:rPr lang="en-US" altLang="en-US" dirty="0">
                <a:solidFill>
                  <a:schemeClr val="accent5">
                    <a:lumMod val="75000"/>
                  </a:schemeClr>
                </a:solidFill>
              </a:rPr>
              <a:t>P </a:t>
            </a:r>
            <a:r>
              <a:rPr lang="en-US" altLang="en-US" dirty="0">
                <a:solidFill>
                  <a:schemeClr val="accent5">
                    <a:lumMod val="75000"/>
                  </a:schemeClr>
                </a:solidFill>
                <a:sym typeface="Symbol" panose="05050102010706020507" pitchFamily="18" charset="2"/>
              </a:rPr>
              <a:t>  NP  </a:t>
            </a:r>
            <a:r>
              <a:rPr lang="en-US" altLang="en-US" dirty="0">
                <a:sym typeface="Symbol" panose="05050102010706020507" pitchFamily="18" charset="2"/>
              </a:rPr>
              <a:t>or</a:t>
            </a:r>
            <a:r>
              <a:rPr lang="en-US" altLang="en-US" dirty="0">
                <a:solidFill>
                  <a:schemeClr val="accent5">
                    <a:lumMod val="75000"/>
                  </a:schemeClr>
                </a:solidFill>
                <a:sym typeface="Symbol" panose="05050102010706020507" pitchFamily="18" charset="2"/>
              </a:rPr>
              <a:t>  </a:t>
            </a:r>
            <a:r>
              <a:rPr lang="en-US" altLang="en-US" dirty="0">
                <a:solidFill>
                  <a:schemeClr val="accent5">
                    <a:lumMod val="75000"/>
                  </a:schemeClr>
                </a:solidFill>
              </a:rPr>
              <a:t>P </a:t>
            </a:r>
            <a:r>
              <a:rPr lang="en-US" altLang="en-US" dirty="0">
                <a:solidFill>
                  <a:schemeClr val="accent5">
                    <a:lumMod val="75000"/>
                  </a:schemeClr>
                </a:solidFill>
                <a:sym typeface="Symbol" panose="05050102010706020507" pitchFamily="18" charset="2"/>
              </a:rPr>
              <a:t>=  </a:t>
            </a:r>
            <a:r>
              <a:rPr lang="en-US" altLang="en-US" dirty="0" smtClean="0">
                <a:solidFill>
                  <a:schemeClr val="accent5">
                    <a:lumMod val="75000"/>
                  </a:schemeClr>
                </a:solidFill>
                <a:sym typeface="Symbol" panose="05050102010706020507" pitchFamily="18" charset="2"/>
              </a:rPr>
              <a:t>NP</a:t>
            </a:r>
            <a:r>
              <a:rPr lang="en-US" altLang="en-US" dirty="0" smtClean="0">
                <a:sym typeface="Symbol" panose="05050102010706020507" pitchFamily="18" charset="2"/>
              </a:rPr>
              <a:t>?</a:t>
            </a:r>
            <a:endParaRPr lang="en-US" dirty="0" smtClean="0"/>
          </a:p>
          <a:p>
            <a:r>
              <a:rPr lang="en-US" dirty="0" smtClean="0"/>
              <a:t>While it is generally believed that there are languages in NP which are not in P, no one has yet found a conclusive example</a:t>
            </a:r>
          </a:p>
          <a:p>
            <a:r>
              <a:rPr lang="en-US" dirty="0" smtClean="0"/>
              <a:t>Because of its significance on the feasibility of certain computations, this question remains </a:t>
            </a:r>
            <a:r>
              <a:rPr lang="en-US" i="1" dirty="0" smtClean="0"/>
              <a:t>the most fundamental unresolved problem in theoretical computer science</a:t>
            </a:r>
          </a:p>
          <a:p>
            <a:endParaRPr lang="en-US" dirty="0" smtClean="0"/>
          </a:p>
          <a:p>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14204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3" y="278630"/>
            <a:ext cx="7988092" cy="1033336"/>
          </a:xfrm>
        </p:spPr>
        <p:txBody>
          <a:bodyPr>
            <a:normAutofit/>
          </a:bodyPr>
          <a:lstStyle/>
          <a:p>
            <a:r>
              <a:rPr lang="en-US" b="1" dirty="0" smtClean="0">
                <a:solidFill>
                  <a:schemeClr val="accent5">
                    <a:lumMod val="50000"/>
                  </a:schemeClr>
                </a:solidFill>
              </a:rPr>
              <a:t>Intractability</a:t>
            </a:r>
            <a:endParaRPr lang="en-US" b="1" dirty="0">
              <a:solidFill>
                <a:schemeClr val="accent5">
                  <a:lumMod val="50000"/>
                </a:schemeClr>
              </a:solidFill>
            </a:endParaRPr>
          </a:p>
        </p:txBody>
      </p:sp>
      <p:sp>
        <p:nvSpPr>
          <p:cNvPr id="3" name="Content Placeholder 2"/>
          <p:cNvSpPr>
            <a:spLocks noGrp="1"/>
          </p:cNvSpPr>
          <p:nvPr>
            <p:ph idx="1"/>
          </p:nvPr>
        </p:nvSpPr>
        <p:spPr>
          <a:xfrm>
            <a:off x="479503" y="1434353"/>
            <a:ext cx="7988092" cy="4751295"/>
          </a:xfrm>
        </p:spPr>
        <p:txBody>
          <a:bodyPr>
            <a:normAutofit/>
          </a:bodyPr>
          <a:lstStyle/>
          <a:p>
            <a:r>
              <a:rPr lang="en-US" altLang="en-US" dirty="0" smtClean="0"/>
              <a:t>A problem is </a:t>
            </a:r>
            <a:r>
              <a:rPr lang="en-US" altLang="en-US" i="1" dirty="0" smtClean="0"/>
              <a:t>intractable</a:t>
            </a:r>
            <a:r>
              <a:rPr lang="en-US" altLang="en-US" dirty="0" smtClean="0"/>
              <a:t> if it has such high resource requirements that practical solutions are unrealistic, although the problem may be computable in principle </a:t>
            </a:r>
            <a:endParaRPr lang="en-US" altLang="en-US" dirty="0">
              <a:sym typeface="Symbol" panose="05050102010706020507" pitchFamily="18" charset="2"/>
            </a:endParaRPr>
          </a:p>
          <a:p>
            <a:r>
              <a:rPr lang="en-US" dirty="0" smtClean="0"/>
              <a:t>Algorithms for solving intractable problems consume an extraordinary amount of time for nontrivial values of n on any computer available now or in the foreseeable future</a:t>
            </a:r>
          </a:p>
          <a:p>
            <a:r>
              <a:rPr lang="en-US" dirty="0" smtClean="0"/>
              <a:t>According to the </a:t>
            </a:r>
            <a:r>
              <a:rPr lang="en-US" i="1" dirty="0" smtClean="0"/>
              <a:t>Cook-Karp thesis</a:t>
            </a:r>
            <a:r>
              <a:rPr lang="en-US" dirty="0" smtClean="0"/>
              <a:t>, a problem in P is tractable, and one not in P is intractable</a:t>
            </a:r>
          </a:p>
          <a:p>
            <a:endParaRPr lang="en-US" dirty="0" smtClean="0"/>
          </a:p>
        </p:txBody>
      </p:sp>
    </p:spTree>
    <p:extLst>
      <p:ext uri="{BB962C8B-B14F-4D97-AF65-F5344CB8AC3E}">
        <p14:creationId xmlns:p14="http://schemas.microsoft.com/office/powerpoint/2010/main" val="405529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400740"/>
            <a:ext cx="7988092" cy="1033336"/>
          </a:xfrm>
        </p:spPr>
        <p:txBody>
          <a:bodyPr>
            <a:normAutofit/>
          </a:bodyPr>
          <a:lstStyle/>
          <a:p>
            <a:r>
              <a:rPr lang="en-US" b="1" dirty="0" smtClean="0">
                <a:solidFill>
                  <a:schemeClr val="accent5">
                    <a:lumMod val="50000"/>
                  </a:schemeClr>
                </a:solidFill>
              </a:rPr>
              <a:t>Some NP Problems</a:t>
            </a:r>
            <a:endParaRPr lang="en-US" b="1" dirty="0">
              <a:solidFill>
                <a:schemeClr val="accent5">
                  <a:lumMod val="50000"/>
                </a:schemeClr>
              </a:solidFill>
            </a:endParaRPr>
          </a:p>
        </p:txBody>
      </p:sp>
      <p:sp>
        <p:nvSpPr>
          <p:cNvPr id="3" name="Content Placeholder 2"/>
          <p:cNvSpPr>
            <a:spLocks noGrp="1"/>
          </p:cNvSpPr>
          <p:nvPr>
            <p:ph idx="1"/>
          </p:nvPr>
        </p:nvSpPr>
        <p:spPr>
          <a:xfrm>
            <a:off x="479502" y="1434077"/>
            <a:ext cx="7785957" cy="4657806"/>
          </a:xfrm>
        </p:spPr>
        <p:txBody>
          <a:bodyPr>
            <a:normAutofit/>
          </a:bodyPr>
          <a:lstStyle/>
          <a:p>
            <a:r>
              <a:rPr lang="en-US" dirty="0" smtClean="0"/>
              <a:t>The following problems, among others, can be solved nondeterministically in polynomial time:</a:t>
            </a:r>
          </a:p>
          <a:p>
            <a:pPr lvl="1"/>
            <a:r>
              <a:rPr lang="en-US" dirty="0" smtClean="0"/>
              <a:t>The Satisfiability problem</a:t>
            </a:r>
          </a:p>
          <a:p>
            <a:pPr lvl="1"/>
            <a:r>
              <a:rPr lang="en-US" dirty="0" smtClean="0"/>
              <a:t>The Hamiltonian path problem: given an undirected graph with n vertices, find a simple path that passes through all the vertices</a:t>
            </a:r>
          </a:p>
          <a:p>
            <a:pPr lvl="1"/>
            <a:r>
              <a:rPr lang="en-US" dirty="0" smtClean="0"/>
              <a:t>The Clique </a:t>
            </a:r>
            <a:r>
              <a:rPr lang="en-US" dirty="0"/>
              <a:t>problem: given an undirected graph with n vertices, </a:t>
            </a:r>
            <a:r>
              <a:rPr lang="en-US" dirty="0" smtClean="0"/>
              <a:t>find a subset of k vertices such that there is an edge between every pair of vertices in the subset</a:t>
            </a:r>
          </a:p>
          <a:p>
            <a:r>
              <a:rPr lang="en-US" dirty="0" smtClean="0"/>
              <a:t>These problems have deterministic solutions with exponential time complexity, but no deterministic polynomial solution has been found</a:t>
            </a:r>
            <a:endParaRPr lang="en-US" dirty="0"/>
          </a:p>
          <a:p>
            <a:pPr lvl="1"/>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418238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Roster Method</a:t>
            </a:r>
            <a:endParaRPr lang="en-US" dirty="0"/>
          </a:p>
        </p:txBody>
      </p:sp>
      <p:sp>
        <p:nvSpPr>
          <p:cNvPr id="3" name="Content Placeholder 2"/>
          <p:cNvSpPr>
            <a:spLocks noGrp="1"/>
          </p:cNvSpPr>
          <p:nvPr>
            <p:ph idx="1"/>
          </p:nvPr>
        </p:nvSpPr>
        <p:spPr/>
        <p:txBody>
          <a:bodyPr>
            <a:normAutofit/>
          </a:bodyPr>
          <a:lstStyle/>
          <a:p>
            <a:r>
              <a:rPr lang="en-US" dirty="0" smtClean="0"/>
              <a:t>Set of all vowels in the English alphabet:</a:t>
            </a:r>
          </a:p>
          <a:p>
            <a:pPr>
              <a:buNone/>
            </a:pPr>
            <a:r>
              <a:rPr lang="en-US" dirty="0" smtClean="0"/>
              <a:t>              </a:t>
            </a:r>
            <a:r>
              <a:rPr lang="en-US" i="1" dirty="0" smtClean="0">
                <a:latin typeface="Cambria Math" pitchFamily="18" charset="0"/>
                <a:ea typeface="Cambria Math" pitchFamily="18" charset="0"/>
              </a:rPr>
              <a:t>V</a:t>
            </a:r>
            <a:r>
              <a:rPr lang="en-US" dirty="0" smtClean="0">
                <a:latin typeface="Cambria Math" pitchFamily="18" charset="0"/>
                <a:ea typeface="Cambria Math" pitchFamily="18" charset="0"/>
              </a:rPr>
              <a:t> = {</a:t>
            </a:r>
            <a:r>
              <a:rPr lang="en-US" dirty="0" err="1" smtClean="0">
                <a:latin typeface="Cambria Math" pitchFamily="18" charset="0"/>
                <a:ea typeface="Cambria Math" pitchFamily="18" charset="0"/>
              </a:rPr>
              <a:t>a,e,i,o,u</a:t>
            </a:r>
            <a:r>
              <a:rPr lang="en-US" dirty="0" smtClean="0">
                <a:latin typeface="Cambria Math" pitchFamily="18" charset="0"/>
                <a:ea typeface="Cambria Math" pitchFamily="18" charset="0"/>
              </a:rPr>
              <a:t>}</a:t>
            </a:r>
          </a:p>
          <a:p>
            <a:r>
              <a:rPr lang="en-US" dirty="0" smtClean="0"/>
              <a:t>Set of all  odd positive integers less than </a:t>
            </a:r>
            <a:r>
              <a:rPr lang="en-US" dirty="0" smtClean="0">
                <a:latin typeface="Cambria Math" pitchFamily="18" charset="0"/>
                <a:ea typeface="Cambria Math" pitchFamily="18" charset="0"/>
              </a:rPr>
              <a:t>10</a:t>
            </a:r>
            <a:r>
              <a:rPr lang="en-US" dirty="0" smtClean="0"/>
              <a:t>:</a:t>
            </a:r>
          </a:p>
          <a:p>
            <a:pPr>
              <a:buNone/>
            </a:pPr>
            <a:r>
              <a:rPr lang="en-US" dirty="0" smtClean="0"/>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{1,3,5,7,9}</a:t>
            </a:r>
          </a:p>
          <a:p>
            <a:r>
              <a:rPr lang="en-US" dirty="0" smtClean="0"/>
              <a:t>Set of all positive integers less than </a:t>
            </a:r>
            <a:r>
              <a:rPr lang="en-US" dirty="0" smtClean="0">
                <a:latin typeface="Cambria Math" pitchFamily="18" charset="0"/>
                <a:ea typeface="Cambria Math" pitchFamily="18" charset="0"/>
              </a:rPr>
              <a:t>100</a:t>
            </a:r>
            <a:r>
              <a:rPr lang="en-US" dirty="0" smtClean="0"/>
              <a:t>:</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{1,2,3,……..,99}</a:t>
            </a:r>
          </a:p>
          <a:p>
            <a:pPr marL="514350" indent="-514350"/>
            <a:r>
              <a:rPr lang="en-US" dirty="0" smtClean="0">
                <a:latin typeface="Cambria Math" pitchFamily="18" charset="0"/>
                <a:ea typeface="Cambria Math" pitchFamily="18" charset="0"/>
              </a:rPr>
              <a:t>Set of all integers less than 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 -3,-2,-1}</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32421106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151" y="278629"/>
            <a:ext cx="8517698" cy="1271391"/>
          </a:xfrm>
        </p:spPr>
        <p:txBody>
          <a:bodyPr>
            <a:normAutofit/>
          </a:bodyPr>
          <a:lstStyle/>
          <a:p>
            <a:r>
              <a:rPr lang="en-US" b="1" dirty="0" smtClean="0">
                <a:solidFill>
                  <a:schemeClr val="accent5">
                    <a:lumMod val="50000"/>
                  </a:schemeClr>
                </a:solidFill>
              </a:rPr>
              <a:t>Polynomial-Time Reduction</a:t>
            </a:r>
            <a:endParaRPr lang="en-US" b="1" dirty="0">
              <a:solidFill>
                <a:schemeClr val="accent5">
                  <a:lumMod val="50000"/>
                </a:schemeClr>
              </a:solidFill>
            </a:endParaRPr>
          </a:p>
        </p:txBody>
      </p:sp>
      <p:sp>
        <p:nvSpPr>
          <p:cNvPr id="3" name="Content Placeholder 2"/>
          <p:cNvSpPr>
            <a:spLocks noGrp="1"/>
          </p:cNvSpPr>
          <p:nvPr>
            <p:ph idx="1"/>
          </p:nvPr>
        </p:nvSpPr>
        <p:spPr>
          <a:xfrm>
            <a:off x="479500" y="1335741"/>
            <a:ext cx="8032903" cy="4927273"/>
          </a:xfrm>
        </p:spPr>
        <p:txBody>
          <a:bodyPr>
            <a:normAutofit lnSpcReduction="10000"/>
          </a:bodyPr>
          <a:lstStyle/>
          <a:p>
            <a:r>
              <a:rPr lang="en-US" sz="2600" dirty="0" smtClean="0"/>
              <a:t>Since NP problems have similar characteristics, it is convenient to determine if they can be reduced to each other</a:t>
            </a:r>
          </a:p>
          <a:p>
            <a:r>
              <a:rPr lang="en-US" sz="2600" dirty="0" smtClean="0">
                <a:sym typeface="Symbol" panose="05050102010706020507" pitchFamily="18" charset="2"/>
              </a:rPr>
              <a:t>A language L</a:t>
            </a:r>
            <a:r>
              <a:rPr lang="en-US" sz="2600" baseline="-25000" dirty="0" smtClean="0">
                <a:sym typeface="Symbol" panose="05050102010706020507" pitchFamily="18" charset="2"/>
              </a:rPr>
              <a:t>1 </a:t>
            </a:r>
            <a:r>
              <a:rPr lang="en-US" sz="2600" dirty="0" smtClean="0">
                <a:sym typeface="Symbol" panose="05050102010706020507" pitchFamily="18" charset="2"/>
              </a:rPr>
              <a:t>is </a:t>
            </a:r>
            <a:r>
              <a:rPr lang="en-US" sz="2600" i="1" dirty="0" smtClean="0">
                <a:sym typeface="Symbol" panose="05050102010706020507" pitchFamily="18" charset="2"/>
              </a:rPr>
              <a:t>polynomial-time reducible</a:t>
            </a:r>
            <a:r>
              <a:rPr lang="en-US" sz="2600" dirty="0" smtClean="0">
                <a:sym typeface="Symbol" panose="05050102010706020507" pitchFamily="18" charset="2"/>
              </a:rPr>
              <a:t> to another language L</a:t>
            </a:r>
            <a:r>
              <a:rPr lang="en-US" sz="2600" baseline="-25000" dirty="0" smtClean="0">
                <a:sym typeface="Symbol" panose="05050102010706020507" pitchFamily="18" charset="2"/>
              </a:rPr>
              <a:t>2 </a:t>
            </a:r>
            <a:r>
              <a:rPr lang="en-US" sz="2600" dirty="0" smtClean="0">
                <a:sym typeface="Symbol" panose="05050102010706020507" pitchFamily="18" charset="2"/>
              </a:rPr>
              <a:t>if there exists a deterministic Turing machine that can transform any string w</a:t>
            </a:r>
            <a:r>
              <a:rPr lang="en-US" sz="2600" baseline="-25000" dirty="0" smtClean="0">
                <a:sym typeface="Symbol" panose="05050102010706020507" pitchFamily="18" charset="2"/>
              </a:rPr>
              <a:t>1 </a:t>
            </a:r>
            <a:r>
              <a:rPr lang="en-US" sz="2600" dirty="0" smtClean="0">
                <a:sym typeface="Symbol" panose="05050102010706020507" pitchFamily="18" charset="2"/>
              </a:rPr>
              <a:t>in L</a:t>
            </a:r>
            <a:r>
              <a:rPr lang="en-US" sz="2600" baseline="-25000" dirty="0" smtClean="0">
                <a:sym typeface="Symbol" panose="05050102010706020507" pitchFamily="18" charset="2"/>
              </a:rPr>
              <a:t>1</a:t>
            </a:r>
            <a:r>
              <a:rPr lang="en-US" sz="2600" dirty="0" smtClean="0">
                <a:sym typeface="Symbol" panose="05050102010706020507" pitchFamily="18" charset="2"/>
              </a:rPr>
              <a:t> to a </a:t>
            </a:r>
            <a:r>
              <a:rPr lang="en-US" sz="2600" dirty="0">
                <a:sym typeface="Symbol" panose="05050102010706020507" pitchFamily="18" charset="2"/>
              </a:rPr>
              <a:t>string </a:t>
            </a:r>
            <a:r>
              <a:rPr lang="en-US" sz="2600" dirty="0" smtClean="0">
                <a:sym typeface="Symbol" panose="05050102010706020507" pitchFamily="18" charset="2"/>
              </a:rPr>
              <a:t>w</a:t>
            </a:r>
            <a:r>
              <a:rPr lang="en-US" sz="2600" baseline="-25000" dirty="0" smtClean="0">
                <a:sym typeface="Symbol" panose="05050102010706020507" pitchFamily="18" charset="2"/>
              </a:rPr>
              <a:t>2 </a:t>
            </a:r>
            <a:r>
              <a:rPr lang="en-US" sz="2600" dirty="0">
                <a:sym typeface="Symbol" panose="05050102010706020507" pitchFamily="18" charset="2"/>
              </a:rPr>
              <a:t>in </a:t>
            </a:r>
            <a:r>
              <a:rPr lang="en-US" sz="2600" dirty="0" smtClean="0">
                <a:sym typeface="Symbol" panose="05050102010706020507" pitchFamily="18" charset="2"/>
              </a:rPr>
              <a:t>L</a:t>
            </a:r>
            <a:r>
              <a:rPr lang="en-US" sz="2600" baseline="-25000" dirty="0" smtClean="0">
                <a:sym typeface="Symbol" panose="05050102010706020507" pitchFamily="18" charset="2"/>
              </a:rPr>
              <a:t>2</a:t>
            </a:r>
            <a:r>
              <a:rPr lang="en-US" sz="2600" dirty="0" smtClean="0">
                <a:sym typeface="Symbol" panose="05050102010706020507" pitchFamily="18" charset="2"/>
              </a:rPr>
              <a:t> so that</a:t>
            </a:r>
            <a:r>
              <a:rPr lang="en-US" sz="2600" baseline="-25000" dirty="0" smtClean="0">
                <a:sym typeface="Symbol" panose="05050102010706020507" pitchFamily="18" charset="2"/>
              </a:rPr>
              <a:t> </a:t>
            </a:r>
            <a:endParaRPr lang="en-US" sz="2600" dirty="0" smtClean="0">
              <a:sym typeface="Symbol" panose="05050102010706020507" pitchFamily="18" charset="2"/>
            </a:endParaRPr>
          </a:p>
          <a:p>
            <a:pPr lvl="1"/>
            <a:r>
              <a:rPr lang="en-US" sz="2200" dirty="0" smtClean="0">
                <a:sym typeface="Symbol" panose="05050102010706020507" pitchFamily="18" charset="2"/>
              </a:rPr>
              <a:t>The transformation can be completed in polynomial time, and</a:t>
            </a:r>
          </a:p>
          <a:p>
            <a:pPr lvl="1"/>
            <a:r>
              <a:rPr lang="en-US" sz="2200" dirty="0">
                <a:sym typeface="Symbol" panose="05050102010706020507" pitchFamily="18" charset="2"/>
              </a:rPr>
              <a:t>w</a:t>
            </a:r>
            <a:r>
              <a:rPr lang="en-US" sz="2200" baseline="-25000" dirty="0">
                <a:sym typeface="Symbol" panose="05050102010706020507" pitchFamily="18" charset="2"/>
              </a:rPr>
              <a:t>1 </a:t>
            </a:r>
            <a:r>
              <a:rPr lang="en-US" sz="2200" dirty="0" smtClean="0">
                <a:sym typeface="Symbol" panose="05050102010706020507" pitchFamily="18" charset="2"/>
              </a:rPr>
              <a:t>is in L</a:t>
            </a:r>
            <a:r>
              <a:rPr lang="en-US" sz="2200" baseline="-25000" dirty="0" smtClean="0">
                <a:sym typeface="Symbol" panose="05050102010706020507" pitchFamily="18" charset="2"/>
              </a:rPr>
              <a:t>1</a:t>
            </a:r>
            <a:r>
              <a:rPr lang="en-US" sz="2200" dirty="0" smtClean="0">
                <a:sym typeface="Symbol" panose="05050102010706020507" pitchFamily="18" charset="2"/>
              </a:rPr>
              <a:t> if and only if </a:t>
            </a:r>
            <a:r>
              <a:rPr lang="en-US" sz="2200" dirty="0">
                <a:sym typeface="Symbol" panose="05050102010706020507" pitchFamily="18" charset="2"/>
              </a:rPr>
              <a:t>w</a:t>
            </a:r>
            <a:r>
              <a:rPr lang="en-US" sz="2200" baseline="-25000" dirty="0">
                <a:sym typeface="Symbol" panose="05050102010706020507" pitchFamily="18" charset="2"/>
              </a:rPr>
              <a:t>2 </a:t>
            </a:r>
            <a:r>
              <a:rPr lang="en-US" sz="2200" dirty="0" smtClean="0">
                <a:sym typeface="Symbol" panose="05050102010706020507" pitchFamily="18" charset="2"/>
              </a:rPr>
              <a:t>is in </a:t>
            </a:r>
            <a:r>
              <a:rPr lang="en-US" sz="2200" dirty="0">
                <a:sym typeface="Symbol" panose="05050102010706020507" pitchFamily="18" charset="2"/>
              </a:rPr>
              <a:t>L</a:t>
            </a:r>
            <a:r>
              <a:rPr lang="en-US" sz="2200" baseline="-25000" dirty="0">
                <a:sym typeface="Symbol" panose="05050102010706020507" pitchFamily="18" charset="2"/>
              </a:rPr>
              <a:t>2</a:t>
            </a:r>
            <a:endParaRPr lang="en-US" sz="2200" dirty="0" smtClean="0">
              <a:sym typeface="Symbol" panose="05050102010706020507" pitchFamily="18" charset="2"/>
            </a:endParaRPr>
          </a:p>
          <a:p>
            <a:r>
              <a:rPr lang="en-US" sz="2600" dirty="0" smtClean="0"/>
              <a:t>Consider 3SAT, a modified version of the SAT problem in which each clause can have at most three literals; as shown in Examples 14.9 and 14.10,</a:t>
            </a:r>
          </a:p>
          <a:p>
            <a:pPr lvl="1"/>
            <a:r>
              <a:rPr lang="en-US" sz="2200" dirty="0" smtClean="0"/>
              <a:t>The SAT problem is polynomial-time reducible to 3SAT</a:t>
            </a:r>
          </a:p>
          <a:p>
            <a:pPr lvl="1"/>
            <a:r>
              <a:rPr lang="en-US" sz="2200" dirty="0" smtClean="0"/>
              <a:t>The </a:t>
            </a:r>
            <a:r>
              <a:rPr lang="en-US" sz="2200" dirty="0"/>
              <a:t>3SAT problem is polynomial-time reducible to </a:t>
            </a:r>
            <a:r>
              <a:rPr lang="en-US" sz="2200" dirty="0" smtClean="0"/>
              <a:t>CLIQUE</a:t>
            </a:r>
          </a:p>
        </p:txBody>
      </p:sp>
    </p:spTree>
    <p:extLst>
      <p:ext uri="{BB962C8B-B14F-4D97-AF65-F5344CB8AC3E}">
        <p14:creationId xmlns:p14="http://schemas.microsoft.com/office/powerpoint/2010/main" val="386738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400740"/>
            <a:ext cx="7988092" cy="1033336"/>
          </a:xfrm>
        </p:spPr>
        <p:txBody>
          <a:bodyPr>
            <a:normAutofit/>
          </a:bodyPr>
          <a:lstStyle/>
          <a:p>
            <a:r>
              <a:rPr lang="en-US" b="1" dirty="0" smtClean="0">
                <a:solidFill>
                  <a:schemeClr val="accent5">
                    <a:lumMod val="50000"/>
                  </a:schemeClr>
                </a:solidFill>
              </a:rPr>
              <a:t>NP-Completeness</a:t>
            </a:r>
            <a:endParaRPr lang="en-US" b="1" dirty="0">
              <a:solidFill>
                <a:schemeClr val="accent5">
                  <a:lumMod val="50000"/>
                </a:schemeClr>
              </a:solidFill>
            </a:endParaRPr>
          </a:p>
        </p:txBody>
      </p:sp>
      <p:sp>
        <p:nvSpPr>
          <p:cNvPr id="3" name="Content Placeholder 2"/>
          <p:cNvSpPr>
            <a:spLocks noGrp="1"/>
          </p:cNvSpPr>
          <p:nvPr>
            <p:ph idx="1"/>
          </p:nvPr>
        </p:nvSpPr>
        <p:spPr>
          <a:xfrm>
            <a:off x="479502" y="1434077"/>
            <a:ext cx="7785957" cy="4657806"/>
          </a:xfrm>
        </p:spPr>
        <p:txBody>
          <a:bodyPr>
            <a:normAutofit lnSpcReduction="10000"/>
          </a:bodyPr>
          <a:lstStyle/>
          <a:p>
            <a:r>
              <a:rPr lang="en-US" dirty="0" smtClean="0"/>
              <a:t>Some problems have been identified as being as complex as any other problem in NP</a:t>
            </a:r>
          </a:p>
          <a:p>
            <a:r>
              <a:rPr lang="en-US" dirty="0" smtClean="0"/>
              <a:t>A language (or problem) L is </a:t>
            </a:r>
            <a:r>
              <a:rPr lang="en-US" i="1" dirty="0" smtClean="0"/>
              <a:t>NP-complete </a:t>
            </a:r>
            <a:r>
              <a:rPr lang="en-US" dirty="0" smtClean="0"/>
              <a:t>if</a:t>
            </a:r>
            <a:endParaRPr lang="en-US" i="1" dirty="0" smtClean="0"/>
          </a:p>
          <a:p>
            <a:pPr lvl="1"/>
            <a:r>
              <a:rPr lang="en-US" dirty="0" smtClean="0"/>
              <a:t>L is in NP, and</a:t>
            </a:r>
          </a:p>
          <a:p>
            <a:pPr lvl="1"/>
            <a:r>
              <a:rPr lang="en-US" dirty="0" smtClean="0"/>
              <a:t>Every problem in NP is polynomial-time reducible to L</a:t>
            </a:r>
          </a:p>
          <a:p>
            <a:r>
              <a:rPr lang="en-US" dirty="0" smtClean="0"/>
              <a:t>As stated in Theorem 14.5, the Satisfiability Problem is NP-complete</a:t>
            </a:r>
          </a:p>
          <a:p>
            <a:r>
              <a:rPr lang="en-US" dirty="0" smtClean="0"/>
              <a:t>This definition is very significant because, if a deterministic polynomial-time algorithm is found for any NP-complete problem, then every language in NP is also in P</a:t>
            </a:r>
            <a:endParaRPr lang="en-US" dirty="0"/>
          </a:p>
          <a:p>
            <a:pPr lvl="1"/>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34303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502" y="400740"/>
            <a:ext cx="7988092" cy="1033336"/>
          </a:xfrm>
        </p:spPr>
        <p:txBody>
          <a:bodyPr>
            <a:normAutofit/>
          </a:bodyPr>
          <a:lstStyle/>
          <a:p>
            <a:r>
              <a:rPr lang="en-US" b="1" dirty="0" smtClean="0">
                <a:solidFill>
                  <a:schemeClr val="accent5">
                    <a:lumMod val="50000"/>
                  </a:schemeClr>
                </a:solidFill>
              </a:rPr>
              <a:t>“Every Day” NP-Hard Problems</a:t>
            </a:r>
            <a:endParaRPr lang="en-US" b="1" dirty="0">
              <a:solidFill>
                <a:schemeClr val="accent5">
                  <a:lumMod val="50000"/>
                </a:schemeClr>
              </a:solidFill>
            </a:endParaRPr>
          </a:p>
        </p:txBody>
      </p:sp>
      <p:sp>
        <p:nvSpPr>
          <p:cNvPr id="3" name="Content Placeholder 2"/>
          <p:cNvSpPr>
            <a:spLocks noGrp="1"/>
          </p:cNvSpPr>
          <p:nvPr>
            <p:ph idx="1"/>
          </p:nvPr>
        </p:nvSpPr>
        <p:spPr>
          <a:xfrm>
            <a:off x="479502" y="1434077"/>
            <a:ext cx="7785957" cy="4657806"/>
          </a:xfrm>
        </p:spPr>
        <p:txBody>
          <a:bodyPr>
            <a:normAutofit fontScale="92500" lnSpcReduction="20000"/>
          </a:bodyPr>
          <a:lstStyle/>
          <a:p>
            <a:r>
              <a:rPr lang="en-US" dirty="0" smtClean="0"/>
              <a:t>Assigning </a:t>
            </a:r>
            <a:r>
              <a:rPr lang="en-US" dirty="0"/>
              <a:t>university classes to timeslots to minimize scheduling conflicts</a:t>
            </a:r>
            <a:r>
              <a:rPr lang="en-US" dirty="0" smtClean="0"/>
              <a:t>.</a:t>
            </a:r>
          </a:p>
          <a:p>
            <a:endParaRPr lang="en-US" dirty="0"/>
          </a:p>
          <a:p>
            <a:r>
              <a:rPr lang="en-US" dirty="0"/>
              <a:t>Assigning wedding guests to seats so that friends sit at the same table, but enemies do not.</a:t>
            </a:r>
          </a:p>
          <a:p>
            <a:endParaRPr lang="en-US" dirty="0"/>
          </a:p>
          <a:p>
            <a:r>
              <a:rPr lang="en-US" dirty="0"/>
              <a:t>Planning a road trip to visit all of the tourist spots on a list, so as to minimize driving</a:t>
            </a:r>
            <a:r>
              <a:rPr lang="en-US" dirty="0" smtClean="0"/>
              <a:t>.</a:t>
            </a:r>
          </a:p>
          <a:p>
            <a:pPr lvl="1"/>
            <a:endParaRPr lang="en-US" i="1" dirty="0"/>
          </a:p>
          <a:p>
            <a:r>
              <a:rPr lang="en-US" i="1" dirty="0" smtClean="0"/>
              <a:t>Many problems that are related to optimization, scheduling, or have a high degree of dynamism between steps are NP-Hard.  We can only find approximate, or “good enough”, solutions to </a:t>
            </a:r>
            <a:r>
              <a:rPr lang="en-US" i="1" smtClean="0"/>
              <a:t>these problems.</a:t>
            </a:r>
            <a:endParaRPr lang="en-US" i="1" dirty="0" smtClean="0"/>
          </a:p>
        </p:txBody>
      </p:sp>
    </p:spTree>
    <p:extLst>
      <p:ext uri="{BB962C8B-B14F-4D97-AF65-F5344CB8AC3E}">
        <p14:creationId xmlns:p14="http://schemas.microsoft.com/office/powerpoint/2010/main" val="2628225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accent5">
                    <a:lumMod val="50000"/>
                  </a:schemeClr>
                </a:solidFill>
              </a:rPr>
              <a:t>An Open Question: P = NP?</a:t>
            </a:r>
            <a:endParaRPr lang="en-US" b="1" dirty="0">
              <a:solidFill>
                <a:schemeClr val="accent5">
                  <a:lumMod val="50000"/>
                </a:schemeClr>
              </a:solidFill>
            </a:endParaRPr>
          </a:p>
        </p:txBody>
      </p:sp>
      <p:sp>
        <p:nvSpPr>
          <p:cNvPr id="3" name="Content Placeholder 2"/>
          <p:cNvSpPr>
            <a:spLocks noGrp="1"/>
          </p:cNvSpPr>
          <p:nvPr>
            <p:ph sz="half" idx="1"/>
          </p:nvPr>
        </p:nvSpPr>
        <p:spPr/>
        <p:txBody>
          <a:bodyPr>
            <a:normAutofit fontScale="62500" lnSpcReduction="20000"/>
          </a:bodyPr>
          <a:lstStyle/>
          <a:p>
            <a:r>
              <a:rPr lang="en-US" dirty="0" smtClean="0"/>
              <a:t>Computer scientists continue to look for an efficient (deterministic, polynomial-time) algorithm that can be applied to all NP problems, therefore concluding that P = NP</a:t>
            </a:r>
          </a:p>
          <a:p>
            <a:r>
              <a:rPr lang="en-US" dirty="0" smtClean="0"/>
              <a:t>On the other hand, if a proof is found that any of the NP-complete problems is intractable, then we can conclude that P </a:t>
            </a:r>
            <a:r>
              <a:rPr lang="en-US" dirty="0" smtClean="0">
                <a:sym typeface="Symbol" panose="05050102010706020507" pitchFamily="18" charset="2"/>
              </a:rPr>
              <a:t> </a:t>
            </a:r>
            <a:r>
              <a:rPr lang="en-US" dirty="0" smtClean="0"/>
              <a:t>NP and that many interesting problems are not practically solvable</a:t>
            </a:r>
          </a:p>
          <a:p>
            <a:r>
              <a:rPr lang="en-US" dirty="0" smtClean="0"/>
              <a:t>In spite of our best efforts, no efficient algorithm has been found for any NP-complete problem, so our conjecture is that P </a:t>
            </a:r>
            <a:r>
              <a:rPr lang="en-US" dirty="0" smtClean="0">
                <a:sym typeface="Symbol" panose="05050102010706020507" pitchFamily="18" charset="2"/>
              </a:rPr>
              <a:t></a:t>
            </a:r>
            <a:r>
              <a:rPr lang="en-US" dirty="0" smtClean="0"/>
              <a:t>  NP</a:t>
            </a:r>
          </a:p>
          <a:p>
            <a:r>
              <a:rPr lang="en-US" dirty="0" smtClean="0"/>
              <a:t>However, until a proof is found, </a:t>
            </a:r>
            <a:r>
              <a:rPr lang="en-US" i="1" dirty="0" smtClean="0"/>
              <a:t>P = NP? remains the fundamental open question in complexity theory</a:t>
            </a:r>
          </a:p>
          <a:p>
            <a:endParaRPr lang="en-US" dirty="0" smtClean="0"/>
          </a:p>
          <a:p>
            <a:pPr marL="0" indent="0">
              <a:buNone/>
            </a:pPr>
            <a:endParaRPr lang="en-US" sz="2400" dirty="0" smtClean="0"/>
          </a:p>
          <a:p>
            <a:pPr marL="0" indent="0">
              <a:buNone/>
            </a:pPr>
            <a:endParaRPr lang="en-US" sz="2400" dirty="0" smtClean="0"/>
          </a:p>
          <a:p>
            <a:pPr marL="0" indent="0">
              <a:buNone/>
            </a:pPr>
            <a:endParaRPr lang="en-US" dirty="0" smtClean="0"/>
          </a:p>
          <a:p>
            <a:endParaRPr lang="en-US" dirty="0" smtClean="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29150" y="2552008"/>
            <a:ext cx="4261958" cy="2663724"/>
          </a:xfrm>
        </p:spPr>
      </p:pic>
      <p:sp>
        <p:nvSpPr>
          <p:cNvPr id="7" name="TextBox 6"/>
          <p:cNvSpPr txBox="1"/>
          <p:nvPr/>
        </p:nvSpPr>
        <p:spPr>
          <a:xfrm>
            <a:off x="6600306" y="1825625"/>
            <a:ext cx="66501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black"/>
                </a:solidFill>
                <a:effectLst/>
                <a:uLnTx/>
                <a:uFillTx/>
                <a:latin typeface="Calibri" panose="020F0502020204030204"/>
                <a:ea typeface="+mn-ea"/>
                <a:cs typeface="+mn-cs"/>
              </a:rPr>
              <a:t>?</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83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Sets</a:t>
            </a:r>
            <a:endParaRPr lang="en-US" dirty="0"/>
          </a:p>
        </p:txBody>
      </p:sp>
      <p:sp>
        <p:nvSpPr>
          <p:cNvPr id="3" name="Content Placeholder 2"/>
          <p:cNvSpPr>
            <a:spLocks noGrp="1"/>
          </p:cNvSpPr>
          <p:nvPr>
            <p:ph idx="1"/>
          </p:nvPr>
        </p:nvSpPr>
        <p:spPr/>
        <p:txBody>
          <a:bodyPr/>
          <a:lstStyle/>
          <a:p>
            <a:pPr>
              <a:buNone/>
            </a:pPr>
            <a:r>
              <a:rPr lang="en-US" b="1" dirty="0" smtClean="0">
                <a:latin typeface="Cambria Math" pitchFamily="18" charset="0"/>
                <a:ea typeface="Cambria Math" pitchFamily="18" charset="0"/>
              </a:rPr>
              <a:t>N</a:t>
            </a:r>
            <a:r>
              <a:rPr lang="en-US" dirty="0" smtClean="0"/>
              <a:t> = </a:t>
            </a:r>
            <a:r>
              <a:rPr lang="en-US" i="1" dirty="0" smtClean="0"/>
              <a:t>natural numbers </a:t>
            </a:r>
            <a:r>
              <a:rPr lang="en-US" dirty="0" smtClean="0"/>
              <a:t>= </a:t>
            </a:r>
            <a:r>
              <a:rPr lang="en-US" dirty="0" smtClean="0">
                <a:latin typeface="Cambria Math" pitchFamily="18" charset="0"/>
                <a:ea typeface="Cambria Math" pitchFamily="18" charset="0"/>
              </a:rPr>
              <a:t>{0,1,2,3….}</a:t>
            </a:r>
          </a:p>
          <a:p>
            <a:pPr>
              <a:buNone/>
            </a:pPr>
            <a:r>
              <a:rPr lang="en-US" b="1" dirty="0" smtClean="0">
                <a:latin typeface="Cambria Math" pitchFamily="18" charset="0"/>
                <a:ea typeface="Cambria Math" pitchFamily="18" charset="0"/>
              </a:rPr>
              <a:t>Z</a:t>
            </a:r>
            <a:r>
              <a:rPr lang="en-US" dirty="0" smtClean="0"/>
              <a:t> = </a:t>
            </a:r>
            <a:r>
              <a:rPr lang="en-US" i="1" dirty="0" smtClean="0"/>
              <a:t>integers</a:t>
            </a:r>
            <a:r>
              <a:rPr lang="en-US" dirty="0" smtClean="0"/>
              <a:t> = </a:t>
            </a:r>
            <a:r>
              <a:rPr lang="en-US" dirty="0" smtClean="0">
                <a:latin typeface="Cambria Math" pitchFamily="18" charset="0"/>
                <a:ea typeface="Cambria Math" pitchFamily="18" charset="0"/>
              </a:rPr>
              <a:t>{…,-3,-2,-1,0,1,2,3,…}</a:t>
            </a:r>
          </a:p>
          <a:p>
            <a:pPr>
              <a:buNone/>
            </a:pPr>
            <a:r>
              <a:rPr lang="en-US" b="1" dirty="0" smtClean="0">
                <a:latin typeface="Cambria Math" pitchFamily="18" charset="0"/>
                <a:ea typeface="Cambria Math" pitchFamily="18" charset="0"/>
              </a:rPr>
              <a:t>Z⁺</a:t>
            </a:r>
            <a:r>
              <a:rPr lang="en-US" dirty="0" smtClean="0"/>
              <a:t> = </a:t>
            </a:r>
            <a:r>
              <a:rPr lang="en-US" i="1" dirty="0" smtClean="0"/>
              <a:t>positive integers </a:t>
            </a:r>
            <a:r>
              <a:rPr lang="en-US" dirty="0" smtClean="0"/>
              <a:t>= </a:t>
            </a:r>
            <a:r>
              <a:rPr lang="en-US" dirty="0" smtClean="0">
                <a:latin typeface="Cambria Math" pitchFamily="18" charset="0"/>
                <a:ea typeface="Cambria Math" pitchFamily="18" charset="0"/>
              </a:rPr>
              <a:t>{1,2,3,…..}</a:t>
            </a:r>
          </a:p>
          <a:p>
            <a:pPr>
              <a:buNone/>
            </a:pPr>
            <a:r>
              <a:rPr lang="en-US" b="1" dirty="0" smtClean="0">
                <a:latin typeface="Cambria Math" pitchFamily="18" charset="0"/>
                <a:ea typeface="Cambria Math" pitchFamily="18" charset="0"/>
              </a:rPr>
              <a:t>R</a:t>
            </a:r>
            <a:r>
              <a:rPr lang="en-US" dirty="0" smtClean="0"/>
              <a:t> = set of </a:t>
            </a:r>
            <a:r>
              <a:rPr lang="en-US" i="1" dirty="0" smtClean="0"/>
              <a:t>real numbers</a:t>
            </a:r>
          </a:p>
          <a:p>
            <a:pPr>
              <a:buNone/>
            </a:pPr>
            <a:r>
              <a:rPr lang="en-US" b="1" dirty="0" smtClean="0">
                <a:latin typeface="Cambria Math" pitchFamily="18" charset="0"/>
                <a:ea typeface="Cambria Math" pitchFamily="18" charset="0"/>
              </a:rPr>
              <a:t>R</a:t>
            </a:r>
            <a:r>
              <a:rPr lang="en-US" b="1" baseline="30000" dirty="0" smtClean="0">
                <a:latin typeface="Cambria Math" pitchFamily="18" charset="0"/>
                <a:ea typeface="Cambria Math" pitchFamily="18" charset="0"/>
              </a:rPr>
              <a:t>+</a:t>
            </a:r>
            <a:r>
              <a:rPr lang="en-US" dirty="0" smtClean="0"/>
              <a:t> = set of </a:t>
            </a:r>
            <a:r>
              <a:rPr lang="en-US" i="1" dirty="0" smtClean="0"/>
              <a:t>positive real numbers</a:t>
            </a:r>
          </a:p>
          <a:p>
            <a:pPr>
              <a:buNone/>
            </a:pPr>
            <a:r>
              <a:rPr lang="en-US" b="1" dirty="0" smtClean="0">
                <a:latin typeface="Cambria Math" pitchFamily="18" charset="0"/>
                <a:ea typeface="Cambria Math" pitchFamily="18" charset="0"/>
              </a:rPr>
              <a:t>C</a:t>
            </a:r>
            <a:r>
              <a:rPr lang="en-US" dirty="0" smtClean="0"/>
              <a:t> =  set of </a:t>
            </a:r>
            <a:r>
              <a:rPr lang="en-US" i="1" dirty="0" smtClean="0"/>
              <a:t>complex numbers</a:t>
            </a:r>
            <a:r>
              <a:rPr lang="en-US" dirty="0" smtClean="0"/>
              <a:t>.</a:t>
            </a:r>
          </a:p>
          <a:p>
            <a:pPr>
              <a:buNone/>
            </a:pPr>
            <a:r>
              <a:rPr lang="en-US" b="1" dirty="0" smtClean="0"/>
              <a:t>Q</a:t>
            </a:r>
            <a:r>
              <a:rPr lang="en-US" dirty="0" smtClean="0"/>
              <a:t> = set of rational numbers</a:t>
            </a: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476404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important symbols</a:t>
            </a:r>
            <a:endParaRPr lang="en-US" dirty="0"/>
          </a:p>
        </p:txBody>
      </p:sp>
      <p:sp>
        <p:nvSpPr>
          <p:cNvPr id="3" name="Content Placeholder 2"/>
          <p:cNvSpPr>
            <a:spLocks noGrp="1"/>
          </p:cNvSpPr>
          <p:nvPr>
            <p:ph idx="1"/>
          </p:nvPr>
        </p:nvSpPr>
        <p:spPr/>
        <p:txBody>
          <a:bodyPr/>
          <a:lstStyle/>
          <a:p>
            <a:r>
              <a:rPr lang="en-US" dirty="0" smtClean="0">
                <a:latin typeface="Cambria Math" pitchFamily="18" charset="0"/>
                <a:ea typeface="Cambria Math" pitchFamily="18" charset="0"/>
              </a:rPr>
              <a:t>GO TO PDF! </a:t>
            </a:r>
            <a:r>
              <a:rPr lang="en-US" dirty="0" smtClean="0">
                <a:latin typeface="Cambria Math" pitchFamily="18" charset="0"/>
                <a:ea typeface="Cambria Math" pitchFamily="18" charset="0"/>
                <a:sym typeface="Wingdings" panose="05000000000000000000" pitchFamily="2" charset="2"/>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111861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Set-Builder 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Specify the property or properties that all members must satisfy:</a:t>
            </a:r>
          </a:p>
          <a:p>
            <a:pPr>
              <a:buNone/>
            </a:pPr>
            <a:r>
              <a:rPr lang="en-US" dirty="0" smtClean="0"/>
              <a:t>     </a:t>
            </a:r>
            <a:r>
              <a:rPr lang="en-US" i="1" dirty="0" smtClean="0">
                <a:latin typeface="Cambria Math" pitchFamily="18" charset="0"/>
                <a:ea typeface="Cambria Math" pitchFamily="18" charset="0"/>
              </a:rPr>
              <a:t>S</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is a positive integer less than 100}</a:t>
            </a:r>
          </a:p>
          <a:p>
            <a:pPr>
              <a:buNone/>
            </a:pP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is an odd positive integer less than 10}</a:t>
            </a:r>
          </a:p>
          <a:p>
            <a:pPr>
              <a:buNone/>
            </a:pPr>
            <a:r>
              <a:rPr lang="en-US" b="1" dirty="0" smtClean="0">
                <a:latin typeface="Cambria Math" pitchFamily="18" charset="0"/>
                <a:ea typeface="Cambria Math" pitchFamily="18" charset="0"/>
              </a:rPr>
              <a:t>     </a:t>
            </a:r>
            <a:r>
              <a:rPr lang="en-US" i="1" dirty="0" smtClean="0">
                <a:latin typeface="Cambria Math" pitchFamily="18" charset="0"/>
                <a:ea typeface="Cambria Math" pitchFamily="18" charset="0"/>
              </a:rPr>
              <a:t>O</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 Z⁺</a:t>
            </a:r>
            <a:r>
              <a:rPr lang="en-US"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is odd and </a:t>
            </a:r>
            <a:r>
              <a:rPr lang="en-US" i="1" dirty="0" smtClean="0">
                <a:ea typeface="Cambria Math" pitchFamily="18" charset="0"/>
              </a:rPr>
              <a:t>x</a:t>
            </a:r>
            <a:r>
              <a:rPr lang="en-US" dirty="0" smtClean="0">
                <a:latin typeface="Cambria Math" pitchFamily="18" charset="0"/>
                <a:ea typeface="Cambria Math" pitchFamily="18" charset="0"/>
              </a:rPr>
              <a:t> &lt; 10}</a:t>
            </a:r>
          </a:p>
          <a:p>
            <a:r>
              <a:rPr lang="en-US" dirty="0" smtClean="0"/>
              <a:t>A predicate may be used: </a:t>
            </a:r>
          </a:p>
          <a:p>
            <a:pPr>
              <a:buNone/>
            </a:pPr>
            <a:r>
              <a:rPr lang="en-US" dirty="0" smtClean="0"/>
              <a:t>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P(</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t>Example: </a:t>
            </a:r>
            <a:r>
              <a:rPr lang="en-US" i="1" dirty="0" smtClean="0">
                <a:latin typeface="Cambria Math" pitchFamily="18" charset="0"/>
                <a:ea typeface="Cambria Math" pitchFamily="18" charset="0"/>
              </a:rPr>
              <a:t>S</a:t>
            </a:r>
            <a:r>
              <a:rPr lang="en-US" b="1" i="1" dirty="0" smtClean="0">
                <a:latin typeface="Cambria Math" pitchFamily="18" charset="0"/>
                <a:ea typeface="Cambria Math" pitchFamily="18" charset="0"/>
              </a:rPr>
              <a:t> </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Prime(</a:t>
            </a:r>
            <a:r>
              <a:rPr lang="en-US" i="1" dirty="0" smtClean="0">
                <a:ea typeface="Cambria Math" pitchFamily="18" charset="0"/>
              </a:rPr>
              <a:t>x</a:t>
            </a:r>
            <a:r>
              <a:rPr lang="en-US" dirty="0" smtClean="0">
                <a:latin typeface="Cambria Math" pitchFamily="18" charset="0"/>
                <a:ea typeface="Cambria Math" pitchFamily="18" charset="0"/>
              </a:rPr>
              <a:t>)}</a:t>
            </a:r>
          </a:p>
          <a:p>
            <a:r>
              <a:rPr lang="en-US" dirty="0" smtClean="0">
                <a:ea typeface="Cambria Math" pitchFamily="18" charset="0"/>
              </a:rPr>
              <a:t>Positive rational numbers</a:t>
            </a:r>
            <a:r>
              <a:rPr lang="en-US" i="1" dirty="0" smtClean="0">
                <a:ea typeface="Cambria Math" pitchFamily="18" charset="0"/>
              </a:rPr>
              <a:t>:</a:t>
            </a:r>
          </a:p>
          <a:p>
            <a:pPr>
              <a:buNone/>
            </a:pPr>
            <a:r>
              <a:rPr lang="en-US" i="1" dirty="0" smtClean="0">
                <a:ea typeface="Cambria Math" pitchFamily="18" charset="0"/>
              </a:rPr>
              <a:t>        </a:t>
            </a:r>
            <a:r>
              <a:rPr lang="en-US" b="1" dirty="0" smtClean="0">
                <a:latin typeface="Cambria Math" pitchFamily="18" charset="0"/>
                <a:ea typeface="Cambria Math" pitchFamily="18" charset="0"/>
              </a:rPr>
              <a:t>Q</a:t>
            </a:r>
            <a:r>
              <a:rPr lang="en-US" b="1" baseline="30000" dirty="0" smtClean="0">
                <a:latin typeface="Cambria Math" pitchFamily="18" charset="0"/>
                <a:ea typeface="Cambria Math" pitchFamily="18" charset="0"/>
              </a:rPr>
              <a:t>+</a:t>
            </a:r>
            <a:r>
              <a:rPr lang="en-US" baseline="30000" dirty="0" smtClean="0">
                <a:latin typeface="Cambria Math" pitchFamily="18" charset="0"/>
                <a:ea typeface="Cambria Math" pitchFamily="18" charset="0"/>
              </a:rPr>
              <a:t>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 </a:t>
            </a:r>
            <a:r>
              <a:rPr lang="en-US" b="1" dirty="0" smtClean="0">
                <a:ea typeface="Cambria Math" pitchFamily="18" charset="0"/>
              </a:rPr>
              <a:t>R</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p</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q</a:t>
            </a:r>
            <a:r>
              <a:rPr lang="en-US" dirty="0" smtClean="0">
                <a:latin typeface="Cambria Math" pitchFamily="18" charset="0"/>
                <a:ea typeface="Cambria Math" pitchFamily="18" charset="0"/>
              </a:rPr>
              <a:t>, for some positive integers </a:t>
            </a:r>
            <a:r>
              <a:rPr lang="en-US" i="1" dirty="0" err="1" smtClean="0">
                <a:latin typeface="Cambria Math" pitchFamily="18" charset="0"/>
                <a:ea typeface="Cambria Math" pitchFamily="18" charset="0"/>
              </a:rPr>
              <a:t>p</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q</a:t>
            </a:r>
            <a:r>
              <a:rPr lang="en-US" dirty="0" smtClean="0">
                <a:latin typeface="Cambria Math" pitchFamily="18" charset="0"/>
                <a:ea typeface="Cambria Math" pitchFamily="18" charset="0"/>
              </a:rPr>
              <a:t>}</a:t>
            </a:r>
          </a:p>
          <a:p>
            <a:endParaRPr lang="en-US" i="1" dirty="0" smtClean="0">
              <a:latin typeface="Cambria Math" pitchFamily="18" charset="0"/>
              <a:ea typeface="Cambria Math" pitchFamily="18" charset="0"/>
            </a:endParaRPr>
          </a:p>
          <a:p>
            <a:pPr>
              <a:buNone/>
            </a:pPr>
            <a:endParaRPr lang="en-US" dirty="0" smtClean="0"/>
          </a:p>
        </p:txBody>
      </p:sp>
    </p:spTree>
    <p:extLst>
      <p:ext uri="{BB962C8B-B14F-4D97-AF65-F5344CB8AC3E}">
        <p14:creationId xmlns:p14="http://schemas.microsoft.com/office/powerpoint/2010/main" val="1565508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Interval Notation</a:t>
            </a:r>
            <a:endParaRPr lang="en-US"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  </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 </a:t>
            </a:r>
            <a:r>
              <a:rPr lang="en-US" i="1" dirty="0" smtClean="0">
                <a:latin typeface="Cambria Math"/>
                <a:ea typeface="Cambria Math"/>
              </a:rPr>
              <a:t>b</a:t>
            </a:r>
            <a:r>
              <a:rPr lang="en-US" dirty="0" smtClean="0">
                <a:latin typeface="Cambria Math"/>
                <a:ea typeface="Cambria Math"/>
              </a:rPr>
              <a:t>}</a:t>
            </a:r>
          </a:p>
          <a:p>
            <a:pPr>
              <a:buNone/>
            </a:pP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x</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&lt; </a:t>
            </a:r>
            <a:r>
              <a:rPr lang="en-US" i="1" dirty="0" smtClean="0">
                <a:latin typeface="Cambria Math"/>
                <a:ea typeface="Cambria Math"/>
              </a:rPr>
              <a:t>x</a:t>
            </a:r>
            <a:r>
              <a:rPr lang="en-US" dirty="0" smtClean="0">
                <a:latin typeface="Cambria Math"/>
                <a:ea typeface="Cambria Math"/>
              </a:rPr>
              <a:t> &lt; </a:t>
            </a:r>
            <a:r>
              <a:rPr lang="en-US" i="1" dirty="0" smtClean="0">
                <a:latin typeface="Cambria Math"/>
                <a:ea typeface="Cambria Math"/>
              </a:rPr>
              <a:t>b</a:t>
            </a:r>
            <a:r>
              <a:rPr lang="en-US" dirty="0" smtClean="0">
                <a:latin typeface="Cambria Math"/>
                <a:ea typeface="Cambria Math"/>
              </a:rPr>
              <a:t>}</a:t>
            </a:r>
          </a:p>
          <a:p>
            <a:pPr>
              <a:buNone/>
            </a:pPr>
            <a:endParaRPr lang="en-US" dirty="0" smtClean="0">
              <a:latin typeface="Cambria Math"/>
              <a:ea typeface="Cambria Math"/>
            </a:endParaRPr>
          </a:p>
          <a:p>
            <a:pPr>
              <a:buNone/>
            </a:pPr>
            <a:r>
              <a:rPr lang="en-US" i="1" dirty="0" smtClean="0"/>
              <a:t>  closed interval  </a:t>
            </a:r>
            <a:r>
              <a:rPr lang="en-US" dirty="0" smtClean="0"/>
              <a:t>[</a:t>
            </a:r>
            <a:r>
              <a:rPr lang="en-US" dirty="0" err="1" smtClean="0"/>
              <a:t>a,b</a:t>
            </a:r>
            <a:r>
              <a:rPr lang="en-US" dirty="0" smtClean="0"/>
              <a:t>]</a:t>
            </a:r>
          </a:p>
          <a:p>
            <a:pPr>
              <a:buNone/>
            </a:pPr>
            <a:r>
              <a:rPr lang="en-US" i="1" dirty="0" smtClean="0"/>
              <a:t>  open interval     </a:t>
            </a:r>
            <a:r>
              <a:rPr lang="en-US" dirty="0" smtClean="0"/>
              <a:t>(</a:t>
            </a:r>
            <a:r>
              <a:rPr lang="en-US" dirty="0" err="1" smtClean="0"/>
              <a:t>a,b</a:t>
            </a:r>
            <a:r>
              <a:rPr lang="en-US" dirty="0" smtClean="0"/>
              <a:t>)</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5096037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Set and Empty Set</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universal set</a:t>
            </a:r>
            <a:r>
              <a:rPr lang="en-US" dirty="0" smtClean="0"/>
              <a:t> </a:t>
            </a:r>
            <a:r>
              <a:rPr lang="en-US" i="1" dirty="0" smtClean="0"/>
              <a:t>U </a:t>
            </a:r>
            <a:r>
              <a:rPr lang="en-US" dirty="0" smtClean="0"/>
              <a:t>is the set containing everything currently under consideration. </a:t>
            </a:r>
            <a:endParaRPr lang="en-US" i="1" dirty="0" smtClean="0"/>
          </a:p>
          <a:p>
            <a:pPr lvl="1"/>
            <a:r>
              <a:rPr lang="en-US" dirty="0" smtClean="0"/>
              <a:t>Sometimes implicit</a:t>
            </a:r>
          </a:p>
          <a:p>
            <a:pPr lvl="1"/>
            <a:r>
              <a:rPr lang="en-US" dirty="0" smtClean="0"/>
              <a:t>Sometimes explicitly stated.</a:t>
            </a:r>
          </a:p>
          <a:p>
            <a:pPr lvl="1"/>
            <a:r>
              <a:rPr lang="en-US" dirty="0" smtClean="0"/>
              <a:t>Contents depend on the context.</a:t>
            </a:r>
          </a:p>
          <a:p>
            <a:r>
              <a:rPr lang="en-US" dirty="0" smtClean="0"/>
              <a:t>The empty set is the set with no</a:t>
            </a:r>
          </a:p>
          <a:p>
            <a:pPr>
              <a:buNone/>
            </a:pPr>
            <a:r>
              <a:rPr lang="en-US" dirty="0" smtClean="0"/>
              <a:t>      elements. Symbolized </a:t>
            </a:r>
            <a:r>
              <a:rPr lang="en-US" dirty="0" smtClean="0">
                <a:latin typeface="Cambria Math"/>
                <a:ea typeface="Cambria Math"/>
              </a:rPr>
              <a:t>∅, but</a:t>
            </a:r>
          </a:p>
          <a:p>
            <a:pPr>
              <a:buNone/>
            </a:pPr>
            <a:r>
              <a:rPr lang="en-US" dirty="0" smtClean="0">
                <a:latin typeface="Cambria Math"/>
                <a:ea typeface="Cambria Math"/>
              </a:rPr>
              <a:t>       </a:t>
            </a:r>
            <a:r>
              <a:rPr lang="en-US" dirty="0" smtClean="0"/>
              <a:t>{} also used.</a:t>
            </a:r>
            <a:endParaRPr lang="en-US" dirty="0">
              <a:ea typeface="Cambria Math" pitchFamily="18" charset="0"/>
            </a:endParaRPr>
          </a:p>
        </p:txBody>
      </p:sp>
      <p:sp>
        <p:nvSpPr>
          <p:cNvPr id="4" name="Rectangle 3"/>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Oval 4"/>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TextBox 5"/>
          <p:cNvSpPr txBox="1"/>
          <p:nvPr/>
        </p:nvSpPr>
        <p:spPr>
          <a:xfrm>
            <a:off x="7696200" y="3657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7" name="TextBox 6"/>
          <p:cNvSpPr txBox="1"/>
          <p:nvPr/>
        </p:nvSpPr>
        <p:spPr>
          <a:xfrm>
            <a:off x="6248400" y="2895600"/>
            <a:ext cx="182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0" name="TextBox 9"/>
          <p:cNvSpPr txBox="1"/>
          <p:nvPr/>
        </p:nvSpPr>
        <p:spPr>
          <a:xfrm>
            <a:off x="6629400" y="4267200"/>
            <a:ext cx="1828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 e </a:t>
            </a:r>
            <a:r>
              <a:rPr kumimoji="0" lang="en-US" sz="1800" b="0" i="0" u="none" strike="noStrike" kern="1200" cap="none" spc="0" normalizeH="0" baseline="0" noProof="0" dirty="0" err="1" smtClean="0">
                <a:ln>
                  <a:noFill/>
                </a:ln>
                <a:solidFill>
                  <a:prstClr val="black"/>
                </a:solidFill>
                <a:effectLst/>
                <a:uLnTx/>
                <a:uFillTx/>
                <a:latin typeface="Constantia"/>
                <a:ea typeface="+mn-ea"/>
                <a:cs typeface="+mn-cs"/>
              </a:rPr>
              <a:t>i</a:t>
            </a:r>
            <a:endParaRPr kumimoji="0" lang="en-US" sz="1800" b="0" i="0" u="none" strike="noStrike" kern="1200" cap="none" spc="0" normalizeH="0" baseline="0" noProof="0" dirty="0" smtClean="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o u</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1" name="TextBox 10"/>
          <p:cNvSpPr txBox="1"/>
          <p:nvPr/>
        </p:nvSpPr>
        <p:spPr>
          <a:xfrm>
            <a:off x="6400800" y="4267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V</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13" name="Picture 12" descr="0204.jpg"/>
          <p:cNvPicPr>
            <a:picLocks noChangeAspect="1"/>
          </p:cNvPicPr>
          <p:nvPr/>
        </p:nvPicPr>
        <p:blipFill>
          <a:blip r:embed="rId2" cstate="print"/>
          <a:stretch>
            <a:fillRect/>
          </a:stretch>
        </p:blipFill>
        <p:spPr>
          <a:xfrm>
            <a:off x="4800600" y="5486400"/>
            <a:ext cx="893064" cy="1036320"/>
          </a:xfrm>
          <a:prstGeom prst="rect">
            <a:avLst/>
          </a:prstGeom>
        </p:spPr>
      </p:pic>
      <p:sp>
        <p:nvSpPr>
          <p:cNvPr id="14" name="TextBox 13"/>
          <p:cNvSpPr txBox="1"/>
          <p:nvPr/>
        </p:nvSpPr>
        <p:spPr>
          <a:xfrm>
            <a:off x="5943600" y="5638800"/>
            <a:ext cx="2819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John Venn (1834-1923)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Cambridge, UK</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4158215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to remember</a:t>
            </a:r>
            <a:endParaRPr lang="en-US" dirty="0"/>
          </a:p>
        </p:txBody>
      </p:sp>
      <p:sp>
        <p:nvSpPr>
          <p:cNvPr id="3" name="Content Placeholder 2"/>
          <p:cNvSpPr>
            <a:spLocks noGrp="1"/>
          </p:cNvSpPr>
          <p:nvPr>
            <p:ph idx="1"/>
          </p:nvPr>
        </p:nvSpPr>
        <p:spPr/>
        <p:txBody>
          <a:bodyPr/>
          <a:lstStyle/>
          <a:p>
            <a:r>
              <a:rPr lang="en-US" dirty="0" smtClean="0"/>
              <a:t>Sets can be elements of sets.</a:t>
            </a:r>
          </a:p>
          <a:p>
            <a:pPr>
              <a:buNone/>
            </a:pPr>
            <a:r>
              <a:rPr lang="en-US" dirty="0" smtClean="0">
                <a:latin typeface="Cambria Math" pitchFamily="18" charset="0"/>
                <a:ea typeface="Cambria Math" pitchFamily="18" charset="0"/>
              </a:rPr>
              <a:t>         {{1,2,3},</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a:t>
            </a:r>
            <a:r>
              <a:rPr lang="en-US" i="1" dirty="0" err="1" smtClean="0">
                <a:latin typeface="Cambria Math" pitchFamily="18" charset="0"/>
                <a:ea typeface="Cambria Math" pitchFamily="18" charset="0"/>
              </a:rPr>
              <a:t>b,c</a:t>
            </a:r>
            <a:r>
              <a:rPr lang="en-US" dirty="0" smtClean="0">
                <a:latin typeface="Cambria Math" pitchFamily="18" charset="0"/>
                <a:ea typeface="Cambria Math" pitchFamily="18" charset="0"/>
              </a:rPr>
              <a:t>}}</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Z</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Q</a:t>
            </a:r>
            <a:r>
              <a:rPr lang="en-US" dirty="0" smtClean="0">
                <a:latin typeface="Cambria Math" pitchFamily="18" charset="0"/>
                <a:ea typeface="Cambria Math" pitchFamily="18" charset="0"/>
              </a:rPr>
              <a:t>,</a:t>
            </a:r>
            <a:r>
              <a:rPr lang="en-US" b="1" dirty="0" smtClean="0">
                <a:latin typeface="Cambria Math" pitchFamily="18" charset="0"/>
                <a:ea typeface="Cambria Math" pitchFamily="18" charset="0"/>
              </a:rPr>
              <a:t>R</a:t>
            </a:r>
            <a:r>
              <a:rPr lang="en-US" dirty="0" smtClean="0">
                <a:latin typeface="Cambria Math" pitchFamily="18" charset="0"/>
                <a:ea typeface="Cambria Math" pitchFamily="18" charset="0"/>
              </a:rPr>
              <a:t>}</a:t>
            </a:r>
          </a:p>
          <a:p>
            <a:r>
              <a:rPr lang="en-US" dirty="0" smtClean="0"/>
              <a:t>The empty set is different from a set containing the empty set.</a:t>
            </a:r>
          </a:p>
          <a:p>
            <a:pPr>
              <a:buNone/>
            </a:pPr>
            <a:r>
              <a:rPr lang="en-US" dirty="0" smtClean="0"/>
              <a:t>       </a:t>
            </a:r>
            <a:r>
              <a:rPr lang="en-US" dirty="0" smtClean="0">
                <a:latin typeface="Cambria Math"/>
                <a:ea typeface="Cambria Math"/>
              </a:rPr>
              <a:t>∅</a:t>
            </a:r>
            <a:r>
              <a:rPr lang="en-US" dirty="0" smtClean="0"/>
              <a:t>  </a:t>
            </a:r>
            <a:r>
              <a:rPr lang="en-US" dirty="0" smtClean="0">
                <a:latin typeface="Cambria Math"/>
                <a:ea typeface="Cambria Math"/>
              </a:rPr>
              <a:t>≠ { ∅ } </a:t>
            </a:r>
            <a:endParaRPr lang="en-US" dirty="0"/>
          </a:p>
        </p:txBody>
      </p:sp>
    </p:spTree>
    <p:extLst>
      <p:ext uri="{BB962C8B-B14F-4D97-AF65-F5344CB8AC3E}">
        <p14:creationId xmlns:p14="http://schemas.microsoft.com/office/powerpoint/2010/main" val="203358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Equality</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Two sets are </a:t>
            </a:r>
            <a:r>
              <a:rPr lang="en-US" i="1" dirty="0" smtClean="0"/>
              <a:t>equal</a:t>
            </a:r>
            <a:r>
              <a:rPr lang="en-US" dirty="0" smtClean="0"/>
              <a:t> if and only if they have the same elements. </a:t>
            </a:r>
          </a:p>
          <a:p>
            <a:pPr lvl="1"/>
            <a:r>
              <a:rPr lang="en-US" dirty="0" smtClean="0"/>
              <a:t>Therefore if A and B are sets, then A and B are equal if and only if                                         . </a:t>
            </a:r>
          </a:p>
          <a:p>
            <a:pPr lvl="1"/>
            <a:r>
              <a:rPr lang="en-US" dirty="0" smtClean="0"/>
              <a:t>We write </a:t>
            </a:r>
            <a:r>
              <a:rPr lang="en-US" i="1" dirty="0" smtClean="0"/>
              <a:t>A</a:t>
            </a:r>
            <a:r>
              <a:rPr lang="en-US" dirty="0" smtClean="0"/>
              <a:t> = </a:t>
            </a:r>
            <a:r>
              <a:rPr lang="en-US" i="1" dirty="0" smtClean="0"/>
              <a:t>B</a:t>
            </a:r>
            <a:r>
              <a:rPr lang="en-US" dirty="0" smtClean="0"/>
              <a:t> if </a:t>
            </a:r>
            <a:r>
              <a:rPr lang="en-US" i="1" dirty="0" smtClean="0"/>
              <a:t>A</a:t>
            </a:r>
            <a:r>
              <a:rPr lang="en-US" dirty="0" smtClean="0"/>
              <a:t> and </a:t>
            </a:r>
            <a:r>
              <a:rPr lang="en-US" i="1" dirty="0" smtClean="0"/>
              <a:t>B</a:t>
            </a:r>
            <a:r>
              <a:rPr lang="en-US" dirty="0" smtClean="0"/>
              <a:t> are equal sets.</a:t>
            </a:r>
          </a:p>
          <a:p>
            <a:pPr>
              <a:buNone/>
            </a:pPr>
            <a:r>
              <a:rPr lang="en-US" dirty="0" smtClean="0"/>
              <a:t>                </a:t>
            </a:r>
            <a:r>
              <a:rPr lang="en-US" dirty="0" smtClean="0">
                <a:latin typeface="Cambria Math" pitchFamily="18" charset="0"/>
                <a:ea typeface="Cambria Math" pitchFamily="18" charset="0"/>
              </a:rPr>
              <a:t>{1,3,5}   = {3, 5, 1}</a:t>
            </a:r>
          </a:p>
          <a:p>
            <a:pPr>
              <a:buNone/>
            </a:pPr>
            <a:r>
              <a:rPr lang="en-US" dirty="0" smtClean="0">
                <a:latin typeface="Cambria Math" pitchFamily="18" charset="0"/>
                <a:ea typeface="Cambria Math" pitchFamily="18" charset="0"/>
              </a:rPr>
              <a:t>                  {1,5,5,5,3,3,1} = {1,3,5}</a:t>
            </a:r>
            <a:endParaRPr lang="en-US" dirty="0">
              <a:latin typeface="Cambria Math" pitchFamily="18" charset="0"/>
              <a:ea typeface="Cambria Math" pitchFamily="18" charset="0"/>
            </a:endParaRPr>
          </a:p>
        </p:txBody>
      </p:sp>
      <p:pic>
        <p:nvPicPr>
          <p:cNvPr id="4" name="Picture 3" descr="addin_tmp.png"/>
          <p:cNvPicPr>
            <a:picLocks noChangeAspect="1"/>
          </p:cNvPicPr>
          <p:nvPr>
            <p:custDataLst>
              <p:tags r:id="rId1"/>
            </p:custDataLst>
          </p:nvPr>
        </p:nvPicPr>
        <p:blipFill>
          <a:blip r:embed="rId4" cstate="print"/>
          <a:stretch>
            <a:fillRect/>
          </a:stretch>
        </p:blipFill>
        <p:spPr>
          <a:xfrm>
            <a:off x="2819400" y="3200400"/>
            <a:ext cx="3231833" cy="382905"/>
          </a:xfrm>
          <a:prstGeom prst="rect">
            <a:avLst/>
          </a:prstGeom>
        </p:spPr>
      </p:pic>
    </p:spTree>
    <p:extLst>
      <p:ext uri="{BB962C8B-B14F-4D97-AF65-F5344CB8AC3E}">
        <p14:creationId xmlns:p14="http://schemas.microsoft.com/office/powerpoint/2010/main" val="190950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a:t>
            </a:r>
            <a:endParaRPr lang="en-US" dirty="0"/>
          </a:p>
        </p:txBody>
      </p:sp>
      <p:sp>
        <p:nvSpPr>
          <p:cNvPr id="6" name="Text Placeholder 5"/>
          <p:cNvSpPr>
            <a:spLocks noGrp="1"/>
          </p:cNvSpPr>
          <p:nvPr>
            <p:ph type="body" idx="1"/>
          </p:nvPr>
        </p:nvSpPr>
        <p:spPr/>
        <p:txBody>
          <a:bodyPr/>
          <a:lstStyle/>
          <a:p>
            <a:r>
              <a:rPr lang="en-US" dirty="0" smtClean="0"/>
              <a:t>Primary – Linz 6e</a:t>
            </a:r>
            <a:endParaRPr lang="en-US" dirty="0"/>
          </a:p>
        </p:txBody>
      </p:sp>
      <p:sp>
        <p:nvSpPr>
          <p:cNvPr id="8" name="Text Placeholder 7"/>
          <p:cNvSpPr>
            <a:spLocks noGrp="1"/>
          </p:cNvSpPr>
          <p:nvPr>
            <p:ph type="body" sz="quarter" idx="3"/>
          </p:nvPr>
        </p:nvSpPr>
        <p:spPr/>
        <p:txBody>
          <a:bodyPr/>
          <a:lstStyle/>
          <a:p>
            <a:r>
              <a:rPr lang="en-US" dirty="0" smtClean="0"/>
              <a:t>Supplemental – Rosen 7e</a:t>
            </a:r>
            <a:endParaRPr lang="en-US" dirty="0"/>
          </a:p>
        </p:txBody>
      </p:sp>
      <p:pic>
        <p:nvPicPr>
          <p:cNvPr id="1028" name="Picture 4" descr="https://images-na.ssl-images-amazon.com/images/I/51yDB7MxSAL._SX403_BO1,204,203,200_.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343263" y="2582863"/>
            <a:ext cx="2661761" cy="3286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images-na.ssl-images-amazon.com/images/I/51nSnO5i7eL._SX403_BO1,204,203,200_.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146929" y="2582863"/>
            <a:ext cx="2736342"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31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a:t>
            </a:r>
            <a:endParaRPr lang="en-US" dirty="0"/>
          </a:p>
        </p:txBody>
      </p:sp>
      <p:sp>
        <p:nvSpPr>
          <p:cNvPr id="3" name="Content Placeholder 2"/>
          <p:cNvSpPr>
            <a:spLocks noGrp="1"/>
          </p:cNvSpPr>
          <p:nvPr>
            <p:ph idx="1"/>
          </p:nvPr>
        </p:nvSpPr>
        <p:spPr/>
        <p:txBody>
          <a:bodyPr>
            <a:normAutofit/>
          </a:bodyPr>
          <a:lstStyle/>
          <a:p>
            <a:pPr>
              <a:buNone/>
            </a:pPr>
            <a:r>
              <a:rPr lang="en-US" b="1" dirty="0" smtClean="0"/>
              <a:t>   Definition</a:t>
            </a:r>
            <a:r>
              <a:rPr lang="en-US" dirty="0" smtClean="0"/>
              <a:t>:  The set </a:t>
            </a:r>
            <a:r>
              <a:rPr lang="en-US" i="1" dirty="0" smtClean="0"/>
              <a:t>A</a:t>
            </a:r>
            <a:r>
              <a:rPr lang="en-US" dirty="0" smtClean="0"/>
              <a:t> is a </a:t>
            </a:r>
            <a:r>
              <a:rPr lang="en-US" i="1" dirty="0" smtClean="0"/>
              <a:t>subset</a:t>
            </a:r>
            <a:r>
              <a:rPr lang="en-US" dirty="0" smtClean="0"/>
              <a:t> of </a:t>
            </a:r>
            <a:r>
              <a:rPr lang="en-US" i="1" dirty="0" smtClean="0"/>
              <a:t>B</a:t>
            </a:r>
            <a:r>
              <a:rPr lang="en-US" dirty="0" smtClean="0"/>
              <a:t>, if and only if every element of </a:t>
            </a:r>
            <a:r>
              <a:rPr lang="en-US" i="1" dirty="0" smtClean="0"/>
              <a:t>A</a:t>
            </a:r>
            <a:r>
              <a:rPr lang="en-US" dirty="0" smtClean="0"/>
              <a:t> is also an element of </a:t>
            </a:r>
            <a:r>
              <a:rPr lang="en-US" i="1" dirty="0" smtClean="0"/>
              <a:t>B</a:t>
            </a:r>
            <a:r>
              <a:rPr lang="en-US" dirty="0" smtClean="0"/>
              <a:t>.  </a:t>
            </a:r>
          </a:p>
          <a:p>
            <a:pPr lvl="1"/>
            <a:r>
              <a:rPr lang="en-US" dirty="0" smtClean="0"/>
              <a:t>The notation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is used </a:t>
            </a:r>
            <a:r>
              <a:rPr lang="en-US" dirty="0" smtClean="0">
                <a:latin typeface="Cambria Math"/>
                <a:ea typeface="Cambria Math"/>
              </a:rPr>
              <a:t>to indicate that </a:t>
            </a:r>
            <a:r>
              <a:rPr lang="en-US" i="1" dirty="0" smtClean="0">
                <a:latin typeface="Cambria Math"/>
                <a:ea typeface="Cambria Math"/>
              </a:rPr>
              <a:t>A</a:t>
            </a:r>
            <a:r>
              <a:rPr lang="en-US" dirty="0" smtClean="0">
                <a:latin typeface="Cambria Math"/>
                <a:ea typeface="Cambria Math"/>
              </a:rPr>
              <a:t> is a subset of the set </a:t>
            </a:r>
            <a:r>
              <a:rPr lang="en-US" i="1" dirty="0" smtClean="0">
                <a:latin typeface="Cambria Math"/>
                <a:ea typeface="Cambria Math"/>
              </a:rPr>
              <a:t>B</a:t>
            </a:r>
            <a:r>
              <a:rPr lang="en-US" dirty="0" smtClean="0">
                <a:latin typeface="Cambria Math"/>
                <a:ea typeface="Cambria Math"/>
              </a:rPr>
              <a:t>. </a:t>
            </a:r>
          </a:p>
          <a:p>
            <a:pPr lvl="1"/>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dirty="0" smtClean="0">
                <a:latin typeface="Cambria Math" pitchFamily="18" charset="0"/>
                <a:ea typeface="Cambria Math" pitchFamily="18" charset="0"/>
              </a:rPr>
              <a:t>   holds if and only if                                            </a:t>
            </a:r>
            <a:r>
              <a:rPr lang="en-US" dirty="0" smtClean="0"/>
              <a:t>is true. </a:t>
            </a:r>
          </a:p>
          <a:p>
            <a:pPr marL="1124712" lvl="2" indent="-457200">
              <a:buFont typeface="+mj-lt"/>
              <a:buAutoNum type="arabicPeriod"/>
            </a:pPr>
            <a:r>
              <a:rPr lang="en-US" dirty="0" smtClean="0"/>
              <a:t>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dirty="0" smtClean="0">
                <a:latin typeface="Cambria Math"/>
                <a:ea typeface="Cambria Math"/>
              </a:rPr>
              <a:t>∅</a:t>
            </a:r>
            <a:r>
              <a:rPr lang="en-US" dirty="0" smtClean="0">
                <a:latin typeface="MS Reference Sans Serif" pitchFamily="34" charset="0"/>
                <a:ea typeface="Cambria Math" pitchFamily="18" charset="0"/>
              </a:rPr>
              <a:t>  </a:t>
            </a:r>
            <a:r>
              <a:rPr lang="en-US" dirty="0" smtClean="0"/>
              <a:t>is  always false, </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endParaRPr lang="en-US" b="1" dirty="0" smtClean="0"/>
          </a:p>
          <a:p>
            <a:pPr marL="1124712" lvl="2" indent="-457200">
              <a:buFont typeface="+mj-lt"/>
              <a:buAutoNum type="arabicPeriod"/>
            </a:pPr>
            <a:r>
              <a:rPr lang="en-US" dirty="0" smtClean="0"/>
              <a:t> Because </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dirty="0" smtClean="0">
                <a:latin typeface="Cambria Math"/>
                <a:ea typeface="Cambria Math"/>
              </a:rPr>
              <a:t>→</a:t>
            </a:r>
            <a:r>
              <a:rPr lang="en-US" i="1" dirty="0" smtClean="0">
                <a:latin typeface="Cambria Math" pitchFamily="18" charset="0"/>
                <a:ea typeface="Cambria Math" pitchFamily="18" charset="0"/>
              </a:rPr>
              <a:t> 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S</a:t>
            </a:r>
            <a:r>
              <a:rPr lang="en-US" dirty="0" smtClean="0">
                <a:latin typeface="MS Reference Sans Serif" pitchFamily="34" charset="0"/>
                <a:ea typeface="Cambria Math" pitchFamily="18" charset="0"/>
              </a:rPr>
              <a:t>, </a:t>
            </a:r>
            <a:r>
              <a:rPr lang="en-US" i="1" dirty="0" smtClean="0">
                <a:latin typeface="Cambria Math" pitchFamily="18" charset="0"/>
                <a:ea typeface="Cambria Math" pitchFamily="18" charset="0"/>
              </a:rPr>
              <a:t>S</a:t>
            </a:r>
            <a:r>
              <a:rPr lang="en-US" dirty="0" smtClean="0">
                <a:latin typeface="Cambria Math"/>
                <a:ea typeface="Cambria Math"/>
              </a:rPr>
              <a:t> </a:t>
            </a:r>
            <a:r>
              <a:rPr lang="en-US" dirty="0" smtClean="0">
                <a:latin typeface="Cambria Math" pitchFamily="18" charset="0"/>
                <a:ea typeface="Cambria Math" pitchFamily="18" charset="0"/>
              </a:rPr>
              <a:t>⊆ </a:t>
            </a:r>
            <a:r>
              <a:rPr lang="en-US" i="1" dirty="0" smtClean="0">
                <a:latin typeface="Cambria Math" pitchFamily="18" charset="0"/>
                <a:ea typeface="Cambria Math" pitchFamily="18" charset="0"/>
              </a:rPr>
              <a:t>S</a:t>
            </a:r>
            <a:r>
              <a:rPr lang="en-US" dirty="0" smtClean="0"/>
              <a:t>, for every  set </a:t>
            </a:r>
            <a:r>
              <a:rPr lang="en-US" i="1" dirty="0" smtClean="0"/>
              <a:t>S</a:t>
            </a:r>
            <a:r>
              <a:rPr lang="en-US" dirty="0" smtClean="0"/>
              <a:t>. </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4648200" y="3657600"/>
            <a:ext cx="2693194" cy="319088"/>
          </a:xfrm>
          <a:prstGeom prst="rect">
            <a:avLst/>
          </a:prstGeom>
        </p:spPr>
      </p:pic>
    </p:spTree>
    <p:extLst>
      <p:ext uri="{BB962C8B-B14F-4D97-AF65-F5344CB8AC3E}">
        <p14:creationId xmlns:p14="http://schemas.microsoft.com/office/powerpoint/2010/main" val="5564290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a Set is or is not a Subset of Another Set</a:t>
            </a:r>
            <a:endParaRPr lang="en-US" dirty="0"/>
          </a:p>
        </p:txBody>
      </p:sp>
      <p:sp>
        <p:nvSpPr>
          <p:cNvPr id="3" name="Content Placeholder 2"/>
          <p:cNvSpPr>
            <a:spLocks noGrp="1"/>
          </p:cNvSpPr>
          <p:nvPr>
            <p:ph idx="1"/>
          </p:nvPr>
        </p:nvSpPr>
        <p:spPr/>
        <p:txBody>
          <a:bodyPr>
            <a:normAutofit lnSpcReduction="10000"/>
          </a:bodyPr>
          <a:lstStyle/>
          <a:p>
            <a:r>
              <a:rPr lang="en-US" b="1" dirty="0" smtClean="0">
                <a:ea typeface="Cambria Math" pitchFamily="18" charset="0"/>
              </a:rPr>
              <a:t>Showing  that A is a Subset of B</a:t>
            </a:r>
            <a:r>
              <a:rPr lang="en-US" dirty="0" smtClean="0">
                <a:ea typeface="Cambria Math" pitchFamily="18" charset="0"/>
              </a:rPr>
              <a:t>: To </a:t>
            </a:r>
            <a:r>
              <a:rPr lang="en-US" dirty="0" smtClean="0">
                <a:latin typeface="Cambria Math" pitchFamily="18" charset="0"/>
                <a:ea typeface="Cambria Math" pitchFamily="18" charset="0"/>
              </a:rPr>
              <a:t>show that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latin typeface="Cambria Math" pitchFamily="18" charset="0"/>
                <a:ea typeface="Cambria Math" pitchFamily="18" charset="0"/>
              </a:rPr>
              <a:t>, show that if </a:t>
            </a:r>
            <a:r>
              <a:rPr lang="en-US" i="1" dirty="0" smtClean="0">
                <a:ea typeface="Cambria Math" pitchFamily="18" charset="0"/>
              </a:rPr>
              <a:t>x</a:t>
            </a:r>
            <a:r>
              <a:rPr lang="en-US" dirty="0" smtClean="0">
                <a:latin typeface="Cambria Math" pitchFamily="18" charset="0"/>
                <a:ea typeface="Cambria Math" pitchFamily="18" charset="0"/>
              </a:rPr>
              <a:t> belongs to </a:t>
            </a:r>
            <a:r>
              <a:rPr lang="en-US" i="1" dirty="0" smtClean="0">
                <a:ea typeface="Cambria Math" pitchFamily="18" charset="0"/>
              </a:rPr>
              <a:t>A,</a:t>
            </a:r>
            <a:r>
              <a:rPr lang="en-US" dirty="0" smtClean="0">
                <a:latin typeface="Cambria Math" pitchFamily="18" charset="0"/>
                <a:ea typeface="Cambria Math" pitchFamily="18" charset="0"/>
              </a:rPr>
              <a:t> then </a:t>
            </a:r>
            <a:r>
              <a:rPr lang="en-US" dirty="0" smtClean="0">
                <a:ea typeface="Cambria Math" pitchFamily="18" charset="0"/>
              </a:rPr>
              <a:t>x </a:t>
            </a:r>
            <a:r>
              <a:rPr lang="en-US" dirty="0" smtClean="0">
                <a:latin typeface="Cambria Math" pitchFamily="18" charset="0"/>
                <a:ea typeface="Cambria Math" pitchFamily="18" charset="0"/>
              </a:rPr>
              <a:t>also belongs to </a:t>
            </a:r>
            <a:r>
              <a:rPr lang="en-US" i="1" dirty="0" smtClean="0">
                <a:ea typeface="Cambria Math" pitchFamily="18" charset="0"/>
              </a:rPr>
              <a:t>B</a:t>
            </a:r>
            <a:r>
              <a:rPr lang="en-US" dirty="0" smtClean="0">
                <a:latin typeface="Cambria Math" pitchFamily="18" charset="0"/>
                <a:ea typeface="Cambria Math" pitchFamily="18" charset="0"/>
              </a:rPr>
              <a:t>.</a:t>
            </a:r>
            <a:endParaRPr lang="en-US" b="1" dirty="0" smtClean="0">
              <a:latin typeface="Cambria Math" pitchFamily="18" charset="0"/>
              <a:ea typeface="Cambria Math" pitchFamily="18" charset="0"/>
            </a:endParaRPr>
          </a:p>
          <a:p>
            <a:r>
              <a:rPr lang="en-US" b="1" dirty="0" smtClean="0">
                <a:ea typeface="Cambria Math" pitchFamily="18" charset="0"/>
              </a:rPr>
              <a:t>Showing that A is not a Subset of B</a:t>
            </a:r>
            <a:r>
              <a:rPr lang="en-US" dirty="0" smtClean="0">
                <a:latin typeface="Cambria Math" pitchFamily="18" charset="0"/>
                <a:ea typeface="Cambria Math" pitchFamily="18" charset="0"/>
              </a:rPr>
              <a:t>: </a:t>
            </a:r>
            <a:r>
              <a:rPr lang="en-US" dirty="0" smtClean="0"/>
              <a:t>To show that </a:t>
            </a:r>
            <a:r>
              <a:rPr lang="en-US" i="1" dirty="0" smtClean="0"/>
              <a:t>A</a:t>
            </a:r>
            <a:r>
              <a:rPr lang="en-US" dirty="0" smtClean="0"/>
              <a:t> is not a subset of </a:t>
            </a:r>
            <a:r>
              <a:rPr lang="en-US" i="1" dirty="0" smtClean="0"/>
              <a:t>B</a:t>
            </a: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t>  find an element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with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b="1" dirty="0" smtClean="0">
                <a:latin typeface="Cambria Math" pitchFamily="18" charset="0"/>
                <a:ea typeface="Cambria Math" pitchFamily="18" charset="0"/>
              </a:rPr>
              <a:t>.</a:t>
            </a:r>
            <a:r>
              <a:rPr lang="en-US" dirty="0" smtClean="0">
                <a:latin typeface="Cambria Math" pitchFamily="18" charset="0"/>
                <a:ea typeface="Cambria Math" pitchFamily="18" charset="0"/>
              </a:rPr>
              <a:t>  </a:t>
            </a:r>
            <a:r>
              <a:rPr lang="en-US" dirty="0" smtClean="0">
                <a:ea typeface="Cambria Math" pitchFamily="18" charset="0"/>
              </a:rPr>
              <a:t>(</a:t>
            </a:r>
            <a:r>
              <a:rPr lang="en-US" dirty="0" smtClean="0">
                <a:latin typeface="Cambria Math" pitchFamily="18" charset="0"/>
                <a:ea typeface="Cambria Math" pitchFamily="18" charset="0"/>
              </a:rPr>
              <a:t>Such an </a:t>
            </a:r>
            <a:r>
              <a:rPr lang="en-US" i="1" dirty="0" smtClean="0">
                <a:ea typeface="Cambria Math" pitchFamily="18" charset="0"/>
              </a:rPr>
              <a:t>x</a:t>
            </a:r>
            <a:r>
              <a:rPr lang="en-US" dirty="0" smtClean="0">
                <a:latin typeface="Cambria Math" pitchFamily="18" charset="0"/>
                <a:ea typeface="Cambria Math" pitchFamily="18" charset="0"/>
              </a:rPr>
              <a:t> is a counterexample to the claim that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A</a:t>
            </a:r>
            <a:r>
              <a:rPr lang="en-US" dirty="0" smtClean="0">
                <a:latin typeface="Cambria Math" pitchFamily="18" charset="0"/>
                <a:ea typeface="Cambria Math" pitchFamily="18" charset="0"/>
              </a:rPr>
              <a:t> implies </a:t>
            </a:r>
            <a:r>
              <a:rPr lang="en-US" i="1" dirty="0" smtClean="0">
                <a:ea typeface="Cambria Math" pitchFamily="18" charset="0"/>
              </a:rPr>
              <a:t>x</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ea typeface="Cambria Math" pitchFamily="18" charset="0"/>
              </a:rPr>
              <a:t>.)</a:t>
            </a:r>
          </a:p>
          <a:p>
            <a:pPr>
              <a:buNone/>
            </a:pPr>
            <a:r>
              <a:rPr lang="en-US" b="1" dirty="0" smtClean="0">
                <a:latin typeface="Cambria Math" pitchFamily="18" charset="0"/>
                <a:ea typeface="Cambria Math" pitchFamily="18" charset="0"/>
              </a:rPr>
              <a:t>    </a:t>
            </a:r>
            <a:r>
              <a:rPr lang="en-US" b="1" dirty="0" smtClean="0">
                <a:ea typeface="Cambria Math" pitchFamily="18" charset="0"/>
              </a:rPr>
              <a:t>Examples</a:t>
            </a:r>
            <a:r>
              <a:rPr lang="en-US" dirty="0" smtClean="0">
                <a:ea typeface="Cambria Math" pitchFamily="18" charset="0"/>
              </a:rPr>
              <a:t>:</a:t>
            </a:r>
            <a:r>
              <a:rPr lang="en-US" b="1" dirty="0" smtClean="0">
                <a:ea typeface="Cambria Math" pitchFamily="18" charset="0"/>
              </a:rPr>
              <a:t> </a:t>
            </a:r>
          </a:p>
          <a:p>
            <a:pPr marL="850392" lvl="1" indent="-457200">
              <a:buFont typeface="+mj-lt"/>
              <a:buAutoNum type="arabicPeriod"/>
            </a:pPr>
            <a:r>
              <a:rPr lang="en-US" dirty="0" smtClean="0">
                <a:latin typeface="Cambria Math" pitchFamily="18" charset="0"/>
                <a:ea typeface="Cambria Math" pitchFamily="18" charset="0"/>
              </a:rPr>
              <a:t>The set of all computer science majors at your school is a subset of all students at your school.</a:t>
            </a:r>
          </a:p>
          <a:p>
            <a:pPr marL="850392" lvl="1" indent="-457200">
              <a:buFont typeface="+mj-lt"/>
              <a:buAutoNum type="arabicPeriod"/>
            </a:pPr>
            <a:r>
              <a:rPr lang="en-US" dirty="0" smtClean="0">
                <a:latin typeface="Cambria Math" pitchFamily="18" charset="0"/>
                <a:ea typeface="Cambria Math" pitchFamily="18" charset="0"/>
              </a:rPr>
              <a:t>The set of integers with squares less than 100 is not a subset of the set of nonnegative integers.</a:t>
            </a:r>
          </a:p>
          <a:p>
            <a:endParaRPr lang="en-US" b="1" dirty="0" smtClean="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3271155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look at Equality of Sets</a:t>
            </a:r>
            <a:endParaRPr lang="en-US" dirty="0"/>
          </a:p>
        </p:txBody>
      </p:sp>
      <p:sp>
        <p:nvSpPr>
          <p:cNvPr id="3" name="Content Placeholder 2"/>
          <p:cNvSpPr>
            <a:spLocks noGrp="1"/>
          </p:cNvSpPr>
          <p:nvPr>
            <p:ph idx="1"/>
          </p:nvPr>
        </p:nvSpPr>
        <p:spPr/>
        <p:txBody>
          <a:bodyPr/>
          <a:lstStyle/>
          <a:p>
            <a:r>
              <a:rPr lang="en-US" dirty="0" smtClean="0"/>
              <a:t>Recall that two sets </a:t>
            </a:r>
            <a:r>
              <a:rPr lang="en-US" i="1" dirty="0" smtClean="0"/>
              <a:t>A</a:t>
            </a:r>
            <a:r>
              <a:rPr lang="en-US" dirty="0" smtClean="0"/>
              <a:t> and </a:t>
            </a:r>
            <a:r>
              <a:rPr lang="en-US" i="1" dirty="0" smtClean="0"/>
              <a:t>B</a:t>
            </a:r>
            <a:r>
              <a:rPr lang="en-US" dirty="0" smtClean="0"/>
              <a:t> are </a:t>
            </a:r>
            <a:r>
              <a:rPr lang="en-US" i="1" dirty="0" smtClean="0"/>
              <a:t>equal</a:t>
            </a:r>
            <a:r>
              <a:rPr lang="en-US" dirty="0" smtClean="0"/>
              <a:t>, denoted by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r>
              <a:rPr lang="en-US" dirty="0" smtClean="0"/>
              <a:t>Using logical equivalences we have that </a:t>
            </a:r>
            <a:r>
              <a:rPr lang="en-US" i="1" dirty="0" smtClean="0"/>
              <a:t>A</a:t>
            </a:r>
            <a:r>
              <a:rPr lang="en-US" dirty="0" smtClean="0"/>
              <a:t> = </a:t>
            </a:r>
            <a:r>
              <a:rPr lang="en-US" i="1" dirty="0" smtClean="0"/>
              <a:t>B</a:t>
            </a:r>
            <a:r>
              <a:rPr lang="en-US" dirty="0" smtClean="0"/>
              <a:t> </a:t>
            </a:r>
            <a:r>
              <a:rPr lang="en-US" dirty="0" err="1" smtClean="0"/>
              <a:t>iff</a:t>
            </a:r>
            <a:endParaRPr lang="en-US" dirty="0" smtClean="0"/>
          </a:p>
          <a:p>
            <a:pPr>
              <a:buNone/>
            </a:pPr>
            <a:endParaRPr lang="en-US" dirty="0" smtClean="0"/>
          </a:p>
          <a:p>
            <a:endParaRPr lang="en-US" dirty="0" smtClean="0"/>
          </a:p>
          <a:p>
            <a:r>
              <a:rPr lang="en-US" dirty="0" smtClean="0"/>
              <a:t> This is equivalent to</a:t>
            </a:r>
          </a:p>
          <a:p>
            <a:pPr>
              <a:buNone/>
            </a:pPr>
            <a:r>
              <a:rPr lang="en-US" dirty="0" smtClean="0"/>
              <a:t>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and      </a:t>
            </a:r>
            <a:r>
              <a:rPr lang="en-US" i="1" dirty="0" smtClean="0">
                <a:ea typeface="Cambria Math" pitchFamily="18" charset="0"/>
              </a:rPr>
              <a:t>B </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914400" y="4191000"/>
            <a:ext cx="6700838" cy="382905"/>
          </a:xfrm>
          <a:prstGeom prst="rect">
            <a:avLst/>
          </a:prstGeom>
        </p:spPr>
      </p:pic>
      <p:pic>
        <p:nvPicPr>
          <p:cNvPr id="8" name="Picture 7" descr="addin_tmp.png"/>
          <p:cNvPicPr>
            <a:picLocks noChangeAspect="1"/>
          </p:cNvPicPr>
          <p:nvPr>
            <p:custDataLst>
              <p:tags r:id="rId2"/>
            </p:custDataLst>
          </p:nvPr>
        </p:nvPicPr>
        <p:blipFill>
          <a:blip r:embed="rId5" cstate="print"/>
          <a:stretch>
            <a:fillRect/>
          </a:stretch>
        </p:blipFill>
        <p:spPr>
          <a:xfrm>
            <a:off x="2362200" y="2667000"/>
            <a:ext cx="3231833" cy="382905"/>
          </a:xfrm>
          <a:prstGeom prst="rect">
            <a:avLst/>
          </a:prstGeom>
        </p:spPr>
      </p:pic>
    </p:spTree>
    <p:extLst>
      <p:ext uri="{BB962C8B-B14F-4D97-AF65-F5344CB8AC3E}">
        <p14:creationId xmlns:p14="http://schemas.microsoft.com/office/powerpoint/2010/main" val="620748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Subsets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ea typeface="Cambria Math" pitchFamily="18" charset="0"/>
              </a:rPr>
              <a:t>A</a:t>
            </a:r>
            <a:r>
              <a:rPr lang="en-US" dirty="0" smtClean="0">
                <a:latin typeface="Cambria Math" pitchFamily="18" charset="0"/>
                <a:ea typeface="Cambria Math" pitchFamily="18" charset="0"/>
              </a:rPr>
              <a:t> ⊆ </a:t>
            </a:r>
            <a:r>
              <a:rPr lang="en-US" i="1" dirty="0" smtClean="0">
                <a:ea typeface="Cambria Math" pitchFamily="18" charset="0"/>
              </a:rPr>
              <a:t>B</a:t>
            </a:r>
            <a:r>
              <a:rPr lang="en-US" dirty="0" smtClean="0"/>
              <a:t>, but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i="1" dirty="0" smtClean="0">
                <a:ea typeface="Cambria Math" pitchFamily="18" charset="0"/>
              </a:rPr>
              <a:t>B</a:t>
            </a:r>
            <a:r>
              <a:rPr lang="en-US" dirty="0" smtClean="0"/>
              <a:t>, then we say </a:t>
            </a:r>
            <a:r>
              <a:rPr lang="en-US" i="1" dirty="0" smtClean="0"/>
              <a:t>A</a:t>
            </a:r>
            <a:r>
              <a:rPr lang="en-US" dirty="0" smtClean="0"/>
              <a:t> is a </a:t>
            </a:r>
            <a:r>
              <a:rPr lang="en-US" i="1" dirty="0" smtClean="0"/>
              <a:t>proper subset </a:t>
            </a:r>
            <a:r>
              <a:rPr lang="en-US" dirty="0" smtClean="0"/>
              <a:t>of </a:t>
            </a:r>
            <a:r>
              <a:rPr lang="en-US" i="1" dirty="0" smtClean="0"/>
              <a:t>B</a:t>
            </a:r>
            <a:r>
              <a:rPr lang="en-US" dirty="0" smtClean="0"/>
              <a:t>, denoted by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latin typeface="Cambria Math" pitchFamily="18" charset="0"/>
                <a:ea typeface="Cambria Math" pitchFamily="18" charset="0"/>
              </a:rPr>
              <a:t>. If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rPr>
              <a:t>⊂</a:t>
            </a:r>
            <a:r>
              <a:rPr lang="en-US" dirty="0" smtClean="0">
                <a:latin typeface="Cambria Math" pitchFamily="18" charset="0"/>
                <a:ea typeface="Cambria Math" pitchFamily="18" charset="0"/>
              </a:rPr>
              <a:t> </a:t>
            </a:r>
            <a:r>
              <a:rPr lang="en-US" i="1" dirty="0" smtClean="0">
                <a:ea typeface="Cambria Math" pitchFamily="18" charset="0"/>
              </a:rPr>
              <a:t>B</a:t>
            </a:r>
            <a:r>
              <a:rPr lang="en-US" dirty="0" smtClean="0">
                <a:ea typeface="Cambria Math" pitchFamily="18" charset="0"/>
              </a:rPr>
              <a:t>, then</a:t>
            </a:r>
          </a:p>
          <a:p>
            <a:pPr>
              <a:buNone/>
            </a:pPr>
            <a:endParaRPr lang="en-US" b="1" dirty="0" smtClean="0">
              <a:latin typeface="Cambria Math" pitchFamily="18" charset="0"/>
              <a:ea typeface="Cambria Math" pitchFamily="18" charset="0"/>
            </a:endParaRPr>
          </a:p>
          <a:p>
            <a:pPr>
              <a:buNone/>
            </a:pPr>
            <a:endParaRPr lang="en-US" b="1" dirty="0" smtClean="0">
              <a:latin typeface="Cambria Math" pitchFamily="18" charset="0"/>
              <a:ea typeface="Cambria Math" pitchFamily="18" charset="0"/>
            </a:endParaRPr>
          </a:p>
          <a:p>
            <a:pPr>
              <a:buNone/>
            </a:pPr>
            <a:r>
              <a:rPr lang="en-US" b="1" dirty="0" smtClean="0">
                <a:latin typeface="Cambria Math" pitchFamily="18" charset="0"/>
                <a:ea typeface="Cambria Math" pitchFamily="18" charset="0"/>
              </a:rPr>
              <a:t>    </a:t>
            </a:r>
            <a:r>
              <a:rPr lang="en-US" dirty="0" smtClean="0">
                <a:latin typeface="Cambria Math" pitchFamily="18" charset="0"/>
                <a:ea typeface="Cambria Math" pitchFamily="18" charset="0"/>
              </a:rPr>
              <a:t>is true. </a:t>
            </a:r>
            <a:endParaRPr lang="en-US" dirty="0" smtClean="0"/>
          </a:p>
          <a:p>
            <a:endParaRPr lang="en-US" dirty="0" smtClean="0"/>
          </a:p>
          <a:p>
            <a:pPr>
              <a:buNone/>
            </a:pPr>
            <a:r>
              <a:rPr lang="en-US" dirty="0" smtClean="0"/>
              <a:t>    Venn Diagram</a:t>
            </a: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143000" y="3200400"/>
            <a:ext cx="6755130" cy="382905"/>
          </a:xfrm>
          <a:prstGeom prst="rect">
            <a:avLst/>
          </a:prstGeom>
        </p:spPr>
      </p:pic>
      <p:sp>
        <p:nvSpPr>
          <p:cNvPr id="8" name="Rectangle 7"/>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6477000" y="4495800"/>
            <a:ext cx="60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10" name="Oval 9"/>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5029200" y="4724400"/>
            <a:ext cx="60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13" name="TextBox 12"/>
          <p:cNvSpPr txBox="1"/>
          <p:nvPr/>
        </p:nvSpPr>
        <p:spPr>
          <a:xfrm>
            <a:off x="5029200" y="5105400"/>
            <a:ext cx="60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006460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a:t>
            </a:r>
            <a:r>
              <a:rPr lang="en-US" b="1" dirty="0" smtClean="0"/>
              <a:t> </a:t>
            </a:r>
            <a:r>
              <a:rPr lang="en-US" dirty="0" smtClean="0"/>
              <a:t>If there are exactly n distinct elements in </a:t>
            </a:r>
            <a:r>
              <a:rPr lang="en-US" i="1" dirty="0" smtClean="0"/>
              <a:t>S </a:t>
            </a:r>
            <a:r>
              <a:rPr lang="en-US" dirty="0" smtClean="0"/>
              <a:t>where </a:t>
            </a:r>
            <a:r>
              <a:rPr lang="en-US" i="1" dirty="0" smtClean="0"/>
              <a:t>n</a:t>
            </a:r>
            <a:r>
              <a:rPr lang="en-US" dirty="0" smtClean="0"/>
              <a:t> is a nonnegative integer, we say that </a:t>
            </a:r>
            <a:r>
              <a:rPr lang="en-US" i="1" dirty="0" smtClean="0"/>
              <a:t>S</a:t>
            </a:r>
            <a:r>
              <a:rPr lang="en-US" dirty="0" smtClean="0"/>
              <a:t> is </a:t>
            </a:r>
            <a:r>
              <a:rPr lang="en-US" i="1" dirty="0" smtClean="0"/>
              <a:t>finite</a:t>
            </a:r>
            <a:r>
              <a:rPr lang="en-US" dirty="0" smtClean="0"/>
              <a:t>. Otherwise it is </a:t>
            </a:r>
            <a:r>
              <a:rPr lang="en-US" i="1" dirty="0" smtClean="0"/>
              <a:t>infinite</a:t>
            </a:r>
            <a:r>
              <a:rPr lang="en-US" dirty="0" smtClean="0"/>
              <a:t>. </a:t>
            </a:r>
          </a:p>
          <a:p>
            <a:pPr>
              <a:buNone/>
            </a:pPr>
            <a:r>
              <a:rPr lang="en-US" b="1" dirty="0" smtClean="0"/>
              <a:t>   Definition</a:t>
            </a:r>
            <a:r>
              <a:rPr lang="en-US" dirty="0" smtClean="0"/>
              <a:t>:</a:t>
            </a:r>
            <a:r>
              <a:rPr lang="en-US" b="1" dirty="0" smtClean="0"/>
              <a:t> </a:t>
            </a:r>
            <a:r>
              <a:rPr lang="en-US" dirty="0" smtClean="0"/>
              <a:t>The  </a:t>
            </a:r>
            <a:r>
              <a:rPr lang="en-US" i="1" dirty="0" smtClean="0"/>
              <a:t>cardinality</a:t>
            </a:r>
            <a:r>
              <a:rPr lang="en-US" dirty="0" smtClean="0"/>
              <a:t> of  a finite set </a:t>
            </a:r>
            <a:r>
              <a:rPr lang="en-US" i="1" dirty="0" smtClean="0"/>
              <a:t>A, </a:t>
            </a:r>
            <a:r>
              <a:rPr lang="en-US" dirty="0" smtClean="0"/>
              <a:t>denoted by |</a:t>
            </a:r>
            <a:r>
              <a:rPr lang="en-US" i="1" dirty="0" smtClean="0"/>
              <a:t>A</a:t>
            </a:r>
            <a:r>
              <a:rPr lang="en-US" dirty="0" smtClean="0"/>
              <a:t>|,  is the number of (distinct) elements of </a:t>
            </a:r>
            <a:r>
              <a:rPr lang="en-US" i="1" dirty="0" smtClean="0"/>
              <a:t>A</a:t>
            </a:r>
            <a:r>
              <a:rPr lang="en-US" dirty="0" smtClean="0"/>
              <a:t>. </a:t>
            </a:r>
          </a:p>
          <a:p>
            <a:pPr>
              <a:buNone/>
            </a:pPr>
            <a:r>
              <a:rPr lang="en-US" dirty="0" smtClean="0"/>
              <a:t>   </a:t>
            </a:r>
            <a:r>
              <a:rPr lang="en-US" b="1" dirty="0" smtClean="0"/>
              <a:t>Examples</a:t>
            </a:r>
            <a:r>
              <a:rPr lang="en-US" dirty="0" smtClean="0"/>
              <a:t>:</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0</a:t>
            </a:r>
          </a:p>
          <a:p>
            <a:pPr marL="514350" indent="-514350">
              <a:buFont typeface="+mj-lt"/>
              <a:buAutoNum type="arabicPeriod"/>
            </a:pPr>
            <a:r>
              <a:rPr lang="en-US" dirty="0" smtClean="0"/>
              <a:t>Let S be the letters of the English alphabet. Then |</a:t>
            </a:r>
            <a:r>
              <a:rPr lang="en-US" i="1" dirty="0" smtClean="0"/>
              <a:t>S</a:t>
            </a:r>
            <a:r>
              <a:rPr lang="en-US" dirty="0" smtClean="0"/>
              <a:t>| = </a:t>
            </a:r>
            <a:r>
              <a:rPr lang="en-US" dirty="0" smtClean="0">
                <a:latin typeface="Cambria Math" pitchFamily="18" charset="0"/>
                <a:ea typeface="Cambria Math" pitchFamily="18" charset="0"/>
              </a:rPr>
              <a:t>26</a:t>
            </a:r>
          </a:p>
          <a:p>
            <a:pPr marL="514350" indent="-514350">
              <a:buFont typeface="+mj-lt"/>
              <a:buAutoNum type="arabicPeriod"/>
            </a:pPr>
            <a:r>
              <a:rPr lang="en-US" dirty="0" smtClean="0"/>
              <a:t>|{</a:t>
            </a:r>
            <a:r>
              <a:rPr lang="en-US" dirty="0" smtClean="0">
                <a:latin typeface="Cambria Math" pitchFamily="18" charset="0"/>
                <a:ea typeface="Cambria Math" pitchFamily="18" charset="0"/>
              </a:rPr>
              <a:t>1,2,3</a:t>
            </a:r>
            <a:r>
              <a:rPr lang="en-US" dirty="0" smtClean="0"/>
              <a:t>}| = </a:t>
            </a:r>
            <a:r>
              <a:rPr lang="en-US" dirty="0" smtClean="0">
                <a:latin typeface="Cambria Math" pitchFamily="18" charset="0"/>
                <a:ea typeface="Cambria Math" pitchFamily="18" charset="0"/>
              </a:rPr>
              <a:t>3</a:t>
            </a:r>
          </a:p>
          <a:p>
            <a:pPr marL="514350" indent="-514350">
              <a:buFont typeface="+mj-lt"/>
              <a:buAutoNum type="arabicPeriod"/>
            </a:pPr>
            <a:r>
              <a:rPr lang="en-US" dirty="0" smtClean="0"/>
              <a:t>|{ø}| = </a:t>
            </a:r>
            <a:r>
              <a:rPr lang="en-US" dirty="0" smtClean="0">
                <a:latin typeface="Cambria Math" pitchFamily="18" charset="0"/>
                <a:ea typeface="Cambria Math" pitchFamily="18" charset="0"/>
              </a:rPr>
              <a:t>1</a:t>
            </a:r>
          </a:p>
          <a:p>
            <a:pPr marL="514350" indent="-514350">
              <a:buFont typeface="+mj-lt"/>
              <a:buAutoNum type="arabicPeriod"/>
            </a:pPr>
            <a:r>
              <a:rPr lang="en-US" dirty="0" smtClean="0"/>
              <a:t>The set of integers is infinite.</a:t>
            </a:r>
          </a:p>
          <a:p>
            <a:pPr>
              <a:buNone/>
            </a:pPr>
            <a:endParaRPr lang="en-US" dirty="0"/>
          </a:p>
        </p:txBody>
      </p:sp>
    </p:spTree>
    <p:extLst>
      <p:ext uri="{BB962C8B-B14F-4D97-AF65-F5344CB8AC3E}">
        <p14:creationId xmlns:p14="http://schemas.microsoft.com/office/powerpoint/2010/main" val="36482792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Sets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The set of all subsets of a set </a:t>
            </a:r>
            <a:r>
              <a:rPr lang="en-US" i="1" dirty="0" smtClean="0"/>
              <a:t>A</a:t>
            </a:r>
            <a:r>
              <a:rPr lang="en-US" dirty="0" smtClean="0"/>
              <a:t>, denoted </a:t>
            </a:r>
            <a:r>
              <a:rPr lang="en-US" dirty="0" smtClean="0">
                <a:latin typeface="Brush Script MT" pitchFamily="66" charset="0"/>
              </a:rPr>
              <a:t>P</a:t>
            </a:r>
            <a:r>
              <a:rPr lang="en-US" b="1" dirty="0" smtClean="0"/>
              <a:t>(</a:t>
            </a:r>
            <a:r>
              <a:rPr lang="en-US" i="1" dirty="0" smtClean="0"/>
              <a:t>A</a:t>
            </a:r>
            <a:r>
              <a:rPr lang="en-US" b="1" dirty="0" smtClean="0"/>
              <a:t>)</a:t>
            </a:r>
            <a:r>
              <a:rPr lang="en-US" dirty="0" smtClean="0"/>
              <a:t>, is called the </a:t>
            </a:r>
            <a:r>
              <a:rPr lang="en-US" i="1" dirty="0" smtClean="0"/>
              <a:t>power set </a:t>
            </a:r>
            <a:r>
              <a:rPr lang="en-US" dirty="0" smtClean="0"/>
              <a:t>of </a:t>
            </a:r>
            <a:r>
              <a:rPr lang="en-US" i="1" dirty="0" smtClean="0"/>
              <a:t>A</a:t>
            </a:r>
            <a:r>
              <a:rPr lang="en-US" dirty="0" smtClean="0"/>
              <a:t>.</a:t>
            </a:r>
          </a:p>
          <a:p>
            <a:pPr>
              <a:buNone/>
            </a:pPr>
            <a:r>
              <a:rPr lang="en-US" dirty="0" smtClean="0"/>
              <a:t>   </a:t>
            </a:r>
            <a:r>
              <a:rPr lang="en-US" b="1" dirty="0" smtClean="0"/>
              <a:t>Example</a:t>
            </a:r>
            <a:r>
              <a:rPr lang="en-US" dirty="0" smtClean="0"/>
              <a:t>: If </a:t>
            </a:r>
            <a:r>
              <a:rPr lang="en-US" i="1" dirty="0" smtClean="0"/>
              <a:t>A</a:t>
            </a:r>
            <a:r>
              <a:rPr lang="en-US" dirty="0" smtClean="0"/>
              <a:t> = {</a:t>
            </a:r>
            <a:r>
              <a:rPr lang="en-US" dirty="0" err="1" smtClean="0"/>
              <a:t>a,b</a:t>
            </a:r>
            <a:r>
              <a:rPr lang="en-US" dirty="0" smtClean="0"/>
              <a:t>} then </a:t>
            </a:r>
          </a:p>
          <a:p>
            <a:pPr>
              <a:buNone/>
            </a:pPr>
            <a:r>
              <a:rPr lang="en-US" dirty="0" smtClean="0"/>
              <a:t>              </a:t>
            </a:r>
            <a:r>
              <a:rPr lang="en-US" dirty="0" smtClean="0">
                <a:latin typeface="Brush Script MT" pitchFamily="66" charset="0"/>
              </a:rPr>
              <a:t>P</a:t>
            </a:r>
            <a:r>
              <a:rPr lang="en-US" dirty="0" smtClean="0"/>
              <a:t>(A) = {ø, {a},{b},{</a:t>
            </a:r>
            <a:r>
              <a:rPr lang="en-US" dirty="0" err="1" smtClean="0"/>
              <a:t>a,b</a:t>
            </a:r>
            <a:r>
              <a:rPr lang="en-US" dirty="0" smtClean="0"/>
              <a:t>}}</a:t>
            </a:r>
          </a:p>
          <a:p>
            <a:pPr>
              <a:buNone/>
            </a:pPr>
            <a:endParaRPr lang="en-US" dirty="0" smtClean="0"/>
          </a:p>
        </p:txBody>
      </p:sp>
    </p:spTree>
    <p:extLst>
      <p:ext uri="{BB962C8B-B14F-4D97-AF65-F5344CB8AC3E}">
        <p14:creationId xmlns:p14="http://schemas.microsoft.com/office/powerpoint/2010/main" val="3175104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Tuples</a:t>
            </a:r>
            <a:endParaRPr lang="en-US" dirty="0"/>
          </a:p>
        </p:txBody>
      </p:sp>
      <p:sp>
        <p:nvSpPr>
          <p:cNvPr id="3" name="Content Placeholder 2"/>
          <p:cNvSpPr>
            <a:spLocks noGrp="1"/>
          </p:cNvSpPr>
          <p:nvPr>
            <p:ph idx="1"/>
          </p:nvPr>
        </p:nvSpPr>
        <p:spPr/>
        <p:txBody>
          <a:bodyPr/>
          <a:lstStyle/>
          <a:p>
            <a:r>
              <a:rPr lang="en-US" dirty="0" smtClean="0"/>
              <a:t>The </a:t>
            </a:r>
            <a:r>
              <a:rPr lang="en-US" i="1" dirty="0" smtClean="0"/>
              <a:t>ordered n-</a:t>
            </a:r>
            <a:r>
              <a:rPr lang="en-US" i="1" dirty="0" err="1" smtClean="0"/>
              <a:t>tuple</a:t>
            </a:r>
            <a:r>
              <a:rPr lang="en-US" i="1" dirty="0" smtClean="0"/>
              <a:t> </a:t>
            </a:r>
            <a:r>
              <a:rPr lang="en-US" dirty="0" smtClean="0"/>
              <a:t>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latin typeface="Cambria Math" pitchFamily="18" charset="0"/>
                <a:ea typeface="Cambria Math" pitchFamily="18" charset="0"/>
              </a:rPr>
              <a:t>)</a:t>
            </a:r>
            <a:r>
              <a:rPr lang="en-US" dirty="0" smtClean="0"/>
              <a:t>  is the ordered collection that has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1</a:t>
            </a:r>
            <a:r>
              <a:rPr lang="en-US" dirty="0" smtClean="0"/>
              <a:t> as its first element and  </a:t>
            </a:r>
            <a:r>
              <a:rPr lang="en-US" dirty="0" smtClean="0">
                <a:latin typeface="Cambria Math" pitchFamily="18" charset="0"/>
                <a:ea typeface="Cambria Math" pitchFamily="18" charset="0"/>
              </a:rPr>
              <a:t>a</a:t>
            </a:r>
            <a:r>
              <a:rPr lang="en-US" baseline="-25000" dirty="0" smtClean="0">
                <a:latin typeface="Cambria Math" pitchFamily="18" charset="0"/>
                <a:ea typeface="Cambria Math" pitchFamily="18" charset="0"/>
              </a:rPr>
              <a:t>2</a:t>
            </a:r>
            <a:r>
              <a:rPr lang="en-US" dirty="0" smtClean="0"/>
              <a:t>  as its second element and so on until </a:t>
            </a:r>
            <a:r>
              <a:rPr lang="en-US" dirty="0" smtClean="0">
                <a:latin typeface="Cambria Math" pitchFamily="18" charset="0"/>
                <a:ea typeface="Cambria Math" pitchFamily="18" charset="0"/>
              </a:rPr>
              <a:t>a</a:t>
            </a:r>
            <a:r>
              <a:rPr lang="en-US" i="1" baseline="-25000" dirty="0" smtClean="0">
                <a:latin typeface="Cambria Math" pitchFamily="18" charset="0"/>
                <a:ea typeface="Cambria Math" pitchFamily="18" charset="0"/>
              </a:rPr>
              <a:t>n</a:t>
            </a:r>
            <a:r>
              <a:rPr lang="en-US" dirty="0" smtClean="0"/>
              <a:t>  as its last element.</a:t>
            </a:r>
          </a:p>
          <a:p>
            <a:r>
              <a:rPr lang="en-US" dirty="0" smtClean="0"/>
              <a:t>Two n-</a:t>
            </a:r>
            <a:r>
              <a:rPr lang="en-US" dirty="0" err="1" smtClean="0"/>
              <a:t>tuples</a:t>
            </a:r>
            <a:r>
              <a:rPr lang="en-US" dirty="0" smtClean="0"/>
              <a:t> are equal if and only if their corresponding elements are equal.</a:t>
            </a:r>
          </a:p>
          <a:p>
            <a:r>
              <a:rPr lang="en-US" dirty="0" smtClean="0">
                <a:latin typeface="Cambria Math" pitchFamily="18" charset="0"/>
                <a:ea typeface="Cambria Math" pitchFamily="18" charset="0"/>
              </a:rPr>
              <a:t>2</a:t>
            </a:r>
            <a:r>
              <a:rPr lang="en-US" dirty="0" smtClean="0"/>
              <a:t>-tuples are called </a:t>
            </a:r>
            <a:r>
              <a:rPr lang="en-US" i="1" dirty="0" smtClean="0"/>
              <a:t>ordered pairs</a:t>
            </a:r>
            <a:r>
              <a:rPr lang="en-US" dirty="0" smtClean="0"/>
              <a:t>.</a:t>
            </a:r>
          </a:p>
          <a:p>
            <a:r>
              <a:rPr lang="en-US" dirty="0" smtClean="0"/>
              <a:t>The ordered pairs (</a:t>
            </a:r>
            <a:r>
              <a:rPr lang="en-US" i="1" dirty="0" err="1" smtClean="0">
                <a:latin typeface="Cambria Math" pitchFamily="18" charset="0"/>
                <a:ea typeface="Cambria Math" pitchFamily="18" charset="0"/>
              </a:rPr>
              <a:t>a</a:t>
            </a:r>
            <a:r>
              <a:rPr lang="en-US" dirty="0" err="1" smtClean="0">
                <a:latin typeface="Cambria Math" pitchFamily="18" charset="0"/>
                <a:ea typeface="Cambria Math" pitchFamily="18" charset="0"/>
              </a:rPr>
              <a:t>,</a:t>
            </a:r>
            <a:r>
              <a:rPr lang="en-US" i="1" dirty="0" err="1" smtClean="0">
                <a:latin typeface="Cambria Math" pitchFamily="18" charset="0"/>
                <a:ea typeface="Cambria Math" pitchFamily="18" charset="0"/>
              </a:rPr>
              <a:t>b</a:t>
            </a:r>
            <a:r>
              <a:rPr lang="en-US" dirty="0" smtClean="0"/>
              <a:t>) and (</a:t>
            </a:r>
            <a:r>
              <a:rPr lang="en-US" i="1" dirty="0" err="1" smtClean="0">
                <a:latin typeface="Cambria Math" pitchFamily="18" charset="0"/>
                <a:ea typeface="Cambria Math" pitchFamily="18" charset="0"/>
              </a:rPr>
              <a:t>c,d</a:t>
            </a:r>
            <a:r>
              <a:rPr lang="en-US" dirty="0" smtClean="0"/>
              <a:t>) are equal if and only if </a:t>
            </a:r>
            <a:r>
              <a:rPr lang="en-US" i="1" dirty="0" smtClean="0">
                <a:latin typeface="Cambria Math" pitchFamily="18" charset="0"/>
                <a:ea typeface="Cambria Math" pitchFamily="18" charset="0"/>
              </a:rPr>
              <a:t>a = c </a:t>
            </a:r>
            <a:r>
              <a:rPr lang="en-US" dirty="0" smtClean="0"/>
              <a:t>and </a:t>
            </a:r>
            <a:r>
              <a:rPr lang="en-US" i="1" dirty="0" smtClean="0">
                <a:latin typeface="Cambria Math" pitchFamily="18" charset="0"/>
                <a:ea typeface="Cambria Math" pitchFamily="18" charset="0"/>
              </a:rPr>
              <a:t>b = d</a:t>
            </a:r>
            <a:r>
              <a:rPr lang="en-US" dirty="0" smtClean="0"/>
              <a:t>.</a:t>
            </a:r>
          </a:p>
          <a:p>
            <a:endParaRPr lang="en-US" dirty="0"/>
          </a:p>
        </p:txBody>
      </p:sp>
    </p:spTree>
    <p:extLst>
      <p:ext uri="{BB962C8B-B14F-4D97-AF65-F5344CB8AC3E}">
        <p14:creationId xmlns:p14="http://schemas.microsoft.com/office/powerpoint/2010/main" val="8513465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Operations</a:t>
            </a:r>
            <a:endParaRPr lang="en-US" dirty="0"/>
          </a:p>
        </p:txBody>
      </p:sp>
      <p:sp>
        <p:nvSpPr>
          <p:cNvPr id="3" name="Subtitle 2"/>
          <p:cNvSpPr>
            <a:spLocks noGrp="1"/>
          </p:cNvSpPr>
          <p:nvPr>
            <p:ph type="subTitle" idx="1"/>
          </p:nvPr>
        </p:nvSpPr>
        <p:spPr/>
        <p:txBody>
          <a:bodyPr/>
          <a:lstStyle/>
          <a:p>
            <a:r>
              <a:rPr lang="en-US" dirty="0" smtClean="0"/>
              <a:t>Section 2.2</a:t>
            </a:r>
            <a:endParaRPr lang="en-US" dirty="0"/>
          </a:p>
        </p:txBody>
      </p:sp>
    </p:spTree>
    <p:extLst>
      <p:ext uri="{BB962C8B-B14F-4D97-AF65-F5344CB8AC3E}">
        <p14:creationId xmlns:p14="http://schemas.microsoft.com/office/powerpoint/2010/main" val="2019398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Set Operations</a:t>
            </a:r>
          </a:p>
          <a:p>
            <a:pPr lvl="1"/>
            <a:r>
              <a:rPr lang="en-US" dirty="0" smtClean="0"/>
              <a:t>Union</a:t>
            </a:r>
          </a:p>
          <a:p>
            <a:pPr lvl="1"/>
            <a:r>
              <a:rPr lang="en-US" dirty="0" smtClean="0"/>
              <a:t>Intersection</a:t>
            </a:r>
          </a:p>
          <a:p>
            <a:pPr lvl="1"/>
            <a:r>
              <a:rPr lang="en-US" dirty="0" smtClean="0"/>
              <a:t>Complementation</a:t>
            </a:r>
          </a:p>
          <a:p>
            <a:pPr lvl="1"/>
            <a:r>
              <a:rPr lang="en-US" dirty="0" smtClean="0"/>
              <a:t>Difference</a:t>
            </a:r>
          </a:p>
          <a:p>
            <a:r>
              <a:rPr lang="en-US" dirty="0" smtClean="0"/>
              <a:t>More on Set Cardinality</a:t>
            </a:r>
          </a:p>
          <a:p>
            <a:r>
              <a:rPr lang="en-US" dirty="0" smtClean="0"/>
              <a:t>Set Identities</a:t>
            </a:r>
          </a:p>
          <a:p>
            <a:r>
              <a:rPr lang="en-US" dirty="0" smtClean="0"/>
              <a:t>Proving Identities</a:t>
            </a:r>
          </a:p>
          <a:p>
            <a:r>
              <a:rPr lang="en-US" dirty="0" smtClean="0"/>
              <a:t>Membership Tables</a:t>
            </a:r>
          </a:p>
        </p:txBody>
      </p:sp>
    </p:spTree>
    <p:extLst>
      <p:ext uri="{BB962C8B-B14F-4D97-AF65-F5344CB8AC3E}">
        <p14:creationId xmlns:p14="http://schemas.microsoft.com/office/powerpoint/2010/main" val="10081812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Algebra</a:t>
            </a:r>
            <a:endParaRPr lang="en-US" dirty="0"/>
          </a:p>
        </p:txBody>
      </p:sp>
      <p:sp>
        <p:nvSpPr>
          <p:cNvPr id="3" name="Content Placeholder 2"/>
          <p:cNvSpPr>
            <a:spLocks noGrp="1"/>
          </p:cNvSpPr>
          <p:nvPr>
            <p:ph idx="1"/>
          </p:nvPr>
        </p:nvSpPr>
        <p:spPr/>
        <p:txBody>
          <a:bodyPr>
            <a:normAutofit/>
          </a:bodyPr>
          <a:lstStyle/>
          <a:p>
            <a:r>
              <a:rPr lang="en-US" dirty="0" smtClean="0"/>
              <a:t>Propositional calculus and set theory are both instances of an algebraic system called a </a:t>
            </a:r>
            <a:r>
              <a:rPr lang="en-US" i="1" dirty="0" smtClean="0"/>
              <a:t>Boolean Algebra</a:t>
            </a:r>
            <a:r>
              <a:rPr lang="en-US" dirty="0" smtClean="0"/>
              <a:t>. This is discussed in Chapter </a:t>
            </a:r>
            <a:r>
              <a:rPr lang="en-US" dirty="0" smtClean="0">
                <a:latin typeface="Cambria Math" pitchFamily="18" charset="0"/>
                <a:ea typeface="Cambria Math" pitchFamily="18" charset="0"/>
              </a:rPr>
              <a:t>12</a:t>
            </a:r>
            <a:r>
              <a:rPr lang="en-US" dirty="0" smtClean="0"/>
              <a:t>.</a:t>
            </a:r>
          </a:p>
          <a:p>
            <a:r>
              <a:rPr lang="en-US" dirty="0" smtClean="0"/>
              <a:t>The operators in set theory are analogous to the corresponding operator in propositional calculus.</a:t>
            </a:r>
          </a:p>
          <a:p>
            <a:r>
              <a:rPr lang="en-US" dirty="0" smtClean="0"/>
              <a:t>As always there must be a universal set  </a:t>
            </a:r>
            <a:r>
              <a:rPr lang="en-US" i="1" dirty="0" smtClean="0"/>
              <a:t>U</a:t>
            </a:r>
            <a:r>
              <a:rPr lang="en-US" dirty="0" smtClean="0"/>
              <a:t>. All sets are assumed to be subsets of </a:t>
            </a:r>
            <a:r>
              <a:rPr lang="en-US" i="1" dirty="0" smtClean="0"/>
              <a:t>U</a:t>
            </a:r>
            <a:r>
              <a:rPr lang="en-US" dirty="0" smtClean="0"/>
              <a:t>.</a:t>
            </a:r>
            <a:endParaRPr lang="en-US" dirty="0"/>
          </a:p>
        </p:txBody>
      </p:sp>
    </p:spTree>
    <p:extLst>
      <p:ext uri="{BB962C8B-B14F-4D97-AF65-F5344CB8AC3E}">
        <p14:creationId xmlns:p14="http://schemas.microsoft.com/office/powerpoint/2010/main" val="2044522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Conduct and Expectations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b="1" dirty="0"/>
              <a:t>Do not </a:t>
            </a:r>
            <a:r>
              <a:rPr lang="en-US" dirty="0"/>
              <a:t>submit a .</a:t>
            </a:r>
            <a:r>
              <a:rPr lang="en-US" dirty="0" err="1"/>
              <a:t>rar</a:t>
            </a:r>
            <a:r>
              <a:rPr lang="en-US" dirty="0"/>
              <a:t> or .zip files on Moodle. </a:t>
            </a:r>
          </a:p>
          <a:p>
            <a:pPr>
              <a:buFont typeface="Wingdings" panose="05000000000000000000" pitchFamily="2" charset="2"/>
              <a:buChar char="§"/>
            </a:pPr>
            <a:r>
              <a:rPr lang="en-US" dirty="0" smtClean="0"/>
              <a:t>Online </a:t>
            </a:r>
            <a:r>
              <a:rPr lang="en-US" dirty="0"/>
              <a:t>sessions are optional but highly </a:t>
            </a:r>
            <a:r>
              <a:rPr lang="en-US" dirty="0" smtClean="0"/>
              <a:t>encouraged as they are for your benefit. </a:t>
            </a:r>
            <a:r>
              <a:rPr lang="en-US" dirty="0"/>
              <a:t>A recording of any executive session will be uploaded, as well as the other lectures. Online sessions are a good time to discuss any questions or concerns you may </a:t>
            </a:r>
            <a:r>
              <a:rPr lang="en-US" dirty="0" smtClean="0"/>
              <a:t>have.</a:t>
            </a:r>
            <a:endParaRPr lang="en-US" dirty="0"/>
          </a:p>
          <a:p>
            <a:pPr>
              <a:buFont typeface="Wingdings" panose="05000000000000000000" pitchFamily="2" charset="2"/>
              <a:buChar char="§"/>
            </a:pPr>
            <a:r>
              <a:rPr lang="en-US" dirty="0" smtClean="0"/>
              <a:t>You </a:t>
            </a:r>
            <a:r>
              <a:rPr lang="en-US" dirty="0"/>
              <a:t>are responsible for all the readings, even if the material is not explicitly covered in class.</a:t>
            </a:r>
          </a:p>
          <a:p>
            <a:pPr>
              <a:buFont typeface="Wingdings" panose="05000000000000000000" pitchFamily="2" charset="2"/>
              <a:buChar char="§"/>
            </a:pPr>
            <a:r>
              <a:rPr lang="en-US" dirty="0" smtClean="0"/>
              <a:t>Budget at least 4 – 8+ hours for assignments.</a:t>
            </a:r>
          </a:p>
          <a:p>
            <a:pPr>
              <a:buFont typeface="Wingdings" panose="05000000000000000000" pitchFamily="2" charset="2"/>
              <a:buChar char="§"/>
            </a:pPr>
            <a:r>
              <a:rPr lang="en-US" dirty="0" smtClean="0"/>
              <a:t>All course communications must come via email </a:t>
            </a:r>
            <a:r>
              <a:rPr lang="en-US" smtClean="0"/>
              <a:t>(</a:t>
            </a:r>
            <a:r>
              <a:rPr lang="en-US" smtClean="0">
                <a:hlinkClick r:id="rId2"/>
              </a:rPr>
              <a:t>sohernandez@HarrisburgU.edu</a:t>
            </a:r>
            <a:r>
              <a:rPr lang="en-US" dirty="0" smtClean="0"/>
              <a:t>).</a:t>
            </a:r>
          </a:p>
        </p:txBody>
      </p:sp>
    </p:spTree>
    <p:extLst>
      <p:ext uri="{BB962C8B-B14F-4D97-AF65-F5344CB8AC3E}">
        <p14:creationId xmlns:p14="http://schemas.microsoft.com/office/powerpoint/2010/main" val="29213973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b="1" dirty="0" smtClean="0"/>
              <a:t>Definition</a:t>
            </a:r>
            <a:r>
              <a:rPr lang="en-US" dirty="0" smtClean="0"/>
              <a:t>: Let </a:t>
            </a:r>
            <a:r>
              <a:rPr lang="en-US" i="1" dirty="0" smtClean="0"/>
              <a:t>A</a:t>
            </a:r>
            <a:r>
              <a:rPr lang="en-US" dirty="0" smtClean="0"/>
              <a:t> and </a:t>
            </a:r>
            <a:r>
              <a:rPr lang="en-US" i="1" dirty="0" smtClean="0"/>
              <a:t>B</a:t>
            </a:r>
            <a:r>
              <a:rPr lang="en-US" dirty="0" smtClean="0"/>
              <a:t> be sets. The </a:t>
            </a:r>
            <a:r>
              <a:rPr lang="en-US" i="1" dirty="0" smtClean="0"/>
              <a:t>union</a:t>
            </a:r>
            <a:r>
              <a:rPr lang="en-US" dirty="0" smtClean="0"/>
              <a:t> of the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a:t>
            </a:r>
            <a:r>
              <a:rPr lang="en-US" b="1"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B,</a:t>
            </a:r>
            <a:r>
              <a:rPr lang="en-US" i="1" dirty="0" smtClean="0"/>
              <a:t> </a:t>
            </a:r>
            <a:r>
              <a:rPr lang="en-US" dirty="0" smtClean="0"/>
              <a:t> is the set:</a:t>
            </a:r>
          </a:p>
          <a:p>
            <a:pPr>
              <a:buNone/>
            </a:pPr>
            <a:endParaRPr lang="en-US" dirty="0" smtClean="0"/>
          </a:p>
          <a:p>
            <a:pPr>
              <a:buNone/>
            </a:pPr>
            <a:endParaRPr lang="en-US" dirty="0" smtClean="0"/>
          </a:p>
          <a:p>
            <a:r>
              <a:rPr lang="en-US" b="1" dirty="0" smtClean="0"/>
              <a:t>Example</a:t>
            </a:r>
            <a:r>
              <a:rPr lang="en-US" dirty="0" smtClean="0"/>
              <a:t>: What is   {</a:t>
            </a:r>
            <a:r>
              <a:rPr lang="en-US" dirty="0" smtClean="0">
                <a:latin typeface="Cambria Math" pitchFamily="18" charset="0"/>
                <a:ea typeface="Cambria Math" pitchFamily="18" charset="0"/>
              </a:rPr>
              <a:t>1,2,3} </a:t>
            </a:r>
            <a:r>
              <a:rPr lang="en-US" dirty="0" smtClean="0"/>
              <a:t> </a:t>
            </a:r>
            <a:r>
              <a:rPr lang="en-US" dirty="0" smtClean="0">
                <a:latin typeface="Cambria Math"/>
                <a:ea typeface="Cambria Math"/>
              </a:rPr>
              <a:t>∪ {3, 4, 5}</a:t>
            </a:r>
            <a:r>
              <a:rPr lang="en-US" dirty="0" smtClean="0"/>
              <a:t>?</a:t>
            </a:r>
          </a:p>
          <a:p>
            <a:pPr>
              <a:buNone/>
            </a:pPr>
            <a:endParaRPr lang="en-US" dirty="0" smtClean="0"/>
          </a:p>
          <a:p>
            <a:pPr>
              <a:buNone/>
            </a:pPr>
            <a:r>
              <a:rPr lang="en-US" dirty="0" smtClean="0"/>
              <a:t>               </a:t>
            </a:r>
            <a:r>
              <a:rPr lang="en-US" b="1" dirty="0" smtClean="0"/>
              <a:t>Solution</a:t>
            </a:r>
            <a:r>
              <a:rPr lang="en-US" dirty="0" smtClean="0"/>
              <a:t>: {</a:t>
            </a:r>
            <a:r>
              <a:rPr lang="en-US" dirty="0" smtClean="0">
                <a:latin typeface="Cambria Math" pitchFamily="18" charset="0"/>
                <a:ea typeface="Cambria Math" pitchFamily="18" charset="0"/>
              </a:rPr>
              <a:t>1,2,3,4,5}</a:t>
            </a:r>
            <a:endParaRPr lang="en-US" dirty="0" smtClean="0"/>
          </a:p>
          <a:p>
            <a:pPr>
              <a:buNone/>
            </a:pPr>
            <a:r>
              <a:rPr lang="en-US" dirty="0" smtClean="0"/>
              <a:t>             </a:t>
            </a:r>
            <a:r>
              <a:rPr lang="en-US" sz="2400" dirty="0" smtClean="0"/>
              <a:t>                                   </a:t>
            </a:r>
            <a:endParaRPr lang="en-US" dirty="0" smtClean="0"/>
          </a:p>
          <a:p>
            <a:pPr>
              <a:buNone/>
            </a:pPr>
            <a:r>
              <a:rPr lang="en-US" dirty="0" smtClean="0"/>
              <a:t>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2362200" y="2971800"/>
            <a:ext cx="3026093" cy="382905"/>
          </a:xfrm>
          <a:prstGeom prst="rect">
            <a:avLst/>
          </a:prstGeom>
        </p:spPr>
      </p:pic>
      <p:grpSp>
        <p:nvGrpSpPr>
          <p:cNvPr id="21" name="Group 20"/>
          <p:cNvGrpSpPr/>
          <p:nvPr/>
        </p:nvGrpSpPr>
        <p:grpSpPr>
          <a:xfrm>
            <a:off x="5562600" y="4724400"/>
            <a:ext cx="3429000" cy="1447800"/>
            <a:chOff x="5562600" y="4724400"/>
            <a:chExt cx="3429000" cy="1447800"/>
          </a:xfrm>
        </p:grpSpPr>
        <p:sp>
          <p:nvSpPr>
            <p:cNvPr id="11" name="TextBox 10"/>
            <p:cNvSpPr txBox="1"/>
            <p:nvPr/>
          </p:nvSpPr>
          <p:spPr>
            <a:xfrm>
              <a:off x="8153400" y="4800600"/>
              <a:ext cx="83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grpSp>
          <p:nvGrpSpPr>
            <p:cNvPr id="20" name="Group 19"/>
            <p:cNvGrpSpPr/>
            <p:nvPr/>
          </p:nvGrpSpPr>
          <p:grpSpPr>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grpSp>
        <p:sp>
          <p:nvSpPr>
            <p:cNvPr id="17" name="TextBox 16"/>
            <p:cNvSpPr txBox="1"/>
            <p:nvPr/>
          </p:nvSpPr>
          <p:spPr>
            <a:xfrm>
              <a:off x="6248400" y="51816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18" name="TextBox 17"/>
            <p:cNvSpPr txBox="1"/>
            <p:nvPr/>
          </p:nvSpPr>
          <p:spPr>
            <a:xfrm>
              <a:off x="7467600" y="52578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grpSp>
      <p:sp>
        <p:nvSpPr>
          <p:cNvPr id="15" name="TextBox 14"/>
          <p:cNvSpPr txBox="1"/>
          <p:nvPr/>
        </p:nvSpPr>
        <p:spPr>
          <a:xfrm>
            <a:off x="5715000" y="4267200"/>
            <a:ext cx="274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 for </a:t>
            </a: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 </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B</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076021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t>
            </a:r>
            <a:endParaRPr lang="en-US" dirty="0"/>
          </a:p>
        </p:txBody>
      </p:sp>
      <p:sp>
        <p:nvSpPr>
          <p:cNvPr id="3" name="Content Placeholder 2"/>
          <p:cNvSpPr>
            <a:spLocks noGrp="1"/>
          </p:cNvSpPr>
          <p:nvPr>
            <p:ph idx="1"/>
          </p:nvPr>
        </p:nvSpPr>
        <p:spPr>
          <a:ln>
            <a:noFill/>
          </a:ln>
        </p:spPr>
        <p:txBody>
          <a:bodyPr>
            <a:normAutofit lnSpcReduction="10000"/>
          </a:bodyPr>
          <a:lstStyle/>
          <a:p>
            <a:r>
              <a:rPr lang="en-US" b="1" dirty="0" smtClean="0"/>
              <a:t>Definition</a:t>
            </a:r>
            <a:r>
              <a:rPr lang="en-US" dirty="0" smtClean="0"/>
              <a:t>:  The </a:t>
            </a:r>
            <a:r>
              <a:rPr lang="en-US" i="1" dirty="0" smtClean="0"/>
              <a:t>intersection</a:t>
            </a:r>
            <a:r>
              <a:rPr lang="en-US" dirty="0" smtClean="0"/>
              <a:t> of sets </a:t>
            </a:r>
            <a:r>
              <a:rPr lang="en-US" i="1" dirty="0" smtClean="0"/>
              <a:t>A</a:t>
            </a:r>
            <a:r>
              <a:rPr lang="en-US" dirty="0" smtClean="0"/>
              <a:t> and </a:t>
            </a:r>
            <a:r>
              <a:rPr lang="en-US" i="1" dirty="0" smtClean="0"/>
              <a:t>B</a:t>
            </a:r>
            <a:r>
              <a:rPr lang="en-US" dirty="0" smtClean="0"/>
              <a:t>, denoted by   </a:t>
            </a:r>
            <a:r>
              <a:rPr lang="en-US" i="1" dirty="0" smtClean="0">
                <a:ea typeface="Cambria Math" pitchFamily="18" charset="0"/>
              </a:rPr>
              <a:t>A </a:t>
            </a:r>
            <a:r>
              <a:rPr lang="en-US" dirty="0" smtClean="0">
                <a:latin typeface="Cambria Math"/>
                <a:ea typeface="Cambria Math"/>
              </a:rPr>
              <a:t>∩ </a:t>
            </a:r>
            <a:r>
              <a:rPr lang="en-US" i="1" dirty="0" smtClean="0">
                <a:ea typeface="Cambria Math"/>
              </a:rPr>
              <a:t>B,</a:t>
            </a:r>
            <a:r>
              <a:rPr lang="en-US" dirty="0" smtClean="0"/>
              <a:t>  is</a:t>
            </a:r>
          </a:p>
          <a:p>
            <a:endParaRPr lang="en-US" dirty="0" smtClean="0"/>
          </a:p>
          <a:p>
            <a:r>
              <a:rPr lang="en-US" dirty="0" smtClean="0"/>
              <a:t>Note if the intersection is empty, then </a:t>
            </a:r>
            <a:r>
              <a:rPr lang="en-US" i="1" dirty="0" smtClean="0"/>
              <a:t>A</a:t>
            </a:r>
            <a:r>
              <a:rPr lang="en-US" b="1" dirty="0" smtClean="0"/>
              <a:t> </a:t>
            </a:r>
            <a:r>
              <a:rPr lang="en-US" dirty="0" smtClean="0"/>
              <a:t>and </a:t>
            </a:r>
            <a:r>
              <a:rPr lang="en-US" i="1" dirty="0" smtClean="0"/>
              <a:t>B</a:t>
            </a:r>
            <a:r>
              <a:rPr lang="en-US" dirty="0" smtClean="0"/>
              <a:t> are said to be </a:t>
            </a:r>
            <a:r>
              <a:rPr lang="en-US" i="1" dirty="0" smtClean="0"/>
              <a:t>disjoint</a:t>
            </a:r>
            <a:r>
              <a:rPr lang="en-US" dirty="0" smtClean="0"/>
              <a:t>.</a:t>
            </a:r>
          </a:p>
          <a:p>
            <a:r>
              <a:rPr lang="en-US" b="1" dirty="0" smtClean="0"/>
              <a:t>Example</a:t>
            </a:r>
            <a:r>
              <a:rPr lang="en-US" dirty="0" smtClean="0"/>
              <a:t>: What is?  </a:t>
            </a:r>
            <a:r>
              <a:rPr lang="en-US" dirty="0" smtClean="0">
                <a:latin typeface="Cambria Math" pitchFamily="18" charset="0"/>
                <a:ea typeface="Cambria Math" pitchFamily="18" charset="0"/>
              </a:rPr>
              <a:t>{1,2,3} ∩ {3,4,5}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{3}</a:t>
            </a:r>
          </a:p>
          <a:p>
            <a:r>
              <a:rPr lang="en-US" b="1" dirty="0" err="1" smtClean="0"/>
              <a:t>Example:</a:t>
            </a:r>
            <a:r>
              <a:rPr lang="en-US" dirty="0" err="1" smtClean="0"/>
              <a:t>What</a:t>
            </a:r>
            <a:r>
              <a:rPr lang="en-US" dirty="0" smtClean="0"/>
              <a:t> is?  </a:t>
            </a:r>
          </a:p>
          <a:p>
            <a:pPr>
              <a:buNone/>
            </a:pPr>
            <a:r>
              <a:rPr lang="en-US" dirty="0" smtClean="0">
                <a:latin typeface="Cambria Math" pitchFamily="18" charset="0"/>
                <a:ea typeface="Cambria Math" pitchFamily="18" charset="0"/>
              </a:rPr>
              <a:t>                {1,2,3} ∩ {4,5,6} ?    </a:t>
            </a:r>
          </a:p>
          <a:p>
            <a:pPr>
              <a:buNone/>
            </a:pP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rPr>
              <a:t>Solution</a:t>
            </a:r>
            <a:r>
              <a:rPr lang="en-US" dirty="0" smtClean="0">
                <a:latin typeface="Cambria Math" pitchFamily="18" charset="0"/>
                <a:ea typeface="Cambria Math" pitchFamily="18" charset="0"/>
              </a:rPr>
              <a:t>: </a:t>
            </a:r>
            <a:r>
              <a:rPr lang="en-US" dirty="0" smtClean="0">
                <a:latin typeface="Cambria Math"/>
                <a:ea typeface="Cambria Math"/>
              </a:rPr>
              <a:t>∅</a:t>
            </a:r>
          </a:p>
          <a:p>
            <a:pPr>
              <a:buNone/>
            </a:pPr>
            <a:endParaRPr lang="en-US" dirty="0" smtClean="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5" name="Picture 4" descr="addin_tmp.png"/>
          <p:cNvPicPr>
            <a:picLocks noChangeAspect="1"/>
          </p:cNvPicPr>
          <p:nvPr>
            <p:custDataLst>
              <p:tags r:id="rId1"/>
            </p:custDataLst>
          </p:nvPr>
        </p:nvPicPr>
        <p:blipFill>
          <a:blip r:embed="rId3" cstate="print"/>
          <a:stretch>
            <a:fillRect/>
          </a:stretch>
        </p:blipFill>
        <p:spPr>
          <a:xfrm>
            <a:off x="2514600" y="2819400"/>
            <a:ext cx="3026093" cy="382905"/>
          </a:xfrm>
          <a:prstGeom prst="rect">
            <a:avLst/>
          </a:prstGeom>
        </p:spPr>
      </p:pic>
      <p:grpSp>
        <p:nvGrpSpPr>
          <p:cNvPr id="36" name="Group 35"/>
          <p:cNvGrpSpPr/>
          <p:nvPr/>
        </p:nvGrpSpPr>
        <p:grpSpPr>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nvGrpSpPr>
            <p:cNvPr id="27" name="Group 20"/>
            <p:cNvGrpSpPr/>
            <p:nvPr/>
          </p:nvGrpSpPr>
          <p:grpSpPr>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nvGrpSpPr>
              <p:cNvPr id="33" name="Group 19"/>
              <p:cNvGrpSpPr/>
              <p:nvPr/>
            </p:nvGrpSpPr>
            <p:grpSpPr>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grpSp>
        <p:grpSp>
          <p:nvGrpSpPr>
            <p:cNvPr id="28" name="Group 21"/>
            <p:cNvGrpSpPr/>
            <p:nvPr/>
          </p:nvGrpSpPr>
          <p:grpSpPr>
            <a:xfrm>
              <a:off x="6400800" y="4800600"/>
              <a:ext cx="2743200" cy="826532"/>
              <a:chOff x="6400800" y="4800600"/>
              <a:chExt cx="2743200" cy="826532"/>
            </a:xfrm>
          </p:grpSpPr>
          <p:sp>
            <p:nvSpPr>
              <p:cNvPr id="29" name="TextBox 28"/>
              <p:cNvSpPr txBox="1"/>
              <p:nvPr/>
            </p:nvSpPr>
            <p:spPr>
              <a:xfrm>
                <a:off x="8305800" y="4800600"/>
                <a:ext cx="83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30" name="TextBox 29"/>
              <p:cNvSpPr txBox="1"/>
              <p:nvPr/>
            </p:nvSpPr>
            <p:spPr>
              <a:xfrm>
                <a:off x="6400800" y="51816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31" name="TextBox 30"/>
              <p:cNvSpPr txBox="1"/>
              <p:nvPr/>
            </p:nvSpPr>
            <p:spPr>
              <a:xfrm>
                <a:off x="7620000" y="52578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grpSp>
      </p:grpSp>
      <p:sp>
        <p:nvSpPr>
          <p:cNvPr id="16" name="TextBox 15"/>
          <p:cNvSpPr txBox="1"/>
          <p:nvPr/>
        </p:nvSpPr>
        <p:spPr>
          <a:xfrm>
            <a:off x="6172200" y="4267200"/>
            <a:ext cx="2971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for </a:t>
            </a:r>
            <a:r>
              <a:rPr kumimoji="0" lang="en-US" sz="1800" b="0" i="1" u="none" strike="noStrike" kern="1200" cap="none" spc="0" normalizeH="0" baseline="0" noProof="0" dirty="0" smtClean="0">
                <a:ln>
                  <a:noFill/>
                </a:ln>
                <a:solidFill>
                  <a:prstClr val="black"/>
                </a:solidFill>
                <a:effectLst/>
                <a:uLnTx/>
                <a:uFillTx/>
                <a:latin typeface="Constantia"/>
                <a:ea typeface="Cambria Math"/>
                <a:cs typeface="+mn-cs"/>
              </a:rPr>
              <a:t>A</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 </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a:t>
            </a:r>
            <a:r>
              <a:rPr kumimoji="0" lang="en-US" sz="1800" b="0" i="1" u="none" strike="noStrike" kern="1200" cap="none" spc="0" normalizeH="0" baseline="0" noProof="0" dirty="0" smtClean="0">
                <a:ln>
                  <a:noFill/>
                </a:ln>
                <a:solidFill>
                  <a:prstClr val="black"/>
                </a:solidFill>
                <a:effectLst/>
                <a:uLnTx/>
                <a:uFillTx/>
                <a:latin typeface="Constantia"/>
                <a:ea typeface="Cambria Math"/>
                <a:cs typeface="+mn-cs"/>
              </a:rPr>
              <a:t>B</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40230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If </a:t>
            </a:r>
            <a:r>
              <a:rPr lang="en-US" i="1" dirty="0" smtClean="0"/>
              <a:t>A</a:t>
            </a:r>
            <a:r>
              <a:rPr lang="en-US" dirty="0" smtClean="0"/>
              <a:t> is a set, then the complement of the </a:t>
            </a:r>
            <a:r>
              <a:rPr lang="en-US" i="1" dirty="0" smtClean="0"/>
              <a:t>A</a:t>
            </a:r>
            <a:r>
              <a:rPr lang="en-US" b="1" dirty="0" smtClean="0"/>
              <a:t> </a:t>
            </a:r>
            <a:r>
              <a:rPr lang="en-US" dirty="0" smtClean="0"/>
              <a:t>(with respect to </a:t>
            </a:r>
            <a:r>
              <a:rPr lang="en-US" i="1" dirty="0" smtClean="0">
                <a:ea typeface="Cambria Math" pitchFamily="18" charset="0"/>
              </a:rPr>
              <a:t>U</a:t>
            </a:r>
            <a:r>
              <a:rPr lang="en-US" dirty="0" smtClean="0"/>
              <a:t>), denoted by </a:t>
            </a:r>
            <a:r>
              <a:rPr lang="en-US" i="1" dirty="0" smtClean="0"/>
              <a:t>Ā</a:t>
            </a:r>
            <a:r>
              <a:rPr lang="en-US" dirty="0" smtClean="0"/>
              <a:t> is the set  </a:t>
            </a:r>
            <a:r>
              <a:rPr lang="en-US" i="1" dirty="0" smtClean="0">
                <a:ea typeface="Cambria Math" pitchFamily="18" charset="0"/>
              </a:rPr>
              <a:t>U</a:t>
            </a:r>
            <a:r>
              <a:rPr lang="en-US" dirty="0" smtClean="0">
                <a:latin typeface="Cambria Math" pitchFamily="18" charset="0"/>
                <a:ea typeface="Cambria Math" pitchFamily="18" charset="0"/>
              </a:rPr>
              <a:t> - </a:t>
            </a:r>
            <a:r>
              <a:rPr lang="en-US" i="1" dirty="0" smtClean="0">
                <a:ea typeface="Cambria Math" pitchFamily="18" charset="0"/>
              </a:rPr>
              <a:t>A</a:t>
            </a:r>
          </a:p>
          <a:p>
            <a:pPr>
              <a:buNone/>
            </a:pPr>
            <a:r>
              <a:rPr lang="en-US" dirty="0" smtClean="0"/>
              <a:t>                       </a:t>
            </a:r>
            <a:r>
              <a:rPr lang="en-US" i="1" dirty="0" smtClean="0">
                <a:ea typeface="Cambria Math" pitchFamily="18" charset="0"/>
              </a:rPr>
              <a:t>Ā </a:t>
            </a:r>
            <a:r>
              <a:rPr lang="en-US" dirty="0" smtClean="0">
                <a:latin typeface="Cambria Math" pitchFamily="18" charset="0"/>
                <a:ea typeface="Cambria Math" pitchFamily="18" charset="0"/>
              </a:rPr>
              <a:t>=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U</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A</a:t>
            </a:r>
            <a:r>
              <a:rPr lang="en-US" dirty="0" smtClean="0">
                <a:latin typeface="Cambria Math"/>
                <a:ea typeface="Cambria Math"/>
              </a:rPr>
              <a:t>}</a:t>
            </a:r>
            <a:endParaRPr lang="en-US" dirty="0" smtClean="0">
              <a:latin typeface="Cambria Math" pitchFamily="18" charset="0"/>
              <a:ea typeface="Cambria Math" pitchFamily="18" charset="0"/>
            </a:endParaRPr>
          </a:p>
          <a:p>
            <a:pPr>
              <a:buNone/>
            </a:pPr>
            <a:r>
              <a:rPr lang="en-US" dirty="0" smtClean="0"/>
              <a:t>  (The complement of A is sometimes denoted by </a:t>
            </a:r>
            <a:r>
              <a:rPr lang="en-US" i="1" dirty="0" smtClean="0"/>
              <a:t>A</a:t>
            </a:r>
            <a:r>
              <a:rPr lang="en-US" i="1" baseline="30000" dirty="0" smtClean="0"/>
              <a:t>c </a:t>
            </a:r>
            <a:r>
              <a:rPr lang="en-US" i="1" dirty="0" smtClean="0"/>
              <a:t>.</a:t>
            </a:r>
            <a:r>
              <a:rPr lang="en-US" dirty="0" smtClean="0"/>
              <a:t>)</a:t>
            </a:r>
          </a:p>
          <a:p>
            <a:pPr>
              <a:buNone/>
            </a:pPr>
            <a:r>
              <a:rPr lang="en-US" b="1" dirty="0" smtClean="0"/>
              <a:t>  Example</a:t>
            </a:r>
            <a:r>
              <a:rPr lang="en-US" dirty="0" smtClean="0"/>
              <a:t>: If </a:t>
            </a:r>
            <a:r>
              <a:rPr lang="en-US" i="1" dirty="0" smtClean="0"/>
              <a:t>U</a:t>
            </a:r>
            <a:r>
              <a:rPr lang="en-US" dirty="0" smtClean="0"/>
              <a:t> is the positive integers less than 100, what is the complement of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a:ea typeface="Cambria Math"/>
              </a:rPr>
              <a:t> |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&gt; 70} </a:t>
            </a:r>
          </a:p>
          <a:p>
            <a:pPr>
              <a:buNone/>
            </a:pPr>
            <a:r>
              <a:rPr lang="en-US" dirty="0" smtClean="0">
                <a:latin typeface="Cambria Math"/>
                <a:ea typeface="Cambria Math"/>
              </a:rPr>
              <a:t>            Solution: </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ea typeface="Cambria Math"/>
              </a:rPr>
              <a:t> </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70} </a:t>
            </a:r>
          </a:p>
        </p:txBody>
      </p:sp>
      <p:grpSp>
        <p:nvGrpSpPr>
          <p:cNvPr id="25" name="Group 24"/>
          <p:cNvGrpSpPr/>
          <p:nvPr/>
        </p:nvGrpSpPr>
        <p:grpSpPr>
          <a:xfrm>
            <a:off x="5562600" y="5029200"/>
            <a:ext cx="3733800" cy="1676400"/>
            <a:chOff x="5562600" y="4495800"/>
            <a:chExt cx="3733800" cy="1676400"/>
          </a:xfrm>
        </p:grpSpPr>
        <p:grpSp>
          <p:nvGrpSpPr>
            <p:cNvPr id="27" name="Group 19"/>
            <p:cNvGrpSpPr/>
            <p:nvPr/>
          </p:nvGrpSpPr>
          <p:grpSpPr>
            <a:xfrm>
              <a:off x="5562600" y="4724400"/>
              <a:ext cx="2971800" cy="1447800"/>
              <a:chOff x="5562600" y="4724400"/>
              <a:chExt cx="2971800" cy="1447800"/>
            </a:xfrm>
          </p:grpSpPr>
          <p:sp>
            <p:nvSpPr>
              <p:cNvPr id="30" name="Rectangle 29"/>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2" name="Oval 31"/>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28" name="TextBox 27"/>
            <p:cNvSpPr txBox="1"/>
            <p:nvPr/>
          </p:nvSpPr>
          <p:spPr>
            <a:xfrm>
              <a:off x="6248400" y="51816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26" name="TextBox 25"/>
            <p:cNvSpPr txBox="1"/>
            <p:nvPr/>
          </p:nvSpPr>
          <p:spPr>
            <a:xfrm>
              <a:off x="8458200" y="4495800"/>
              <a:ext cx="83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grpSp>
      <p:sp>
        <p:nvSpPr>
          <p:cNvPr id="10" name="TextBox 9"/>
          <p:cNvSpPr txBox="1"/>
          <p:nvPr/>
        </p:nvSpPr>
        <p:spPr>
          <a:xfrm>
            <a:off x="5257800" y="472440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 for Complement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1" name="Rectangle 10"/>
          <p:cNvSpPr/>
          <p:nvPr/>
        </p:nvSpPr>
        <p:spPr>
          <a:xfrm>
            <a:off x="5638800" y="5410200"/>
            <a:ext cx="3369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Ā</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072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Let  </a:t>
            </a:r>
            <a:r>
              <a:rPr lang="en-US" i="1" dirty="0" smtClean="0"/>
              <a:t>A </a:t>
            </a:r>
            <a:r>
              <a:rPr lang="en-US" dirty="0" smtClean="0"/>
              <a:t>and </a:t>
            </a:r>
            <a:r>
              <a:rPr lang="en-US" i="1" dirty="0" smtClean="0"/>
              <a:t>B</a:t>
            </a:r>
            <a:r>
              <a:rPr lang="en-US" dirty="0" smtClean="0"/>
              <a:t> be sets. The </a:t>
            </a:r>
            <a:r>
              <a:rPr lang="en-US" i="1" dirty="0" smtClean="0"/>
              <a:t>difference</a:t>
            </a:r>
            <a:r>
              <a:rPr lang="en-US" dirty="0" smtClean="0"/>
              <a:t> of </a:t>
            </a:r>
            <a:r>
              <a:rPr lang="en-US" i="1" dirty="0" smtClean="0"/>
              <a:t>A</a:t>
            </a:r>
            <a:r>
              <a:rPr lang="en-US" dirty="0" smtClean="0"/>
              <a:t> and </a:t>
            </a:r>
            <a:r>
              <a:rPr lang="en-US" i="1" dirty="0" smtClean="0"/>
              <a:t>B</a:t>
            </a:r>
            <a:r>
              <a:rPr lang="en-US" dirty="0" smtClean="0"/>
              <a:t>, denoted by </a:t>
            </a:r>
            <a:r>
              <a:rPr lang="en-US" i="1" dirty="0" smtClean="0"/>
              <a:t>A</a:t>
            </a:r>
            <a:r>
              <a:rPr lang="en-US" dirty="0" smtClean="0"/>
              <a:t> – </a:t>
            </a:r>
            <a:r>
              <a:rPr lang="en-US" i="1" dirty="0" smtClean="0"/>
              <a:t>B</a:t>
            </a:r>
            <a:r>
              <a:rPr lang="en-US" dirty="0" smtClean="0"/>
              <a:t>, is the set containing the elements of </a:t>
            </a:r>
            <a:r>
              <a:rPr lang="en-US" i="1" dirty="0" smtClean="0"/>
              <a:t>A</a:t>
            </a:r>
            <a:r>
              <a:rPr lang="en-US" dirty="0" smtClean="0"/>
              <a:t> that are not in </a:t>
            </a:r>
            <a:r>
              <a:rPr lang="en-US" i="1" dirty="0" smtClean="0"/>
              <a:t>B</a:t>
            </a:r>
            <a:r>
              <a:rPr lang="en-US" dirty="0" smtClean="0"/>
              <a:t>. The difference of </a:t>
            </a:r>
            <a:r>
              <a:rPr lang="en-US" i="1" dirty="0" smtClean="0"/>
              <a:t>A</a:t>
            </a:r>
            <a:r>
              <a:rPr lang="en-US" dirty="0" smtClean="0"/>
              <a:t> and </a:t>
            </a:r>
            <a:r>
              <a:rPr lang="en-US" i="1" dirty="0" smtClean="0"/>
              <a:t>B</a:t>
            </a:r>
            <a:r>
              <a:rPr lang="en-US" dirty="0" smtClean="0"/>
              <a:t> is also called the complement of </a:t>
            </a:r>
            <a:r>
              <a:rPr lang="en-US" i="1" dirty="0" smtClean="0"/>
              <a:t>B</a:t>
            </a:r>
            <a:r>
              <a:rPr lang="en-US" dirty="0" smtClean="0"/>
              <a:t> with respect to </a:t>
            </a:r>
            <a:r>
              <a:rPr lang="en-US" i="1" dirty="0" smtClean="0"/>
              <a:t>A</a:t>
            </a:r>
            <a:r>
              <a:rPr lang="en-US" dirty="0" smtClean="0"/>
              <a:t>.</a:t>
            </a:r>
          </a:p>
          <a:p>
            <a:pPr>
              <a:buNone/>
            </a:pPr>
            <a:r>
              <a:rPr lang="en-US" dirty="0" smtClean="0"/>
              <a:t>               </a:t>
            </a:r>
            <a:r>
              <a:rPr lang="en-US" i="1" dirty="0" smtClean="0"/>
              <a:t>A</a:t>
            </a:r>
            <a:r>
              <a:rPr lang="en-US" dirty="0" smtClean="0"/>
              <a:t> – </a:t>
            </a:r>
            <a:r>
              <a:rPr lang="en-US" i="1" dirty="0" smtClean="0"/>
              <a:t>B</a:t>
            </a:r>
            <a:r>
              <a:rPr lang="en-US" dirty="0" smtClean="0">
                <a:latin typeface="Cambria Math" pitchFamily="18" charset="0"/>
                <a:ea typeface="Cambria Math" pitchFamily="18" charset="0"/>
              </a:rPr>
              <a:t> = {</a:t>
            </a:r>
            <a:r>
              <a:rPr lang="en-US" i="1" dirty="0" smtClean="0">
                <a:ea typeface="Cambria Math" pitchFamily="18" charset="0"/>
              </a:rPr>
              <a:t>x</a:t>
            </a:r>
            <a:r>
              <a:rPr lang="en-US" dirty="0" smtClean="0">
                <a:latin typeface="Cambria Math" pitchFamily="18" charset="0"/>
                <a:ea typeface="Cambria Math" pitchFamily="18" charset="0"/>
              </a:rPr>
              <a:t> </a:t>
            </a:r>
            <a:r>
              <a:rPr lang="en-US" dirty="0" smtClean="0">
                <a:latin typeface="Cambria Math"/>
                <a:ea typeface="Cambria Math"/>
              </a:rPr>
              <a:t>| </a:t>
            </a:r>
            <a:r>
              <a:rPr lang="en-US" i="1" dirty="0" smtClean="0">
                <a:ea typeface="Cambria Math"/>
              </a:rPr>
              <a:t>x</a:t>
            </a:r>
            <a:r>
              <a:rPr lang="en-US" dirty="0" smtClean="0">
                <a:latin typeface="Cambria Math"/>
                <a:ea typeface="Cambria Math"/>
              </a:rPr>
              <a:t> ∈ A </a:t>
            </a:r>
            <a:r>
              <a:rPr lang="en-US" dirty="0" smtClean="0">
                <a:latin typeface="Cambria Math"/>
                <a:ea typeface="Cambria Math"/>
                <a:sym typeface="Symbol"/>
              </a:rPr>
              <a:t></a:t>
            </a:r>
            <a:r>
              <a:rPr lang="en-US" dirty="0" smtClean="0">
                <a:latin typeface="Cambria Math"/>
                <a:ea typeface="Cambria Math"/>
              </a:rPr>
              <a:t> </a:t>
            </a:r>
            <a:r>
              <a:rPr lang="en-US" i="1" dirty="0" smtClean="0">
                <a:ea typeface="Cambria Math"/>
              </a:rPr>
              <a:t>x</a:t>
            </a:r>
            <a:r>
              <a:rPr lang="en-US" i="1" dirty="0" smtClean="0">
                <a:latin typeface="Cambria Math"/>
                <a:ea typeface="Cambria Math"/>
              </a:rPr>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   </a:t>
            </a:r>
            <a:r>
              <a:rPr lang="en-US" i="1" dirty="0" smtClean="0">
                <a:ea typeface="Cambria Math" pitchFamily="18" charset="0"/>
              </a:rPr>
              <a:t>A</a:t>
            </a:r>
            <a:r>
              <a:rPr lang="en-US" dirty="0" smtClean="0">
                <a:latin typeface="Cambria Math" pitchFamily="18" charset="0"/>
                <a:ea typeface="Cambria Math" pitchFamily="18" charset="0"/>
              </a:rPr>
              <a:t> ∩</a:t>
            </a:r>
            <a:r>
              <a:rPr lang="en-US" b="1" dirty="0" smtClean="0">
                <a:latin typeface="Cambria Math" pitchFamily="18" charset="0"/>
                <a:ea typeface="Cambria Math" pitchFamily="18" charset="0"/>
                <a:sym typeface="Symbol"/>
              </a:rPr>
              <a:t></a:t>
            </a:r>
            <a:r>
              <a:rPr lang="en-US" i="1" dirty="0" smtClean="0">
                <a:ea typeface="Cambria Math" pitchFamily="18" charset="0"/>
                <a:sym typeface="Symbol"/>
              </a:rPr>
              <a:t>B</a:t>
            </a:r>
            <a:endParaRPr lang="en-US" i="1" dirty="0" smtClean="0">
              <a:ea typeface="Cambria Math" pitchFamily="18" charset="0"/>
            </a:endParaRPr>
          </a:p>
        </p:txBody>
      </p:sp>
      <p:grpSp>
        <p:nvGrpSpPr>
          <p:cNvPr id="38" name="Group 37"/>
          <p:cNvGrpSpPr/>
          <p:nvPr/>
        </p:nvGrpSpPr>
        <p:grpSpPr>
          <a:xfrm>
            <a:off x="1905000" y="4953000"/>
            <a:ext cx="3429000" cy="1447800"/>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1" name="Oval 30"/>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2" name="Oval 31"/>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TextBox 33"/>
            <p:cNvSpPr txBox="1"/>
            <p:nvPr/>
          </p:nvSpPr>
          <p:spPr>
            <a:xfrm>
              <a:off x="8001000" y="4953000"/>
              <a:ext cx="83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5" name="TextBox 34"/>
            <p:cNvSpPr txBox="1"/>
            <p:nvPr/>
          </p:nvSpPr>
          <p:spPr>
            <a:xfrm>
              <a:off x="5715000" y="51816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6" name="TextBox 35"/>
            <p:cNvSpPr txBox="1"/>
            <p:nvPr/>
          </p:nvSpPr>
          <p:spPr>
            <a:xfrm>
              <a:off x="7315200" y="54102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7" name="Oval 36"/>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12" name="TextBox 11"/>
          <p:cNvSpPr txBox="1"/>
          <p:nvPr/>
        </p:nvSpPr>
        <p:spPr>
          <a:xfrm>
            <a:off x="5181600" y="4953000"/>
            <a:ext cx="350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for </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A</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 </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B</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648306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The Cardinality of the Union of Two Sets</a:t>
            </a:r>
            <a:endParaRPr lang="en-US" sz="4000" dirty="0"/>
          </a:p>
        </p:txBody>
      </p:sp>
      <p:sp>
        <p:nvSpPr>
          <p:cNvPr id="13" name="Content Placeholder 2"/>
          <p:cNvSpPr txBox="1">
            <a:spLocks/>
          </p:cNvSpPr>
          <p:nvPr/>
        </p:nvSpPr>
        <p:spPr>
          <a:xfrm>
            <a:off x="685800" y="1905000"/>
            <a:ext cx="8229600" cy="4389120"/>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Inclusion-Exclusion</a:t>
            </a: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A</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B</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A</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 </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B</a:t>
            </a:r>
            <a:r>
              <a:rPr kumimoji="0" lang="en-US" sz="2600" b="0" i="0" u="none" strike="noStrike" kern="1200" cap="none" spc="0" normalizeH="0" baseline="0" noProof="0" smtClean="0">
                <a:ln>
                  <a:noFill/>
                </a:ln>
                <a:solidFill>
                  <a:prstClr val="black"/>
                </a:solidFill>
                <a:effectLst/>
                <a:uLnTx/>
                <a:uFillTx/>
                <a:latin typeface="Cambria Math" pitchFamily="18" charset="0"/>
                <a:ea typeface="Cambria Math" pitchFamily="18" charset="0"/>
                <a:cs typeface="+mn-cs"/>
              </a:rPr>
              <a:t>| </a:t>
            </a:r>
            <a:r>
              <a:rPr kumimoji="0" lang="en-US" sz="2600" b="0" i="0" u="none" strike="noStrike" kern="1200" cap="none" spc="0" normalizeH="0" baseline="0" noProof="0" smtClean="0">
                <a:ln>
                  <a:noFill/>
                </a:ln>
                <a:solidFill>
                  <a:prstClr val="black"/>
                </a:solidFill>
                <a:effectLst/>
                <a:uLnTx/>
                <a:uFillTx/>
                <a:latin typeface="Cambria Math"/>
                <a:ea typeface="Cambria Math"/>
                <a:cs typeface="+mn-cs"/>
              </a:rPr>
              <a:t>−</a:t>
            </a:r>
            <a:r>
              <a:rPr kumimoji="0" lang="en-US" sz="2600" b="0" i="0" u="none" strike="noStrike" kern="1200" cap="none" spc="0" normalizeH="0" baseline="0" noProof="0" smtClean="0">
                <a:ln>
                  <a:noFill/>
                </a:ln>
                <a:solidFill>
                  <a:prstClr val="black"/>
                </a:solidFill>
                <a:effectLst/>
                <a:uLnTx/>
                <a:uFillTx/>
                <a:latin typeface="Cambria Math" pitchFamily="18" charset="0"/>
                <a:ea typeface="Cambria Math" pitchFamily="18" charset="0"/>
                <a:cs typeface="+mn-cs"/>
              </a:rPr>
              <a:t> </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A</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a:t>
            </a:r>
            <a:r>
              <a:rPr kumimoji="0" lang="en-US" sz="26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B</a:t>
            </a:r>
            <a:r>
              <a:rPr kumimoji="0" lang="en-US" sz="26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a:t>
            </a: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endParaRPr kumimoji="0" lang="en-US" sz="2600" b="0" i="0" u="none" strike="noStrike" kern="1200" cap="none" spc="0" normalizeH="0" baseline="0" noProof="0" dirty="0" smtClean="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en-US" sz="2600" b="1" i="0" u="none" strike="noStrike" kern="1200" cap="none" spc="0" normalizeH="0" baseline="0" noProof="0" dirty="0" smtClean="0">
                <a:ln>
                  <a:noFill/>
                </a:ln>
                <a:solidFill>
                  <a:prstClr val="black"/>
                </a:solidFill>
                <a:effectLst/>
                <a:uLnTx/>
                <a:uFillTx/>
                <a:latin typeface="Constantia"/>
                <a:ea typeface="+mn-ea"/>
                <a:cs typeface="+mn-cs"/>
              </a:rPr>
              <a:t>Example</a:t>
            </a: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Let </a:t>
            </a:r>
            <a:r>
              <a:rPr kumimoji="0" lang="en-US" sz="2600" b="0" i="1" u="none" strike="noStrike" kern="1200" cap="none" spc="0" normalizeH="0" baseline="0" noProof="0" dirty="0" smtClean="0">
                <a:ln>
                  <a:noFill/>
                </a:ln>
                <a:solidFill>
                  <a:prstClr val="black"/>
                </a:solidFill>
                <a:effectLst/>
                <a:uLnTx/>
                <a:uFillTx/>
                <a:latin typeface="Constantia"/>
                <a:ea typeface="+mn-ea"/>
                <a:cs typeface="+mn-cs"/>
              </a:rPr>
              <a:t>A</a:t>
            </a: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be the math majors in your class and </a:t>
            </a:r>
            <a:r>
              <a:rPr kumimoji="0" lang="en-US" sz="2600" b="0" i="1" u="none" strike="noStrike" kern="1200" cap="none" spc="0" normalizeH="0" baseline="0" noProof="0" dirty="0" smtClean="0">
                <a:ln>
                  <a:noFill/>
                </a:ln>
                <a:solidFill>
                  <a:prstClr val="black"/>
                </a:solidFill>
                <a:effectLst/>
                <a:uLnTx/>
                <a:uFillTx/>
                <a:latin typeface="Constantia"/>
                <a:ea typeface="+mn-ea"/>
                <a:cs typeface="+mn-cs"/>
              </a:rPr>
              <a:t>B</a:t>
            </a: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be the CS majors. To count the number of students who are either math majors or CS majors, add the number of math majors and the number of CS majors, and subtract the number of joint CS/math majors.</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We will return to this principle in Chapter 6 and Chapter 8 where we will derive a formula for the cardinality of the union of </a:t>
            </a:r>
            <a:r>
              <a:rPr kumimoji="0" lang="en-US" sz="2600" b="0" i="1" u="none" strike="noStrike" kern="1200" cap="none" spc="0" normalizeH="0" baseline="0" noProof="0" dirty="0" smtClean="0">
                <a:ln>
                  <a:noFill/>
                </a:ln>
                <a:solidFill>
                  <a:prstClr val="black"/>
                </a:solidFill>
                <a:effectLst/>
                <a:uLnTx/>
                <a:uFillTx/>
                <a:latin typeface="Constantia"/>
                <a:ea typeface="+mn-ea"/>
                <a:cs typeface="+mn-cs"/>
              </a:rPr>
              <a:t>n</a:t>
            </a: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sets, where </a:t>
            </a:r>
            <a:r>
              <a:rPr kumimoji="0" lang="en-US" sz="2600" b="0" i="1" u="none" strike="noStrike" kern="1200" cap="none" spc="0" normalizeH="0" baseline="0" noProof="0" dirty="0" smtClean="0">
                <a:ln>
                  <a:noFill/>
                </a:ln>
                <a:solidFill>
                  <a:prstClr val="black"/>
                </a:solidFill>
                <a:effectLst/>
                <a:uLnTx/>
                <a:uFillTx/>
                <a:latin typeface="Constantia"/>
                <a:ea typeface="+mn-ea"/>
                <a:cs typeface="+mn-cs"/>
              </a:rPr>
              <a:t>n</a:t>
            </a: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is a positive integer.</a:t>
            </a:r>
          </a:p>
          <a:p>
            <a:pPr marL="274320" marR="0" lvl="0" indent="-274320" algn="l" defTabSz="914400" rtl="0" eaLnBrk="1" fontAlgn="auto" latinLnBrk="0" hangingPunct="1">
              <a:lnSpc>
                <a:spcPct val="100000"/>
              </a:lnSpc>
              <a:spcBef>
                <a:spcPct val="20000"/>
              </a:spcBef>
              <a:spcAft>
                <a:spcPts val="0"/>
              </a:spcAft>
              <a:buClr>
                <a:srgbClr val="0BD0D9"/>
              </a:buClr>
              <a:buSzPct val="95000"/>
              <a:buFontTx/>
              <a:buNone/>
              <a:tabLst/>
              <a:defRPr/>
            </a:pPr>
            <a:r>
              <a:rPr kumimoji="0" lang="en-US" sz="2600" b="0" i="0" u="none" strike="noStrike" kern="1200" cap="none" spc="0" normalizeH="0" baseline="0" noProof="0" dirty="0" smtClean="0">
                <a:ln>
                  <a:noFill/>
                </a:ln>
                <a:solidFill>
                  <a:prstClr val="black"/>
                </a:solidFill>
                <a:effectLst/>
                <a:uLnTx/>
                <a:uFillTx/>
                <a:latin typeface="Constantia"/>
                <a:ea typeface="+mn-ea"/>
                <a:cs typeface="+mn-cs"/>
              </a:rPr>
              <a:t>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p:txBody>
      </p:sp>
      <p:grpSp>
        <p:nvGrpSpPr>
          <p:cNvPr id="3" name="Group 22"/>
          <p:cNvGrpSpPr/>
          <p:nvPr/>
        </p:nvGrpSpPr>
        <p:grpSpPr>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nvGrpSpPr>
            <p:cNvPr id="4" name="Group 20"/>
            <p:cNvGrpSpPr/>
            <p:nvPr/>
          </p:nvGrpSpPr>
          <p:grpSpPr>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nvGrpSpPr>
              <p:cNvPr id="5" name="Group 19"/>
              <p:cNvGrpSpPr/>
              <p:nvPr/>
            </p:nvGrpSpPr>
            <p:grpSpPr>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grpSp>
        <p:grpSp>
          <p:nvGrpSpPr>
            <p:cNvPr id="6" name="Group 21"/>
            <p:cNvGrpSpPr/>
            <p:nvPr/>
          </p:nvGrpSpPr>
          <p:grpSpPr>
            <a:xfrm>
              <a:off x="6400800" y="4800600"/>
              <a:ext cx="2743200" cy="826532"/>
              <a:chOff x="6400800" y="4800600"/>
              <a:chExt cx="2743200" cy="826532"/>
            </a:xfrm>
          </p:grpSpPr>
          <p:sp>
            <p:nvSpPr>
              <p:cNvPr id="27" name="TextBox 26"/>
              <p:cNvSpPr txBox="1"/>
              <p:nvPr/>
            </p:nvSpPr>
            <p:spPr>
              <a:xfrm>
                <a:off x="8305800" y="4800600"/>
                <a:ext cx="83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U</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28" name="TextBox 27"/>
              <p:cNvSpPr txBox="1"/>
              <p:nvPr/>
            </p:nvSpPr>
            <p:spPr>
              <a:xfrm>
                <a:off x="6400800" y="51816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sp>
            <p:nvSpPr>
              <p:cNvPr id="29" name="TextBox 28"/>
              <p:cNvSpPr txBox="1"/>
              <p:nvPr/>
            </p:nvSpPr>
            <p:spPr>
              <a:xfrm>
                <a:off x="7620000" y="52578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1" u="none" strike="noStrike" kern="1200" cap="none" spc="0" normalizeH="0" baseline="0" noProof="0" dirty="0">
                  <a:ln>
                    <a:noFill/>
                  </a:ln>
                  <a:solidFill>
                    <a:prstClr val="black"/>
                  </a:solidFill>
                  <a:effectLst/>
                  <a:uLnTx/>
                  <a:uFillTx/>
                  <a:latin typeface="Constantia"/>
                  <a:ea typeface="+mn-ea"/>
                  <a:cs typeface="+mn-cs"/>
                </a:endParaRPr>
              </a:p>
            </p:txBody>
          </p:sp>
        </p:grpSp>
      </p:grpSp>
      <p:sp>
        <p:nvSpPr>
          <p:cNvPr id="15" name="TextBox 14"/>
          <p:cNvSpPr txBox="1"/>
          <p:nvPr/>
        </p:nvSpPr>
        <p:spPr>
          <a:xfrm>
            <a:off x="5105400" y="3505200"/>
            <a:ext cx="396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Venn Diagram</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for </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A</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smtClean="0">
                <a:ln>
                  <a:noFill/>
                </a:ln>
                <a:solidFill>
                  <a:prstClr val="black"/>
                </a:solidFill>
                <a:effectLst/>
                <a:uLnTx/>
                <a:uFillTx/>
                <a:latin typeface="Cambria Math"/>
                <a:ea typeface="Cambria Math"/>
                <a:cs typeface="+mn-cs"/>
              </a:rPr>
              <a:t>B</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a:t>
            </a:r>
            <a:r>
              <a:rPr kumimoji="0" lang="en-US" sz="18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 A</a:t>
            </a:r>
            <a:r>
              <a:rPr kumimoji="0" lang="en-US" sz="18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a:t>
            </a:r>
            <a:r>
              <a:rPr kumimoji="0" lang="en-US" sz="18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B, A</a:t>
            </a:r>
            <a:r>
              <a:rPr kumimoji="0" lang="en-US" sz="1800" b="0" i="0" u="none" strike="noStrike" kern="1200" cap="none" spc="0" normalizeH="0" baseline="0" noProof="0" dirty="0" smtClean="0">
                <a:ln>
                  <a:noFill/>
                </a:ln>
                <a:solidFill>
                  <a:prstClr val="black"/>
                </a:solidFill>
                <a:effectLst/>
                <a:uLnTx/>
                <a:uFillTx/>
                <a:latin typeface="Cambria Math" pitchFamily="18" charset="0"/>
                <a:ea typeface="Cambria Math" pitchFamily="18" charset="0"/>
                <a:cs typeface="+mn-cs"/>
              </a:rPr>
              <a:t> ∪ </a:t>
            </a:r>
            <a:r>
              <a:rPr kumimoji="0" lang="en-US" sz="1800" b="0" i="1" u="none" strike="noStrike" kern="1200" cap="none" spc="0" normalizeH="0" baseline="0" noProof="0" dirty="0" smtClean="0">
                <a:ln>
                  <a:noFill/>
                </a:ln>
                <a:solidFill>
                  <a:prstClr val="black"/>
                </a:solidFill>
                <a:effectLst/>
                <a:uLnTx/>
                <a:uFillTx/>
                <a:latin typeface="Constantia"/>
                <a:ea typeface="Cambria Math" pitchFamily="18" charset="0"/>
                <a:cs typeface="+mn-cs"/>
              </a:rPr>
              <a:t>B </a:t>
            </a:r>
            <a:r>
              <a:rPr kumimoji="0" lang="en-US" sz="1800" b="0" i="0" u="none" strike="noStrike" kern="1200" cap="none" spc="0" normalizeH="0" baseline="0" noProof="0" dirty="0" smtClean="0">
                <a:ln>
                  <a:noFill/>
                </a:ln>
                <a:solidFill>
                  <a:prstClr val="black"/>
                </a:solidFill>
                <a:effectLst/>
                <a:uLnTx/>
                <a:uFillTx/>
                <a:latin typeface="Cambria Math"/>
                <a:ea typeface="Cambria Math"/>
                <a:cs typeface="+mn-cs"/>
              </a:rPr>
              <a:t>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232399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Identity laws</a:t>
            </a:r>
          </a:p>
          <a:p>
            <a:pPr>
              <a:buNone/>
            </a:pPr>
            <a:r>
              <a:rPr lang="en-US" dirty="0" smtClean="0"/>
              <a:t>                                           </a:t>
            </a:r>
          </a:p>
          <a:p>
            <a:r>
              <a:rPr lang="en-US" dirty="0" smtClean="0"/>
              <a:t>Domination laws</a:t>
            </a:r>
          </a:p>
          <a:p>
            <a:pPr>
              <a:buNone/>
            </a:pPr>
            <a:r>
              <a:rPr lang="en-US" dirty="0" smtClean="0"/>
              <a:t>                                            </a:t>
            </a:r>
          </a:p>
          <a:p>
            <a:r>
              <a:rPr lang="en-US" dirty="0" smtClean="0"/>
              <a:t>Idempotent laws</a:t>
            </a:r>
          </a:p>
          <a:p>
            <a:pPr>
              <a:buNone/>
            </a:pPr>
            <a:r>
              <a:rPr lang="en-US" dirty="0" smtClean="0"/>
              <a:t>                                           </a:t>
            </a:r>
          </a:p>
          <a:p>
            <a:r>
              <a:rPr lang="en-US" dirty="0" smtClean="0"/>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Continued on next slide</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sym typeface="Wingdings" pitchFamily="2" charset="2"/>
              </a:rPr>
              <a: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1455627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Commutative laws</a:t>
            </a:r>
          </a:p>
          <a:p>
            <a:pPr>
              <a:buNone/>
            </a:pPr>
            <a:r>
              <a:rPr lang="en-US" dirty="0" smtClean="0"/>
              <a:t>                                           </a:t>
            </a:r>
          </a:p>
          <a:p>
            <a:r>
              <a:rPr lang="en-US" dirty="0" smtClean="0"/>
              <a:t>Associative laws</a:t>
            </a:r>
          </a:p>
          <a:p>
            <a:pPr>
              <a:buNone/>
            </a:pPr>
            <a:r>
              <a:rPr lang="en-US" dirty="0" smtClean="0"/>
              <a:t>    </a:t>
            </a:r>
          </a:p>
          <a:p>
            <a:pPr>
              <a:buNone/>
            </a:pPr>
            <a:r>
              <a:rPr lang="en-US" dirty="0" smtClean="0"/>
              <a:t>                                                                         </a:t>
            </a:r>
          </a:p>
          <a:p>
            <a:r>
              <a:rPr lang="en-US" dirty="0" smtClean="0"/>
              <a:t>Distributive laws</a:t>
            </a:r>
          </a:p>
          <a:p>
            <a:pPr>
              <a:buNone/>
            </a:pPr>
            <a:endParaRPr lang="en-US" dirty="0" smtClean="0"/>
          </a:p>
          <a:p>
            <a:pPr>
              <a:buNone/>
            </a:pPr>
            <a:endParaRPr lang="en-US" dirty="0" smtClean="0"/>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Continued on next slide</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sym typeface="Wingdings" pitchFamily="2" charset="2"/>
              </a:rPr>
              <a: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13911153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Identities</a:t>
            </a:r>
            <a:endParaRPr lang="en-US" dirty="0"/>
          </a:p>
        </p:txBody>
      </p:sp>
      <p:sp>
        <p:nvSpPr>
          <p:cNvPr id="3" name="Content Placeholder 2"/>
          <p:cNvSpPr>
            <a:spLocks noGrp="1"/>
          </p:cNvSpPr>
          <p:nvPr>
            <p:ph idx="1"/>
          </p:nvPr>
        </p:nvSpPr>
        <p:spPr/>
        <p:txBody>
          <a:bodyPr/>
          <a:lstStyle/>
          <a:p>
            <a:r>
              <a:rPr lang="en-US" dirty="0" smtClean="0"/>
              <a:t>De Morgan’s laws</a:t>
            </a:r>
          </a:p>
          <a:p>
            <a:endParaRPr lang="en-US" dirty="0" smtClean="0"/>
          </a:p>
          <a:p>
            <a:pPr>
              <a:buNone/>
            </a:pPr>
            <a:r>
              <a:rPr lang="en-US" dirty="0" smtClean="0"/>
              <a:t>                                 </a:t>
            </a:r>
          </a:p>
          <a:p>
            <a:r>
              <a:rPr lang="en-US" dirty="0" smtClean="0"/>
              <a:t>Absorption laws</a:t>
            </a:r>
          </a:p>
          <a:p>
            <a:pPr>
              <a:buNone/>
            </a:pPr>
            <a:r>
              <a:rPr lang="en-US" dirty="0" smtClean="0"/>
              <a:t>    </a:t>
            </a:r>
          </a:p>
          <a:p>
            <a:pPr>
              <a:buNone/>
            </a:pPr>
            <a:r>
              <a:rPr lang="en-US" dirty="0" smtClean="0"/>
              <a:t>                                                                         </a:t>
            </a:r>
          </a:p>
          <a:p>
            <a:r>
              <a:rPr lang="en-US" dirty="0" smtClean="0"/>
              <a:t>Complement laws</a:t>
            </a:r>
          </a:p>
          <a:p>
            <a:pPr>
              <a:buNone/>
            </a:pPr>
            <a:endParaRPr lang="en-US" dirty="0" smtClean="0"/>
          </a:p>
          <a:p>
            <a:pPr>
              <a:buNone/>
            </a:pPr>
            <a:endParaRPr lang="en-US" dirty="0" smtClean="0"/>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extLst>
      <p:ext uri="{BB962C8B-B14F-4D97-AF65-F5344CB8AC3E}">
        <p14:creationId xmlns:p14="http://schemas.microsoft.com/office/powerpoint/2010/main" val="25386577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Proving Set Identities</a:t>
            </a:r>
            <a:endParaRPr lang="en-US" dirty="0"/>
          </a:p>
        </p:txBody>
      </p:sp>
      <p:sp>
        <p:nvSpPr>
          <p:cNvPr id="3" name="Content Placeholder 2"/>
          <p:cNvSpPr>
            <a:spLocks noGrp="1"/>
          </p:cNvSpPr>
          <p:nvPr>
            <p:ph idx="1"/>
          </p:nvPr>
        </p:nvSpPr>
        <p:spPr/>
        <p:txBody>
          <a:bodyPr/>
          <a:lstStyle/>
          <a:p>
            <a:pPr marL="514350" indent="-514350"/>
            <a:r>
              <a:rPr lang="en-US" dirty="0" smtClean="0"/>
              <a:t>Different ways to prove set identities:</a:t>
            </a:r>
          </a:p>
          <a:p>
            <a:pPr marL="880110" lvl="1" indent="-514350">
              <a:buFont typeface="+mj-lt"/>
              <a:buAutoNum type="arabicPeriod"/>
            </a:pPr>
            <a:r>
              <a:rPr lang="en-US" dirty="0" smtClean="0"/>
              <a:t>Prove that each set (side of the identity) is a subset of the other.</a:t>
            </a:r>
          </a:p>
          <a:p>
            <a:pPr marL="880110" lvl="1" indent="-514350">
              <a:buFont typeface="+mj-lt"/>
              <a:buAutoNum type="arabicPeriod"/>
            </a:pPr>
            <a:r>
              <a:rPr lang="en-US" dirty="0" smtClean="0"/>
              <a:t>Use set builder notation and propositional logic.</a:t>
            </a:r>
          </a:p>
          <a:p>
            <a:pPr marL="880110" lvl="1" indent="-514350">
              <a:buFont typeface="+mj-lt"/>
              <a:buAutoNum type="arabicPeriod"/>
            </a:pPr>
            <a:r>
              <a:rPr lang="en-US" dirty="0" smtClean="0"/>
              <a:t>Membership Tables: Verify that elements in the same combination of sets always either belong or do not belong to the same side of the identity.  Use </a:t>
            </a:r>
            <a:r>
              <a:rPr lang="en-US" dirty="0" smtClean="0">
                <a:latin typeface="Cambria Math" pitchFamily="18" charset="0"/>
                <a:ea typeface="Cambria Math" pitchFamily="18" charset="0"/>
              </a:rPr>
              <a:t>1</a:t>
            </a:r>
            <a:r>
              <a:rPr lang="en-US" dirty="0" smtClean="0"/>
              <a:t> to indicate it is in the set and a </a:t>
            </a:r>
            <a:r>
              <a:rPr lang="en-US" dirty="0" smtClean="0">
                <a:latin typeface="Cambria Math" pitchFamily="18" charset="0"/>
                <a:ea typeface="Cambria Math" pitchFamily="18" charset="0"/>
              </a:rPr>
              <a:t>0</a:t>
            </a:r>
            <a:r>
              <a:rPr lang="en-US" dirty="0" smtClean="0"/>
              <a:t> to indicate that it is not.</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1129381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a:t>
            </a:r>
            <a:endParaRPr lang="en-US" dirty="0"/>
          </a:p>
        </p:txBody>
      </p:sp>
      <p:sp>
        <p:nvSpPr>
          <p:cNvPr id="3" name="Content Placeholder 2"/>
          <p:cNvSpPr>
            <a:spLocks noGrp="1"/>
          </p:cNvSpPr>
          <p:nvPr>
            <p:ph idx="1"/>
          </p:nvPr>
        </p:nvSpPr>
        <p:spPr/>
        <p:txBody>
          <a:bodyPr>
            <a:normAutofit/>
          </a:bodyPr>
          <a:lstStyle/>
          <a:p>
            <a:pPr>
              <a:buNone/>
            </a:pPr>
            <a:r>
              <a:rPr lang="en-US" b="1" dirty="0" smtClean="0"/>
              <a:t>Example</a:t>
            </a:r>
            <a:r>
              <a:rPr lang="en-US" dirty="0" smtClean="0"/>
              <a:t>: Prove that</a:t>
            </a:r>
          </a:p>
          <a:p>
            <a:pPr>
              <a:buNone/>
            </a:pPr>
            <a:r>
              <a:rPr lang="en-US" b="1" dirty="0" smtClean="0"/>
              <a:t>Solution</a:t>
            </a:r>
            <a:r>
              <a:rPr lang="en-US" dirty="0" smtClean="0"/>
              <a:t>:   We prove this identity by showing that:</a:t>
            </a:r>
          </a:p>
          <a:p>
            <a:pPr marL="514350" indent="-514350">
              <a:buNone/>
            </a:pPr>
            <a:r>
              <a:rPr lang="en-US" dirty="0" smtClean="0"/>
              <a:t>  </a:t>
            </a:r>
          </a:p>
          <a:p>
            <a:pPr marL="514350" indent="-514350">
              <a:buNone/>
            </a:pPr>
            <a:r>
              <a:rPr lang="en-US" dirty="0" smtClean="0"/>
              <a:t>        1)                                           and</a:t>
            </a:r>
          </a:p>
          <a:p>
            <a:pPr marL="514350" indent="-514350">
              <a:buNone/>
            </a:pPr>
            <a:endParaRPr lang="en-US" dirty="0" smtClean="0"/>
          </a:p>
          <a:p>
            <a:pPr marL="514350" indent="-514350">
              <a:buNone/>
            </a:pPr>
            <a:r>
              <a:rPr lang="en-US" dirty="0" smtClean="0"/>
              <a:t>     </a:t>
            </a:r>
          </a:p>
          <a:p>
            <a:pPr marL="514350" indent="-514350">
              <a:buNone/>
            </a:pPr>
            <a:r>
              <a:rPr lang="en-US" dirty="0" smtClean="0"/>
              <a:t>         2)</a:t>
            </a:r>
          </a:p>
          <a:p>
            <a:pPr>
              <a:buNone/>
            </a:pPr>
            <a:endParaRPr lang="en-US" dirty="0"/>
          </a:p>
        </p:txBody>
      </p:sp>
      <p:pic>
        <p:nvPicPr>
          <p:cNvPr id="9" name="Picture 8" descr="addin_tmp.png"/>
          <p:cNvPicPr>
            <a:picLocks noChangeAspect="1"/>
          </p:cNvPicPr>
          <p:nvPr>
            <p:custDataLst>
              <p:tags r:id="rId1"/>
            </p:custDataLst>
          </p:nvPr>
        </p:nvPicPr>
        <p:blipFill>
          <a:blip r:embed="rId5" cstate="print"/>
          <a:stretch>
            <a:fillRect/>
          </a:stretch>
        </p:blipFill>
        <p:spPr>
          <a:xfrm>
            <a:off x="3962400" y="2057400"/>
            <a:ext cx="2534603" cy="328613"/>
          </a:xfrm>
          <a:prstGeom prst="rect">
            <a:avLst/>
          </a:prstGeom>
        </p:spPr>
      </p:pic>
      <p:pic>
        <p:nvPicPr>
          <p:cNvPr id="8" name="Picture 7" descr="addin_tmp.png"/>
          <p:cNvPicPr>
            <a:picLocks noChangeAspect="1"/>
          </p:cNvPicPr>
          <p:nvPr>
            <p:custDataLst>
              <p:tags r:id="rId2"/>
            </p:custDataLst>
          </p:nvPr>
        </p:nvPicPr>
        <p:blipFill>
          <a:blip r:embed="rId6" cstate="print"/>
          <a:stretch>
            <a:fillRect/>
          </a:stretch>
        </p:blipFill>
        <p:spPr>
          <a:xfrm>
            <a:off x="1905000" y="4876800"/>
            <a:ext cx="2534603" cy="37719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1828800" y="3429000"/>
            <a:ext cx="2534603" cy="377190"/>
          </a:xfrm>
          <a:prstGeom prst="rect">
            <a:avLst/>
          </a:prstGeom>
        </p:spPr>
      </p:pic>
      <p:sp>
        <p:nvSpPr>
          <p:cNvPr id="7" name="TextBox 6"/>
          <p:cNvSpPr txBox="1"/>
          <p:nvPr/>
        </p:nvSpPr>
        <p:spPr>
          <a:xfrm>
            <a:off x="2514600" y="6172200"/>
            <a:ext cx="3276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Continued on next slide</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sym typeface="Wingdings" pitchFamily="2" charset="2"/>
              </a:rPr>
              <a: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201751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Conduct and Expectations </a:t>
            </a:r>
            <a:r>
              <a:rPr lang="en-US" sz="3200" dirty="0" smtClean="0"/>
              <a:t>cont.</a:t>
            </a:r>
            <a:endParaRPr lang="en-US" dirty="0"/>
          </a:p>
        </p:txBody>
      </p:sp>
      <p:sp>
        <p:nvSpPr>
          <p:cNvPr id="3" name="Content Placeholder 2"/>
          <p:cNvSpPr>
            <a:spLocks noGrp="1"/>
          </p:cNvSpPr>
          <p:nvPr>
            <p:ph idx="1"/>
          </p:nvPr>
        </p:nvSpPr>
        <p:spPr>
          <a:xfrm>
            <a:off x="822959" y="1845734"/>
            <a:ext cx="7838441" cy="4453466"/>
          </a:xfrm>
        </p:spPr>
        <p:txBody>
          <a:bodyPr>
            <a:normAutofit fontScale="92500" lnSpcReduction="10000"/>
          </a:bodyPr>
          <a:lstStyle/>
          <a:p>
            <a:pPr>
              <a:buFont typeface="Wingdings" panose="05000000000000000000" pitchFamily="2" charset="2"/>
              <a:buChar char="§"/>
            </a:pPr>
            <a:r>
              <a:rPr lang="en-US" dirty="0" smtClean="0"/>
              <a:t>All assignments are </a:t>
            </a:r>
            <a:r>
              <a:rPr lang="en-US" b="1" dirty="0" smtClean="0"/>
              <a:t>individual activities</a:t>
            </a:r>
            <a:r>
              <a:rPr lang="en-US" dirty="0" smtClean="0"/>
              <a:t>.</a:t>
            </a:r>
          </a:p>
          <a:p>
            <a:pPr>
              <a:buFont typeface="Wingdings" panose="05000000000000000000" pitchFamily="2" charset="2"/>
              <a:buChar char="§"/>
            </a:pPr>
            <a:r>
              <a:rPr lang="en-US" dirty="0" smtClean="0"/>
              <a:t>Zero-tolerance plagiarism policy. Any submission reported as over 50% unoriginal will be flagged and investigated.  If reported 65% or more, a zero grade will be entered.</a:t>
            </a:r>
          </a:p>
          <a:p>
            <a:pPr lvl="1">
              <a:buFont typeface="Wingdings" panose="05000000000000000000" pitchFamily="2" charset="2"/>
              <a:buChar char="§"/>
            </a:pPr>
            <a:r>
              <a:rPr lang="en-US" dirty="0" err="1" smtClean="0"/>
              <a:t>TurnItIn</a:t>
            </a:r>
            <a:r>
              <a:rPr lang="en-US" dirty="0" smtClean="0"/>
              <a:t> is not perfect, but that’s ok.</a:t>
            </a:r>
          </a:p>
          <a:p>
            <a:pPr lvl="1">
              <a:buFont typeface="Wingdings" panose="05000000000000000000" pitchFamily="2" charset="2"/>
              <a:buChar char="§"/>
            </a:pPr>
            <a:r>
              <a:rPr lang="en-US" dirty="0" smtClean="0"/>
              <a:t>You </a:t>
            </a:r>
            <a:r>
              <a:rPr lang="en-US" b="1" dirty="0" smtClean="0"/>
              <a:t>will</a:t>
            </a:r>
            <a:r>
              <a:rPr lang="en-US" dirty="0" smtClean="0"/>
              <a:t> be reported to the administration if you submit non-original work.</a:t>
            </a:r>
          </a:p>
          <a:p>
            <a:pPr>
              <a:buFont typeface="Wingdings" panose="05000000000000000000" pitchFamily="2" charset="2"/>
              <a:buChar char="§"/>
            </a:pPr>
            <a:r>
              <a:rPr lang="en-US" dirty="0" smtClean="0"/>
              <a:t>Submit all assignments by the due date.</a:t>
            </a:r>
          </a:p>
          <a:p>
            <a:pPr lvl="1">
              <a:buFont typeface="Wingdings" panose="05000000000000000000" pitchFamily="2" charset="2"/>
              <a:buChar char="§"/>
            </a:pPr>
            <a:r>
              <a:rPr lang="en-US" dirty="0" smtClean="0"/>
              <a:t>1% deduction for each day late.</a:t>
            </a:r>
          </a:p>
          <a:p>
            <a:pPr lvl="1">
              <a:buFont typeface="Wingdings" panose="05000000000000000000" pitchFamily="2" charset="2"/>
              <a:buChar char="§"/>
            </a:pPr>
            <a:r>
              <a:rPr lang="en-US" dirty="0" smtClean="0"/>
              <a:t>No credit after 3 days </a:t>
            </a:r>
            <a:r>
              <a:rPr lang="en-US" u="sng" dirty="0" smtClean="0"/>
              <a:t>or</a:t>
            </a:r>
            <a:r>
              <a:rPr lang="en-US" dirty="0" smtClean="0"/>
              <a:t> once solutions are discussed.</a:t>
            </a:r>
          </a:p>
          <a:p>
            <a:pPr>
              <a:buFont typeface="Wingdings" panose="05000000000000000000" pitchFamily="2" charset="2"/>
              <a:buChar char="§"/>
            </a:pPr>
            <a:r>
              <a:rPr lang="en-US" dirty="0" smtClean="0"/>
              <a:t>Submit your assignments in a Word Document (.DOCX)</a:t>
            </a:r>
          </a:p>
          <a:p>
            <a:pPr>
              <a:buFont typeface="Wingdings" panose="05000000000000000000" pitchFamily="2" charset="2"/>
              <a:buChar char="§"/>
            </a:pPr>
            <a:r>
              <a:rPr lang="en-US" dirty="0" smtClean="0"/>
              <a:t>All work must be digitally created (i.e. typed).</a:t>
            </a:r>
          </a:p>
          <a:p>
            <a:pPr>
              <a:buFont typeface="Wingdings" panose="05000000000000000000" pitchFamily="2" charset="2"/>
              <a:buChar char="§"/>
            </a:pPr>
            <a:r>
              <a:rPr lang="en-US" dirty="0" smtClean="0"/>
              <a:t>Diagrams and drawings should be digitally created.  If hand-drawn, you </a:t>
            </a:r>
            <a:r>
              <a:rPr lang="en-US" b="1" dirty="0" smtClean="0"/>
              <a:t>must</a:t>
            </a:r>
            <a:r>
              <a:rPr lang="en-US" dirty="0" smtClean="0"/>
              <a:t> write sign and date directly beneath the diagram and incorporate the drawing into your submission document.</a:t>
            </a:r>
          </a:p>
        </p:txBody>
      </p:sp>
    </p:spTree>
    <p:extLst>
      <p:ext uri="{BB962C8B-B14F-4D97-AF65-F5344CB8AC3E}">
        <p14:creationId xmlns:p14="http://schemas.microsoft.com/office/powerpoint/2010/main" val="940547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9" name="Picture 8" descr="addin_tmp.png"/>
          <p:cNvPicPr>
            <a:picLocks noChangeAspect="1"/>
          </p:cNvPicPr>
          <p:nvPr>
            <p:custDataLst>
              <p:tags r:id="rId1"/>
            </p:custDataLst>
          </p:nvPr>
        </p:nvPicPr>
        <p:blipFill>
          <a:blip r:embed="rId4" cstate="print"/>
          <a:stretch>
            <a:fillRect/>
          </a:stretch>
        </p:blipFill>
        <p:spPr>
          <a:xfrm>
            <a:off x="4343400" y="2057400"/>
            <a:ext cx="2534603" cy="37719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752600" y="2590801"/>
            <a:ext cx="6518910" cy="2070735"/>
          </a:xfrm>
          <a:prstGeom prst="rect">
            <a:avLst/>
          </a:prstGeom>
        </p:spPr>
      </p:pic>
      <p:sp>
        <p:nvSpPr>
          <p:cNvPr id="6" name="TextBox 5"/>
          <p:cNvSpPr txBox="1"/>
          <p:nvPr/>
        </p:nvSpPr>
        <p:spPr>
          <a:xfrm>
            <a:off x="2514600" y="6172200"/>
            <a:ext cx="3276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black"/>
                </a:solidFill>
                <a:effectLst/>
                <a:uLnTx/>
                <a:uFillTx/>
                <a:latin typeface="Constantia"/>
                <a:ea typeface="+mn-ea"/>
                <a:cs typeface="+mn-cs"/>
              </a:rPr>
              <a:t>Continued on next slide</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sym typeface="Wingdings" pitchFamily="2" charset="2"/>
              </a:rPr>
              <a: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6411502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Proof of Second De Morgan Law </a:t>
            </a:r>
            <a:endParaRPr lang="en-US" dirty="0"/>
          </a:p>
        </p:txBody>
      </p:sp>
      <p:sp>
        <p:nvSpPr>
          <p:cNvPr id="3" name="Content Placeholder 2"/>
          <p:cNvSpPr>
            <a:spLocks noGrp="1"/>
          </p:cNvSpPr>
          <p:nvPr>
            <p:ph idx="1"/>
          </p:nvPr>
        </p:nvSpPr>
        <p:spPr/>
        <p:txBody>
          <a:bodyPr/>
          <a:lstStyle/>
          <a:p>
            <a:pPr>
              <a:buNone/>
            </a:pPr>
            <a:r>
              <a:rPr lang="en-US" dirty="0" smtClean="0"/>
              <a:t>   These steps show that:                                       </a:t>
            </a:r>
          </a:p>
          <a:p>
            <a:pPr>
              <a:buNone/>
            </a:pPr>
            <a:endParaRPr lang="en-US" dirty="0"/>
          </a:p>
        </p:txBody>
      </p:sp>
      <p:pic>
        <p:nvPicPr>
          <p:cNvPr id="12" name="Picture 11" descr="addin_tmp.png"/>
          <p:cNvPicPr>
            <a:picLocks noChangeAspect="1"/>
          </p:cNvPicPr>
          <p:nvPr>
            <p:custDataLst>
              <p:tags r:id="rId1"/>
            </p:custDataLst>
          </p:nvPr>
        </p:nvPicPr>
        <p:blipFill>
          <a:blip r:embed="rId4" cstate="print"/>
          <a:stretch>
            <a:fillRect/>
          </a:stretch>
        </p:blipFill>
        <p:spPr>
          <a:xfrm>
            <a:off x="1752600" y="2590800"/>
            <a:ext cx="6869430" cy="2108835"/>
          </a:xfrm>
          <a:prstGeom prst="rect">
            <a:avLst/>
          </a:prstGeom>
        </p:spPr>
      </p:pic>
      <p:pic>
        <p:nvPicPr>
          <p:cNvPr id="6" name="Picture 5" descr="addin_tmp.png"/>
          <p:cNvPicPr>
            <a:picLocks noChangeAspect="1"/>
          </p:cNvPicPr>
          <p:nvPr>
            <p:custDataLst>
              <p:tags r:id="rId2"/>
            </p:custDataLst>
          </p:nvPr>
        </p:nvPicPr>
        <p:blipFill>
          <a:blip r:embed="rId5" cstate="print"/>
          <a:stretch>
            <a:fillRect/>
          </a:stretch>
        </p:blipFill>
        <p:spPr>
          <a:xfrm>
            <a:off x="4572000" y="2057400"/>
            <a:ext cx="2534603" cy="37719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9587012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Set-Builder Notation: Second De Morgan Law</a:t>
            </a:r>
            <a:endParaRPr lang="en-US" dirty="0"/>
          </a:p>
        </p:txBody>
      </p:sp>
      <p:pic>
        <p:nvPicPr>
          <p:cNvPr id="7" name="Content Placeholder 6" descr="addin_tmp.png"/>
          <p:cNvPicPr>
            <a:picLocks noGrp="1" noChangeAspect="1"/>
          </p:cNvPicPr>
          <p:nvPr>
            <p:ph idx="1"/>
            <p:custDataLst>
              <p:tags r:id="rId1"/>
            </p:custDataLst>
          </p:nvPr>
        </p:nvPicPr>
        <p:blipFill>
          <a:blip r:embed="rId3" cstate="print"/>
          <a:stretch>
            <a:fillRect/>
          </a:stretch>
        </p:blipFill>
        <p:spPr>
          <a:xfrm>
            <a:off x="304800" y="1981200"/>
            <a:ext cx="8465820" cy="2731770"/>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748638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Functions</a:t>
            </a:r>
            <a:endParaRPr lang="en-US" dirty="0"/>
          </a:p>
        </p:txBody>
      </p:sp>
      <p:sp>
        <p:nvSpPr>
          <p:cNvPr id="3" name="Subtitle 2"/>
          <p:cNvSpPr>
            <a:spLocks noGrp="1"/>
          </p:cNvSpPr>
          <p:nvPr>
            <p:ph type="subTitle" idx="1"/>
          </p:nvPr>
        </p:nvSpPr>
        <p:spPr/>
        <p:txBody>
          <a:bodyPr/>
          <a:lstStyle/>
          <a:p>
            <a:r>
              <a:rPr lang="en-US" dirty="0" smtClean="0"/>
              <a:t>Section 2.3</a:t>
            </a:r>
            <a:endParaRPr lang="en-US" dirty="0"/>
          </a:p>
        </p:txBody>
      </p:sp>
    </p:spTree>
    <p:extLst>
      <p:ext uri="{BB962C8B-B14F-4D97-AF65-F5344CB8AC3E}">
        <p14:creationId xmlns:p14="http://schemas.microsoft.com/office/powerpoint/2010/main" val="30113459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Definition of a Function.</a:t>
            </a:r>
          </a:p>
          <a:p>
            <a:pPr lvl="1"/>
            <a:r>
              <a:rPr lang="en-US" dirty="0" smtClean="0"/>
              <a:t>Domain, </a:t>
            </a:r>
            <a:r>
              <a:rPr lang="en-US" dirty="0" err="1" smtClean="0"/>
              <a:t>Codomain</a:t>
            </a:r>
            <a:endParaRPr lang="en-US" dirty="0" smtClean="0"/>
          </a:p>
          <a:p>
            <a:pPr lvl="1"/>
            <a:r>
              <a:rPr lang="en-US" dirty="0" smtClean="0"/>
              <a:t>Image, </a:t>
            </a:r>
            <a:r>
              <a:rPr lang="en-US" dirty="0" err="1" smtClean="0"/>
              <a:t>Preimage</a:t>
            </a:r>
            <a:endParaRPr lang="en-US" dirty="0" smtClean="0"/>
          </a:p>
          <a:p>
            <a:r>
              <a:rPr lang="en-US" dirty="0" smtClean="0"/>
              <a:t>Injection, Surjection, </a:t>
            </a:r>
            <a:r>
              <a:rPr lang="en-US" dirty="0" err="1" smtClean="0"/>
              <a:t>Bijection</a:t>
            </a:r>
            <a:endParaRPr lang="en-US" dirty="0" smtClean="0"/>
          </a:p>
          <a:p>
            <a:r>
              <a:rPr lang="en-US" dirty="0" smtClean="0"/>
              <a:t>Inverse Function</a:t>
            </a:r>
          </a:p>
          <a:p>
            <a:r>
              <a:rPr lang="en-US" dirty="0" smtClean="0"/>
              <a:t>Function Composition</a:t>
            </a:r>
          </a:p>
          <a:p>
            <a:r>
              <a:rPr lang="en-US" dirty="0" smtClean="0"/>
              <a:t>Graphing Functions</a:t>
            </a:r>
          </a:p>
          <a:p>
            <a:r>
              <a:rPr lang="en-US" dirty="0" smtClean="0"/>
              <a:t>Floor, Ceiling, Factorial</a:t>
            </a:r>
          </a:p>
          <a:p>
            <a:r>
              <a:rPr lang="en-US" dirty="0" smtClean="0"/>
              <a:t>Partial Functions (optional)</a:t>
            </a:r>
          </a:p>
        </p:txBody>
      </p:sp>
    </p:spTree>
    <p:extLst>
      <p:ext uri="{BB962C8B-B14F-4D97-AF65-F5344CB8AC3E}">
        <p14:creationId xmlns:p14="http://schemas.microsoft.com/office/powerpoint/2010/main" val="723752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lstStyle/>
          <a:p>
            <a:pPr>
              <a:buNone/>
            </a:pPr>
            <a:r>
              <a:rPr lang="en-US" b="1" dirty="0" smtClean="0"/>
              <a:t>  Definition</a:t>
            </a:r>
            <a:r>
              <a:rPr lang="en-US" dirty="0" smtClean="0"/>
              <a:t>: Let </a:t>
            </a:r>
            <a:r>
              <a:rPr lang="en-US" i="1" dirty="0" smtClean="0"/>
              <a:t>A</a:t>
            </a:r>
            <a:r>
              <a:rPr lang="en-US" dirty="0" smtClean="0"/>
              <a:t> and </a:t>
            </a:r>
            <a:r>
              <a:rPr lang="en-US" i="1" dirty="0" smtClean="0"/>
              <a:t>B </a:t>
            </a:r>
            <a:r>
              <a:rPr lang="en-US" dirty="0" smtClean="0"/>
              <a:t>be nonempty sets. A </a:t>
            </a:r>
            <a:r>
              <a:rPr lang="en-US" i="1" dirty="0" smtClean="0"/>
              <a:t>function</a:t>
            </a:r>
            <a:r>
              <a:rPr lang="en-US" dirty="0" smtClean="0"/>
              <a:t> </a:t>
            </a:r>
            <a:r>
              <a:rPr lang="en-US" sz="2000" dirty="0" smtClean="0">
                <a:latin typeface="Lucida Calligraphy"/>
              </a:rPr>
              <a:t>f</a:t>
            </a:r>
            <a:r>
              <a:rPr lang="en-US" dirty="0" smtClean="0">
                <a:latin typeface="Lucida Calligraphy"/>
              </a:rPr>
              <a:t>  </a:t>
            </a:r>
            <a:r>
              <a:rPr lang="en-US" dirty="0" smtClean="0"/>
              <a:t>from </a:t>
            </a:r>
            <a:r>
              <a:rPr lang="en-US" i="1" dirty="0" smtClean="0"/>
              <a:t>A</a:t>
            </a:r>
            <a:r>
              <a:rPr lang="en-US" dirty="0" smtClean="0"/>
              <a:t> to </a:t>
            </a:r>
            <a:r>
              <a:rPr lang="en-US" i="1" dirty="0" smtClean="0"/>
              <a:t>B</a:t>
            </a:r>
            <a:r>
              <a:rPr lang="en-US" dirty="0" smtClean="0"/>
              <a:t>, denoted </a:t>
            </a:r>
            <a:r>
              <a:rPr lang="en-US" dirty="0" smtClean="0">
                <a:latin typeface="Lucida Calligraphy" pitchFamily="66" charset="0"/>
              </a:rPr>
              <a:t> </a:t>
            </a:r>
            <a:r>
              <a:rPr lang="en-US" sz="2000"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is an assignment of each element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to exactly one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We write</a:t>
            </a:r>
            <a:r>
              <a:rPr lang="en-US" dirty="0" smtClean="0">
                <a:sym typeface="Wingdings" pitchFamily="2" charset="2"/>
              </a:rPr>
              <a:t>  </a:t>
            </a:r>
            <a:r>
              <a:rPr lang="en-US" sz="2000" dirty="0" smtClean="0">
                <a:latin typeface="Lucida Calligraphy"/>
              </a:rPr>
              <a:t>f</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a</a:t>
            </a:r>
            <a:r>
              <a:rPr lang="en-US" dirty="0" smtClean="0">
                <a:latin typeface="Cambria Math" pitchFamily="18" charset="0"/>
                <a:ea typeface="Cambria Math" pitchFamily="18" charset="0"/>
              </a:rPr>
              <a:t>) = </a:t>
            </a:r>
            <a:r>
              <a:rPr lang="en-US" i="1" dirty="0" smtClean="0">
                <a:latin typeface="Cambria Math" pitchFamily="18" charset="0"/>
                <a:ea typeface="Cambria Math" pitchFamily="18" charset="0"/>
              </a:rPr>
              <a:t>b</a:t>
            </a:r>
            <a:r>
              <a:rPr lang="en-US" b="1" dirty="0" smtClean="0">
                <a:latin typeface="Cambria Math" pitchFamily="18" charset="0"/>
                <a:ea typeface="Cambria Math" pitchFamily="18" charset="0"/>
                <a:sym typeface="Wingdings" pitchFamily="2" charset="2"/>
              </a:rPr>
              <a:t>  </a:t>
            </a:r>
            <a:r>
              <a:rPr lang="en-US" dirty="0" smtClean="0">
                <a:latin typeface="Cambria Math" pitchFamily="18" charset="0"/>
                <a:ea typeface="Cambria Math" pitchFamily="18" charset="0"/>
                <a:sym typeface="Wingdings" pitchFamily="2" charset="2"/>
              </a:rPr>
              <a:t>if </a:t>
            </a:r>
            <a:r>
              <a:rPr lang="en-US" i="1" dirty="0" smtClean="0">
                <a:latin typeface="Cambria Math" pitchFamily="18" charset="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is the unique element of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sym typeface="Wingdings" pitchFamily="2" charset="2"/>
              </a:rPr>
              <a:t> assigned by the function </a:t>
            </a:r>
            <a:r>
              <a:rPr lang="en-US" sz="2000" dirty="0" smtClean="0">
                <a:latin typeface="Lucida Calligraphy"/>
              </a:rPr>
              <a:t>f</a:t>
            </a:r>
            <a:r>
              <a:rPr lang="en-US" dirty="0" smtClean="0">
                <a:latin typeface="Cambria Math" pitchFamily="18" charset="0"/>
                <a:ea typeface="Cambria Math" pitchFamily="18" charset="0"/>
                <a:sym typeface="Wingdings" pitchFamily="2" charset="2"/>
              </a:rPr>
              <a:t> to the element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of </a:t>
            </a:r>
            <a:r>
              <a:rPr lang="en-US" i="1" dirty="0" smtClean="0">
                <a:ea typeface="Cambria Math" pitchFamily="18" charset="0"/>
                <a:sym typeface="Wingdings" pitchFamily="2" charset="2"/>
              </a:rPr>
              <a:t>A</a:t>
            </a:r>
            <a:r>
              <a:rPr lang="en-US" dirty="0" smtClean="0">
                <a:latin typeface="Cambria Math" pitchFamily="18" charset="0"/>
                <a:ea typeface="Cambria Math" pitchFamily="18" charset="0"/>
                <a:sym typeface="Wingdings" pitchFamily="2" charset="2"/>
              </a:rPr>
              <a:t>. </a:t>
            </a:r>
          </a:p>
          <a:p>
            <a:r>
              <a:rPr lang="en-US" dirty="0" smtClean="0">
                <a:latin typeface="Cambria Math" pitchFamily="18" charset="0"/>
                <a:ea typeface="Cambria Math" pitchFamily="18" charset="0"/>
                <a:sym typeface="Wingdings" pitchFamily="2" charset="2"/>
              </a:rPr>
              <a:t>Functions are sometimes</a:t>
            </a:r>
          </a:p>
          <a:p>
            <a:pPr>
              <a:buNone/>
            </a:pPr>
            <a:r>
              <a:rPr lang="en-US" dirty="0" smtClean="0">
                <a:latin typeface="Cambria Math" pitchFamily="18" charset="0"/>
                <a:ea typeface="Cambria Math" pitchFamily="18" charset="0"/>
                <a:sym typeface="Wingdings" pitchFamily="2" charset="2"/>
              </a:rPr>
              <a:t>     called </a:t>
            </a:r>
            <a:r>
              <a:rPr lang="en-US" i="1" dirty="0" smtClean="0">
                <a:ea typeface="Cambria Math" pitchFamily="18" charset="0"/>
                <a:sym typeface="Wingdings" pitchFamily="2" charset="2"/>
              </a:rPr>
              <a:t>mappings</a:t>
            </a:r>
            <a:r>
              <a:rPr lang="en-US" dirty="0" smtClean="0">
                <a:latin typeface="Cambria Math" pitchFamily="18" charset="0"/>
                <a:ea typeface="Cambria Math" pitchFamily="18" charset="0"/>
                <a:sym typeface="Wingdings" pitchFamily="2" charset="2"/>
              </a:rPr>
              <a:t> or </a:t>
            </a:r>
          </a:p>
          <a:p>
            <a:pPr>
              <a:buNone/>
            </a:pP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transformations</a:t>
            </a:r>
            <a:r>
              <a:rPr lang="en-US" dirty="0" smtClean="0">
                <a:latin typeface="Cambria Math" pitchFamily="18" charset="0"/>
                <a:ea typeface="Cambria Math" pitchFamily="18" charset="0"/>
                <a:sym typeface="Wingdings" pitchFamily="2" charset="2"/>
              </a:rPr>
              <a:t>.</a:t>
            </a:r>
            <a:endParaRPr lang="en-US" b="1" dirty="0" smtClean="0">
              <a:latin typeface="Cambria Math" pitchFamily="18" charset="0"/>
              <a:ea typeface="Cambria Math" pitchFamily="18" charset="0"/>
              <a:sym typeface="Wingdings" pitchFamily="2" charset="2"/>
            </a:endParaRPr>
          </a:p>
          <a:p>
            <a:pPr>
              <a:buNone/>
            </a:pPr>
            <a:r>
              <a:rPr lang="en-US" dirty="0" smtClean="0">
                <a:latin typeface="Cambria Math" pitchFamily="18" charset="0"/>
                <a:ea typeface="Cambria Math" pitchFamily="18" charset="0"/>
                <a:sym typeface="Wingdings" pitchFamily="2" charset="2"/>
              </a:rPr>
              <a:t> </a:t>
            </a:r>
          </a:p>
          <a:p>
            <a:pPr>
              <a:buNone/>
            </a:pPr>
            <a:endParaRPr lang="en-US" dirty="0" smtClean="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A</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C</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nstantia"/>
                <a:ea typeface="+mn-ea"/>
                <a:cs typeface="+mn-cs"/>
              </a:rPr>
              <a:t>Students</a:t>
            </a: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Constantia"/>
                <a:ea typeface="+mn-ea"/>
                <a:cs typeface="+mn-cs"/>
              </a:rPr>
              <a:t>Grades</a:t>
            </a: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D</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F</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Kathy  Scott</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Patel</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Carlota Rodriguez</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smtClean="0">
                <a:ln>
                  <a:noFill/>
                </a:ln>
                <a:solidFill>
                  <a:prstClr val="black"/>
                </a:solidFill>
                <a:effectLst/>
                <a:uLnTx/>
                <a:uFillTx/>
                <a:latin typeface="Constantia"/>
                <a:ea typeface="+mn-ea"/>
                <a:cs typeface="+mn-cs"/>
              </a:rPr>
              <a:t> Williams</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540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t>
            </a:r>
            <a:endParaRPr lang="en-US" dirty="0"/>
          </a:p>
        </p:txBody>
      </p:sp>
      <p:sp>
        <p:nvSpPr>
          <p:cNvPr id="3" name="Content Placeholder 2"/>
          <p:cNvSpPr>
            <a:spLocks noGrp="1"/>
          </p:cNvSpPr>
          <p:nvPr>
            <p:ph idx="1"/>
          </p:nvPr>
        </p:nvSpPr>
        <p:spPr/>
        <p:txBody>
          <a:bodyPr>
            <a:normAutofit/>
          </a:bodyPr>
          <a:lstStyle/>
          <a:p>
            <a:r>
              <a:rPr lang="en-US" dirty="0" smtClean="0"/>
              <a:t>A function </a:t>
            </a:r>
            <a:r>
              <a:rPr lang="en-US" dirty="0" smtClean="0">
                <a:latin typeface="Lucida Calligraphy"/>
              </a:rPr>
              <a:t>f</a:t>
            </a:r>
            <a:r>
              <a:rPr lang="en-US" dirty="0" smtClean="0">
                <a:latin typeface="Cambria Math" pitchFamily="18" charset="0"/>
                <a:ea typeface="Cambria Math" pitchFamily="18" charset="0"/>
              </a:rPr>
              <a:t>: </a:t>
            </a:r>
            <a:r>
              <a:rPr lang="en-US" i="1" dirty="0" smtClean="0">
                <a:ea typeface="Cambria Math" pitchFamily="18" charset="0"/>
              </a:rPr>
              <a:t>A</a:t>
            </a:r>
            <a:r>
              <a:rPr lang="en-US" dirty="0" smtClean="0">
                <a:latin typeface="Cambria Math" pitchFamily="18" charset="0"/>
                <a:ea typeface="Cambria Math" pitchFamily="18" charset="0"/>
              </a:rPr>
              <a:t> </a:t>
            </a:r>
            <a:r>
              <a:rPr lang="en-US" dirty="0" smtClean="0">
                <a:latin typeface="Cambria Math"/>
                <a:ea typeface="Cambria Math"/>
                <a:sym typeface="Wingdings" pitchFamily="2" charset="2"/>
              </a:rPr>
              <a:t>→</a:t>
            </a:r>
            <a:r>
              <a:rPr lang="en-US" dirty="0" smtClean="0">
                <a:latin typeface="Cambria Math" pitchFamily="18" charset="0"/>
                <a:ea typeface="Cambria Math" pitchFamily="18" charset="0"/>
                <a:sym typeface="Wingdings" pitchFamily="2" charset="2"/>
              </a:rPr>
              <a:t> </a:t>
            </a:r>
            <a:r>
              <a:rPr lang="en-US" i="1" dirty="0" smtClean="0">
                <a:ea typeface="Cambria Math" pitchFamily="18" charset="0"/>
                <a:sym typeface="Wingdings" pitchFamily="2" charset="2"/>
              </a:rPr>
              <a:t>B</a:t>
            </a:r>
            <a:r>
              <a:rPr lang="en-US" dirty="0" smtClean="0">
                <a:latin typeface="Cambria Math" pitchFamily="18" charset="0"/>
                <a:ea typeface="Cambria Math" pitchFamily="18" charset="0"/>
              </a:rPr>
              <a:t>  </a:t>
            </a:r>
            <a:r>
              <a:rPr lang="en-US" dirty="0" smtClean="0"/>
              <a:t>can also be defined as a subset of </a:t>
            </a:r>
            <a:r>
              <a:rPr lang="en-US" i="1" dirty="0" smtClean="0">
                <a:ea typeface="Cambria Math" pitchFamily="18" charset="0"/>
              </a:rPr>
              <a:t>A</a:t>
            </a:r>
            <a:r>
              <a:rPr lang="en-US" dirty="0" smtClean="0">
                <a:latin typeface="Cambria Math" pitchFamily="18" charset="0"/>
                <a:ea typeface="Cambria Math" pitchFamily="18" charset="0"/>
              </a:rPr>
              <a:t>×</a:t>
            </a:r>
            <a:r>
              <a:rPr lang="en-US" i="1" dirty="0" smtClean="0">
                <a:ea typeface="Cambria Math" pitchFamily="18" charset="0"/>
              </a:rPr>
              <a:t>B</a:t>
            </a:r>
            <a:r>
              <a:rPr lang="en-US" dirty="0" smtClean="0"/>
              <a:t> (a relation). This subset is restricted to be a relation where no two elements of the relation have the same first element. </a:t>
            </a:r>
          </a:p>
          <a:p>
            <a:r>
              <a:rPr lang="en-US" dirty="0" smtClean="0"/>
              <a:t>Specifically, a function </a:t>
            </a:r>
            <a:r>
              <a:rPr lang="en-US" dirty="0" smtClean="0">
                <a:latin typeface="Lucida Calligraphy"/>
              </a:rPr>
              <a:t>f</a:t>
            </a:r>
            <a:r>
              <a:rPr lang="en-US" dirty="0" smtClean="0"/>
              <a:t> from </a:t>
            </a:r>
            <a:r>
              <a:rPr lang="en-US" i="1" dirty="0" smtClean="0"/>
              <a:t>A</a:t>
            </a:r>
            <a:r>
              <a:rPr lang="en-US" dirty="0" smtClean="0"/>
              <a:t> to </a:t>
            </a:r>
            <a:r>
              <a:rPr lang="en-US" i="1" dirty="0" smtClean="0"/>
              <a:t>B </a:t>
            </a:r>
            <a:r>
              <a:rPr lang="en-US" dirty="0" smtClean="0"/>
              <a:t>contains one, and only one ordered pair (</a:t>
            </a:r>
            <a:r>
              <a:rPr lang="en-US" i="1" dirty="0" smtClean="0">
                <a:ea typeface="Cambria Math" pitchFamily="18" charset="0"/>
              </a:rPr>
              <a:t>a, b</a:t>
            </a:r>
            <a:r>
              <a:rPr lang="en-US" dirty="0" smtClean="0"/>
              <a:t>) for every element </a:t>
            </a:r>
            <a:r>
              <a:rPr lang="en-US" i="1" dirty="0" smtClean="0"/>
              <a:t>a</a:t>
            </a:r>
            <a:r>
              <a:rPr lang="en-US" dirty="0" smtClean="0">
                <a:latin typeface="Cambria Math"/>
                <a:ea typeface="Cambria Math"/>
              </a:rPr>
              <a:t>∈</a:t>
            </a:r>
            <a:r>
              <a:rPr lang="en-US" dirty="0" smtClean="0"/>
              <a:t> </a:t>
            </a:r>
            <a:r>
              <a:rPr lang="en-US" i="1" dirty="0" smtClean="0"/>
              <a:t>A</a:t>
            </a:r>
            <a:r>
              <a:rPr lang="en-US" dirty="0" smtClean="0"/>
              <a:t>. </a:t>
            </a:r>
          </a:p>
          <a:p>
            <a:endParaRPr lang="en-US" dirty="0" smtClean="0"/>
          </a:p>
          <a:p>
            <a:pPr>
              <a:buNone/>
            </a:pPr>
            <a:r>
              <a:rPr lang="en-US" dirty="0" smtClean="0"/>
              <a:t> and</a:t>
            </a:r>
          </a:p>
          <a:p>
            <a:pPr>
              <a:buNone/>
            </a:pPr>
            <a:endParaRPr lang="en-US" dirty="0" smtClean="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990600" y="5638801"/>
            <a:ext cx="7546658" cy="382905"/>
          </a:xfrm>
          <a:prstGeom prst="rect">
            <a:avLst/>
          </a:prstGeom>
        </p:spPr>
      </p:pic>
    </p:spTree>
    <p:extLst>
      <p:ext uri="{BB962C8B-B14F-4D97-AF65-F5344CB8AC3E}">
        <p14:creationId xmlns:p14="http://schemas.microsoft.com/office/powerpoint/2010/main" val="9102935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sz="2800" dirty="0" smtClean="0"/>
              <a:t>Given a function </a:t>
            </a:r>
            <a:r>
              <a:rPr lang="en-US" sz="2800" i="1" dirty="0" smtClean="0"/>
              <a:t>f</a:t>
            </a:r>
            <a:r>
              <a:rPr lang="en-US" sz="2800" dirty="0" smtClean="0">
                <a:latin typeface="Cambria Math" pitchFamily="18" charset="0"/>
                <a:ea typeface="Cambria Math" pitchFamily="18" charset="0"/>
              </a:rPr>
              <a:t>: </a:t>
            </a:r>
            <a:r>
              <a:rPr lang="en-US" sz="2800" i="1" dirty="0" smtClean="0">
                <a:ea typeface="Cambria Math" pitchFamily="18" charset="0"/>
              </a:rPr>
              <a:t>A</a:t>
            </a:r>
            <a:r>
              <a:rPr lang="en-US" sz="2800" dirty="0" smtClean="0">
                <a:latin typeface="Cambria Math" pitchFamily="18" charset="0"/>
                <a:ea typeface="Cambria Math" pitchFamily="18" charset="0"/>
              </a:rPr>
              <a:t> </a:t>
            </a:r>
            <a:r>
              <a:rPr lang="en-US" sz="2800" dirty="0" smtClean="0">
                <a:latin typeface="Cambria Math" pitchFamily="18" charset="0"/>
                <a:ea typeface="Cambria Math" pitchFamily="18" charset="0"/>
                <a:sym typeface="Wingdings" pitchFamily="2" charset="2"/>
              </a:rPr>
              <a:t>→ </a:t>
            </a:r>
            <a:r>
              <a:rPr lang="en-US" sz="2800" i="1" dirty="0" smtClean="0">
                <a:ea typeface="Cambria Math" pitchFamily="18" charset="0"/>
                <a:sym typeface="Wingdings" pitchFamily="2" charset="2"/>
              </a:rPr>
              <a:t>B</a:t>
            </a:r>
            <a:r>
              <a:rPr lang="en-US" sz="2800" b="1" dirty="0" smtClean="0">
                <a:latin typeface="Cambria Math" pitchFamily="18" charset="0"/>
                <a:ea typeface="Cambria Math" pitchFamily="18" charset="0"/>
                <a:sym typeface="Wingdings" pitchFamily="2" charset="2"/>
              </a:rPr>
              <a:t>:</a:t>
            </a:r>
            <a:r>
              <a:rPr lang="en-US" sz="2800" dirty="0" smtClean="0"/>
              <a:t> </a:t>
            </a:r>
          </a:p>
          <a:p>
            <a:r>
              <a:rPr lang="en-US" sz="2800" dirty="0" smtClean="0"/>
              <a:t>We say </a:t>
            </a:r>
            <a:r>
              <a:rPr lang="en-US" sz="2800" i="1" dirty="0" smtClean="0"/>
              <a:t>f</a:t>
            </a:r>
            <a:r>
              <a:rPr lang="en-US" sz="2800" dirty="0" smtClean="0">
                <a:latin typeface="Lucida Calligraphy"/>
              </a:rPr>
              <a:t> </a:t>
            </a:r>
            <a:r>
              <a:rPr lang="en-US" sz="2800" i="1" dirty="0" smtClean="0"/>
              <a:t>maps</a:t>
            </a:r>
            <a:r>
              <a:rPr lang="en-US" sz="2800" dirty="0" smtClean="0"/>
              <a:t> </a:t>
            </a:r>
            <a:r>
              <a:rPr lang="en-US" sz="2800" i="1" dirty="0" smtClean="0"/>
              <a:t>A</a:t>
            </a:r>
            <a:r>
              <a:rPr lang="en-US" sz="2800" dirty="0" smtClean="0"/>
              <a:t> to </a:t>
            </a:r>
            <a:r>
              <a:rPr lang="en-US" sz="2800" i="1" dirty="0" smtClean="0"/>
              <a:t>B or </a:t>
            </a:r>
          </a:p>
          <a:p>
            <a:pPr>
              <a:buNone/>
            </a:pPr>
            <a:r>
              <a:rPr lang="en-US" sz="2800" i="1" dirty="0" smtClean="0"/>
              <a:t>        f </a:t>
            </a:r>
            <a:r>
              <a:rPr lang="en-US" sz="2800" dirty="0" smtClean="0"/>
              <a:t>is a </a:t>
            </a:r>
            <a:r>
              <a:rPr lang="en-US" sz="2800" i="1" dirty="0" smtClean="0"/>
              <a:t>mapping</a:t>
            </a:r>
            <a:r>
              <a:rPr lang="en-US" sz="2800" dirty="0" smtClean="0"/>
              <a:t> from  </a:t>
            </a:r>
            <a:r>
              <a:rPr lang="en-US" sz="2800" i="1" dirty="0" smtClean="0"/>
              <a:t>A</a:t>
            </a:r>
            <a:r>
              <a:rPr lang="en-US" sz="2800" dirty="0" smtClean="0"/>
              <a:t> to </a:t>
            </a:r>
            <a:r>
              <a:rPr lang="en-US" sz="2800" i="1" dirty="0" smtClean="0"/>
              <a:t>B</a:t>
            </a:r>
            <a:r>
              <a:rPr lang="en-US" sz="2800" dirty="0" smtClean="0"/>
              <a:t>.</a:t>
            </a:r>
          </a:p>
          <a:p>
            <a:r>
              <a:rPr lang="en-US" sz="2800" i="1" dirty="0" smtClean="0"/>
              <a:t>A</a:t>
            </a:r>
            <a:r>
              <a:rPr lang="en-US" sz="2800" dirty="0" smtClean="0"/>
              <a:t> is called the </a:t>
            </a:r>
            <a:r>
              <a:rPr lang="en-US" sz="2800" i="1" dirty="0" smtClean="0"/>
              <a:t>domain</a:t>
            </a:r>
            <a:r>
              <a:rPr lang="en-US" sz="2800" dirty="0" smtClean="0"/>
              <a:t> of </a:t>
            </a:r>
            <a:r>
              <a:rPr lang="en-US" sz="2800" i="1" dirty="0" smtClean="0"/>
              <a:t>f</a:t>
            </a:r>
            <a:r>
              <a:rPr lang="en-US" sz="2800" dirty="0" smtClean="0"/>
              <a:t>.</a:t>
            </a:r>
          </a:p>
          <a:p>
            <a:r>
              <a:rPr lang="en-US" sz="2800" i="1" dirty="0" smtClean="0"/>
              <a:t>B</a:t>
            </a:r>
            <a:r>
              <a:rPr lang="en-US" sz="2800" dirty="0" smtClean="0"/>
              <a:t> is called the </a:t>
            </a:r>
            <a:r>
              <a:rPr lang="en-US" sz="2800" i="1" dirty="0" err="1" smtClean="0"/>
              <a:t>codomain</a:t>
            </a:r>
            <a:r>
              <a:rPr lang="en-US" sz="2800" dirty="0" smtClean="0"/>
              <a:t> of </a:t>
            </a:r>
            <a:r>
              <a:rPr lang="en-US" sz="2800" i="1" dirty="0" smtClean="0"/>
              <a:t>f</a:t>
            </a:r>
            <a:r>
              <a:rPr lang="en-US" sz="2800" dirty="0" smtClean="0"/>
              <a:t>.</a:t>
            </a:r>
          </a:p>
          <a:p>
            <a:r>
              <a:rPr lang="en-US" sz="2800" dirty="0" smtClean="0"/>
              <a:t>If </a:t>
            </a:r>
            <a:r>
              <a:rPr lang="en-US" sz="2800" i="1" dirty="0" smtClean="0"/>
              <a:t>f</a:t>
            </a:r>
            <a:r>
              <a:rPr lang="en-US" sz="2800" dirty="0" smtClean="0"/>
              <a:t>(</a:t>
            </a:r>
            <a:r>
              <a:rPr lang="en-US" sz="2800" i="1" dirty="0" smtClean="0">
                <a:ea typeface="Cambria Math" pitchFamily="18" charset="0"/>
              </a:rPr>
              <a:t>a</a:t>
            </a:r>
            <a:r>
              <a:rPr lang="en-US" sz="2800" dirty="0" smtClean="0"/>
              <a:t>)</a:t>
            </a:r>
            <a:r>
              <a:rPr lang="en-US" sz="2800" i="1" dirty="0" smtClean="0"/>
              <a:t> = </a:t>
            </a:r>
            <a:r>
              <a:rPr lang="en-US" sz="2800" i="1" dirty="0" smtClean="0">
                <a:ea typeface="Cambria Math" pitchFamily="18" charset="0"/>
              </a:rPr>
              <a:t>b</a:t>
            </a:r>
            <a:r>
              <a:rPr lang="en-US" sz="2800" dirty="0" smtClean="0"/>
              <a:t>, </a:t>
            </a:r>
          </a:p>
          <a:p>
            <a:pPr lvl="1"/>
            <a:r>
              <a:rPr lang="en-US" sz="2800" dirty="0" smtClean="0"/>
              <a:t>then </a:t>
            </a:r>
            <a:r>
              <a:rPr lang="en-US" sz="2800" i="1" dirty="0" smtClean="0">
                <a:ea typeface="Cambria Math" pitchFamily="18" charset="0"/>
              </a:rPr>
              <a:t>b</a:t>
            </a:r>
            <a:r>
              <a:rPr lang="en-US" sz="2800" dirty="0" smtClean="0">
                <a:latin typeface="Cambria Math" pitchFamily="18" charset="0"/>
                <a:ea typeface="Cambria Math" pitchFamily="18" charset="0"/>
              </a:rPr>
              <a:t> </a:t>
            </a:r>
            <a:r>
              <a:rPr lang="en-US" sz="2800" dirty="0" smtClean="0"/>
              <a:t>is called the </a:t>
            </a:r>
            <a:r>
              <a:rPr lang="en-US" sz="2800" i="1" dirty="0" smtClean="0"/>
              <a:t>image</a:t>
            </a:r>
            <a:r>
              <a:rPr lang="en-US" sz="2800" dirty="0" smtClean="0"/>
              <a:t> of </a:t>
            </a:r>
            <a:r>
              <a:rPr lang="en-US" sz="2800" i="1" dirty="0" smtClean="0">
                <a:ea typeface="Cambria Math" pitchFamily="18" charset="0"/>
              </a:rPr>
              <a:t>a</a:t>
            </a:r>
            <a:r>
              <a:rPr lang="en-US" sz="2800" i="1" dirty="0" smtClean="0">
                <a:latin typeface="Cambria Math" pitchFamily="18" charset="0"/>
                <a:ea typeface="Cambria Math" pitchFamily="18" charset="0"/>
              </a:rPr>
              <a:t> </a:t>
            </a:r>
            <a:r>
              <a:rPr lang="en-US" sz="2800" dirty="0" smtClean="0"/>
              <a:t>under </a:t>
            </a:r>
            <a:r>
              <a:rPr lang="en-US" sz="2800" i="1" dirty="0" smtClean="0"/>
              <a:t>f</a:t>
            </a:r>
            <a:r>
              <a:rPr lang="en-US" sz="2800" dirty="0" smtClean="0"/>
              <a:t>.</a:t>
            </a:r>
          </a:p>
          <a:p>
            <a:pPr lvl="1"/>
            <a:r>
              <a:rPr lang="en-US" sz="2800" i="1" dirty="0" smtClean="0">
                <a:ea typeface="Cambria Math" pitchFamily="18" charset="0"/>
              </a:rPr>
              <a:t>a</a:t>
            </a:r>
            <a:r>
              <a:rPr lang="en-US" sz="2800" dirty="0" smtClean="0"/>
              <a:t> is called the </a:t>
            </a:r>
            <a:r>
              <a:rPr lang="en-US" sz="2800" i="1" dirty="0" err="1" smtClean="0"/>
              <a:t>preimage</a:t>
            </a:r>
            <a:r>
              <a:rPr lang="en-US" sz="2800" dirty="0" smtClean="0"/>
              <a:t> of </a:t>
            </a:r>
            <a:r>
              <a:rPr lang="en-US" sz="2800" i="1" dirty="0" smtClean="0">
                <a:latin typeface="Cambria Math" pitchFamily="18" charset="0"/>
                <a:ea typeface="Cambria Math" pitchFamily="18" charset="0"/>
              </a:rPr>
              <a:t>b.</a:t>
            </a:r>
          </a:p>
          <a:p>
            <a:r>
              <a:rPr lang="en-US" sz="2800" dirty="0" smtClean="0"/>
              <a:t>The range of </a:t>
            </a:r>
            <a:r>
              <a:rPr lang="en-US" sz="2800" i="1" dirty="0" smtClean="0">
                <a:latin typeface="Constantia" pitchFamily="18" charset="0"/>
              </a:rPr>
              <a:t>f</a:t>
            </a:r>
            <a:r>
              <a:rPr lang="en-US" sz="2800" dirty="0" smtClean="0"/>
              <a:t> is the set of all images of points in </a:t>
            </a:r>
            <a:r>
              <a:rPr lang="en-US" sz="2800" b="1" dirty="0" smtClean="0"/>
              <a:t>A</a:t>
            </a:r>
            <a:r>
              <a:rPr lang="en-US" sz="2800" dirty="0" smtClean="0"/>
              <a:t> under </a:t>
            </a:r>
            <a:r>
              <a:rPr lang="en-US" sz="2800" i="1" dirty="0" smtClean="0"/>
              <a:t>f</a:t>
            </a:r>
            <a:r>
              <a:rPr lang="en-US" sz="2800" dirty="0" smtClean="0"/>
              <a:t>. We denote it by </a:t>
            </a:r>
            <a:r>
              <a:rPr lang="en-US" sz="2800" i="1" dirty="0" smtClean="0"/>
              <a:t>f</a:t>
            </a:r>
            <a:r>
              <a:rPr lang="en-US" sz="2800" dirty="0" smtClean="0"/>
              <a:t>(</a:t>
            </a:r>
            <a:r>
              <a:rPr lang="en-US" sz="2800" b="1" i="1" dirty="0" smtClean="0"/>
              <a:t>A</a:t>
            </a:r>
            <a:r>
              <a:rPr lang="en-US" sz="2800" dirty="0" smtClean="0"/>
              <a:t>).</a:t>
            </a:r>
          </a:p>
          <a:p>
            <a:r>
              <a:rPr lang="en-US" sz="2800" dirty="0" smtClean="0"/>
              <a:t>Two functions are </a:t>
            </a:r>
            <a:r>
              <a:rPr lang="en-US" sz="2800" i="1" dirty="0" smtClean="0"/>
              <a:t>equal </a:t>
            </a:r>
            <a:r>
              <a:rPr lang="en-US" sz="2800" dirty="0" smtClean="0"/>
              <a:t>when they have the same domain, the same </a:t>
            </a:r>
            <a:r>
              <a:rPr lang="en-US" sz="2800" dirty="0" err="1" smtClean="0"/>
              <a:t>codomain</a:t>
            </a:r>
            <a:r>
              <a:rPr lang="en-US" sz="2800" dirty="0" smtClean="0"/>
              <a:t> and map each element of the domain to the same element of the </a:t>
            </a:r>
            <a:r>
              <a:rPr lang="en-US" sz="2800" dirty="0" err="1" smtClean="0"/>
              <a:t>codomain</a:t>
            </a:r>
            <a:r>
              <a:rPr lang="en-US" sz="2800" dirty="0" smtClean="0"/>
              <a:t>. </a:t>
            </a:r>
          </a:p>
          <a:p>
            <a:endParaRPr lang="en-US" sz="2800" dirty="0" smtClean="0"/>
          </a:p>
          <a:p>
            <a:endParaRPr lang="en-US" dirty="0" smtClean="0"/>
          </a:p>
          <a:p>
            <a:endParaRPr lang="en-US" dirty="0" smtClean="0"/>
          </a:p>
          <a:p>
            <a:endParaRPr lang="en-US" dirty="0" smtClean="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extLst>
      <p:ext uri="{BB962C8B-B14F-4D97-AF65-F5344CB8AC3E}">
        <p14:creationId xmlns:p14="http://schemas.microsoft.com/office/powerpoint/2010/main" val="38157974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Functions</a:t>
            </a:r>
            <a:endParaRPr lang="en-US" dirty="0"/>
          </a:p>
        </p:txBody>
      </p:sp>
      <p:sp>
        <p:nvSpPr>
          <p:cNvPr id="3" name="Content Placeholder 2"/>
          <p:cNvSpPr>
            <a:spLocks noGrp="1"/>
          </p:cNvSpPr>
          <p:nvPr>
            <p:ph idx="1"/>
          </p:nvPr>
        </p:nvSpPr>
        <p:spPr/>
        <p:txBody>
          <a:bodyPr/>
          <a:lstStyle/>
          <a:p>
            <a:r>
              <a:rPr lang="en-US" dirty="0" smtClean="0"/>
              <a:t>Functions may be specified in different ways:</a:t>
            </a:r>
          </a:p>
          <a:p>
            <a:pPr lvl="1"/>
            <a:r>
              <a:rPr lang="en-US" dirty="0" smtClean="0"/>
              <a:t>An explicit statement of the assignment.</a:t>
            </a:r>
          </a:p>
          <a:p>
            <a:pPr lvl="2">
              <a:buNone/>
            </a:pPr>
            <a:r>
              <a:rPr lang="en-US" dirty="0" smtClean="0"/>
              <a:t>Students and grades example.</a:t>
            </a:r>
          </a:p>
          <a:p>
            <a:pPr lvl="1"/>
            <a:r>
              <a:rPr lang="en-US" dirty="0" smtClean="0"/>
              <a:t>A formula. </a:t>
            </a:r>
          </a:p>
          <a:p>
            <a:pPr lvl="2">
              <a:buNone/>
            </a:pPr>
            <a:r>
              <a:rPr lang="en-US" i="1" dirty="0" smtClean="0">
                <a:ea typeface="Cambria Math" pitchFamily="18" charset="0"/>
              </a:rPr>
              <a:t>f</a:t>
            </a:r>
            <a:r>
              <a:rPr lang="en-US" dirty="0" smtClean="0">
                <a:latin typeface="Cambria Math" pitchFamily="18" charset="0"/>
                <a:ea typeface="Cambria Math" pitchFamily="18" charset="0"/>
              </a:rPr>
              <a:t>(</a:t>
            </a:r>
            <a:r>
              <a:rPr lang="en-US" i="1" dirty="0" smtClean="0">
                <a:ea typeface="Cambria Math" pitchFamily="18" charset="0"/>
              </a:rPr>
              <a:t>x</a:t>
            </a:r>
            <a:r>
              <a:rPr lang="en-US" dirty="0" smtClean="0">
                <a:latin typeface="Cambria Math" pitchFamily="18" charset="0"/>
                <a:ea typeface="Cambria Math" pitchFamily="18" charset="0"/>
              </a:rPr>
              <a:t>)</a:t>
            </a:r>
            <a:r>
              <a:rPr lang="en-US" i="1" dirty="0" smtClean="0">
                <a:latin typeface="Cambria Math" pitchFamily="18" charset="0"/>
                <a:ea typeface="Cambria Math" pitchFamily="18" charset="0"/>
              </a:rPr>
              <a:t> = </a:t>
            </a:r>
            <a:r>
              <a:rPr lang="en-US" i="1" dirty="0" smtClean="0">
                <a:ea typeface="Cambria Math" pitchFamily="18" charset="0"/>
              </a:rPr>
              <a:t>x</a:t>
            </a:r>
            <a:r>
              <a:rPr lang="en-US" i="1" dirty="0" smtClean="0">
                <a:latin typeface="Cambria Math" pitchFamily="18" charset="0"/>
                <a:ea typeface="Cambria Math" pitchFamily="18" charset="0"/>
              </a:rPr>
              <a:t> </a:t>
            </a:r>
            <a:r>
              <a:rPr lang="en-US" dirty="0" smtClean="0">
                <a:latin typeface="Cambria Math" pitchFamily="18" charset="0"/>
                <a:ea typeface="Cambria Math" pitchFamily="18" charset="0"/>
              </a:rPr>
              <a:t>+ 1</a:t>
            </a:r>
            <a:endParaRPr lang="en-US" dirty="0" smtClean="0"/>
          </a:p>
          <a:p>
            <a:pPr lvl="1"/>
            <a:r>
              <a:rPr lang="en-US" dirty="0" smtClean="0"/>
              <a:t>A computer program.</a:t>
            </a:r>
          </a:p>
          <a:p>
            <a:pPr lvl="2"/>
            <a:r>
              <a:rPr lang="en-US" dirty="0" smtClean="0"/>
              <a:t>A Java program that when given an integer </a:t>
            </a:r>
            <a:r>
              <a:rPr lang="en-US" i="1" dirty="0" smtClean="0"/>
              <a:t>n</a:t>
            </a:r>
            <a:r>
              <a:rPr lang="en-US" dirty="0" smtClean="0"/>
              <a:t>, produces the </a:t>
            </a:r>
            <a:r>
              <a:rPr lang="en-US" i="1" dirty="0" smtClean="0"/>
              <a:t>n</a:t>
            </a:r>
            <a:r>
              <a:rPr lang="en-US" dirty="0" smtClean="0"/>
              <a:t>th Fibonacci Number (covered in the next section and also </a:t>
            </a:r>
            <a:r>
              <a:rPr lang="en-US" dirty="0" err="1" smtClean="0"/>
              <a:t>inChapter</a:t>
            </a:r>
            <a:r>
              <a:rPr lang="en-US" dirty="0" smtClean="0"/>
              <a:t> </a:t>
            </a:r>
            <a:r>
              <a:rPr lang="en-US" dirty="0" smtClean="0">
                <a:latin typeface="Cambria Math" pitchFamily="18" charset="0"/>
                <a:ea typeface="Cambria Math" pitchFamily="18" charset="0"/>
              </a:rPr>
              <a:t>5</a:t>
            </a:r>
            <a:r>
              <a:rPr lang="en-US" dirty="0" smtClean="0"/>
              <a:t>).</a:t>
            </a:r>
            <a:endParaRPr lang="en-US" dirty="0"/>
          </a:p>
        </p:txBody>
      </p:sp>
    </p:spTree>
    <p:extLst>
      <p:ext uri="{BB962C8B-B14F-4D97-AF65-F5344CB8AC3E}">
        <p14:creationId xmlns:p14="http://schemas.microsoft.com/office/powerpoint/2010/main" val="34702107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Cardinality of Sets</a:t>
            </a:r>
            <a:endParaRPr lang="en-US" dirty="0"/>
          </a:p>
        </p:txBody>
      </p:sp>
      <p:sp>
        <p:nvSpPr>
          <p:cNvPr id="3" name="Subtitle 2"/>
          <p:cNvSpPr>
            <a:spLocks noGrp="1"/>
          </p:cNvSpPr>
          <p:nvPr>
            <p:ph type="subTitle" idx="1"/>
          </p:nvPr>
        </p:nvSpPr>
        <p:spPr/>
        <p:txBody>
          <a:bodyPr/>
          <a:lstStyle/>
          <a:p>
            <a:r>
              <a:rPr lang="en-US" dirty="0" smtClean="0"/>
              <a:t>Section 2.5</a:t>
            </a:r>
            <a:endParaRPr lang="en-US" dirty="0"/>
          </a:p>
        </p:txBody>
      </p:sp>
    </p:spTree>
    <p:extLst>
      <p:ext uri="{BB962C8B-B14F-4D97-AF65-F5344CB8AC3E}">
        <p14:creationId xmlns:p14="http://schemas.microsoft.com/office/powerpoint/2010/main" val="1488765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Grading Scale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31936323"/>
              </p:ext>
            </p:extLst>
          </p:nvPr>
        </p:nvGraphicFramePr>
        <p:xfrm>
          <a:off x="3027911" y="3383281"/>
          <a:ext cx="3133898" cy="1796310"/>
        </p:xfrm>
        <a:graphic>
          <a:graphicData uri="http://schemas.openxmlformats.org/drawingml/2006/table">
            <a:tbl>
              <a:tblPr firstRow="1" firstCol="1" bandRow="1">
                <a:tableStyleId>{5C22544A-7EE6-4342-B048-85BDC9FD1C3A}</a:tableStyleId>
              </a:tblPr>
              <a:tblGrid>
                <a:gridCol w="1311333">
                  <a:extLst>
                    <a:ext uri="{9D8B030D-6E8A-4147-A177-3AD203B41FA5}">
                      <a16:colId xmlns:a16="http://schemas.microsoft.com/office/drawing/2014/main" val="3067489372"/>
                    </a:ext>
                  </a:extLst>
                </a:gridCol>
                <a:gridCol w="1822565">
                  <a:extLst>
                    <a:ext uri="{9D8B030D-6E8A-4147-A177-3AD203B41FA5}">
                      <a16:colId xmlns:a16="http://schemas.microsoft.com/office/drawing/2014/main" val="51330749"/>
                    </a:ext>
                  </a:extLst>
                </a:gridCol>
              </a:tblGrid>
              <a:tr h="598770">
                <a:tc>
                  <a:txBody>
                    <a:bodyPr/>
                    <a:lstStyle/>
                    <a:p>
                      <a:pPr marL="0" marR="76200" algn="ctr">
                        <a:lnSpc>
                          <a:spcPct val="97000"/>
                        </a:lnSpc>
                        <a:spcBef>
                          <a:spcPts val="25"/>
                        </a:spcBef>
                        <a:spcAft>
                          <a:spcPts val="0"/>
                        </a:spcAft>
                      </a:pPr>
                      <a:r>
                        <a:rPr lang="en-US" sz="2000" dirty="0">
                          <a:effectLst/>
                        </a:rPr>
                        <a:t>Letter</a:t>
                      </a:r>
                      <a:endParaRPr lang="en-US" sz="1800" dirty="0">
                        <a:effectLst/>
                      </a:endParaRPr>
                    </a:p>
                    <a:p>
                      <a:pPr marL="0" marR="76200" algn="ctr">
                        <a:lnSpc>
                          <a:spcPct val="97000"/>
                        </a:lnSpc>
                        <a:spcBef>
                          <a:spcPts val="25"/>
                        </a:spcBef>
                        <a:spcAft>
                          <a:spcPts val="0"/>
                        </a:spcAft>
                      </a:pPr>
                      <a:r>
                        <a:rPr lang="en-US" sz="2000" dirty="0">
                          <a:effectLst/>
                        </a:rPr>
                        <a:t>Grade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76200" algn="ctr">
                        <a:lnSpc>
                          <a:spcPct val="97000"/>
                        </a:lnSpc>
                        <a:spcBef>
                          <a:spcPts val="25"/>
                        </a:spcBef>
                        <a:spcAft>
                          <a:spcPts val="0"/>
                        </a:spcAft>
                      </a:pPr>
                      <a:r>
                        <a:rPr lang="en-US" sz="2000" dirty="0">
                          <a:effectLst/>
                        </a:rPr>
                        <a:t>Range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9011409"/>
                  </a:ext>
                </a:extLst>
              </a:tr>
              <a:tr h="299385">
                <a:tc>
                  <a:txBody>
                    <a:bodyPr/>
                    <a:lstStyle/>
                    <a:p>
                      <a:pPr marL="0" marR="76200" algn="ctr">
                        <a:lnSpc>
                          <a:spcPct val="97000"/>
                        </a:lnSpc>
                        <a:spcBef>
                          <a:spcPts val="25"/>
                        </a:spcBef>
                        <a:spcAft>
                          <a:spcPts val="0"/>
                        </a:spcAft>
                      </a:pPr>
                      <a:r>
                        <a:rPr lang="en-US" sz="2000">
                          <a:effectLst/>
                        </a:rPr>
                        <a:t>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76200" algn="r">
                        <a:lnSpc>
                          <a:spcPct val="97000"/>
                        </a:lnSpc>
                        <a:spcBef>
                          <a:spcPts val="25"/>
                        </a:spcBef>
                        <a:spcAft>
                          <a:spcPts val="0"/>
                        </a:spcAft>
                      </a:pPr>
                      <a:r>
                        <a:rPr lang="en-US" sz="2000" dirty="0" smtClean="0">
                          <a:effectLst/>
                        </a:rPr>
                        <a:t>90.0  –  100</a:t>
                      </a:r>
                      <a:r>
                        <a:rPr lang="en-US" sz="20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6733791"/>
                  </a:ext>
                </a:extLst>
              </a:tr>
              <a:tr h="299385">
                <a:tc>
                  <a:txBody>
                    <a:bodyPr/>
                    <a:lstStyle/>
                    <a:p>
                      <a:pPr marL="0" marR="76200" algn="ctr">
                        <a:lnSpc>
                          <a:spcPct val="97000"/>
                        </a:lnSpc>
                        <a:spcBef>
                          <a:spcPts val="25"/>
                        </a:spcBef>
                        <a:spcAft>
                          <a:spcPts val="0"/>
                        </a:spcAft>
                      </a:pPr>
                      <a:r>
                        <a:rPr lang="en-US" sz="2000" dirty="0">
                          <a:effectLst/>
                        </a:rPr>
                        <a:t>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76200" algn="r">
                        <a:lnSpc>
                          <a:spcPct val="97000"/>
                        </a:lnSpc>
                        <a:spcBef>
                          <a:spcPts val="25"/>
                        </a:spcBef>
                        <a:spcAft>
                          <a:spcPts val="0"/>
                        </a:spcAft>
                      </a:pPr>
                      <a:r>
                        <a:rPr lang="en-US" sz="2000" dirty="0" smtClean="0">
                          <a:effectLst/>
                        </a:rPr>
                        <a:t>80.0  </a:t>
                      </a:r>
                      <a:r>
                        <a:rPr lang="en-US" sz="2000" dirty="0">
                          <a:effectLst/>
                        </a:rPr>
                        <a:t>– 89.9%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02190103"/>
                  </a:ext>
                </a:extLst>
              </a:tr>
              <a:tr h="299385">
                <a:tc>
                  <a:txBody>
                    <a:bodyPr/>
                    <a:lstStyle/>
                    <a:p>
                      <a:pPr marL="0" marR="76200" algn="ctr">
                        <a:lnSpc>
                          <a:spcPct val="97000"/>
                        </a:lnSpc>
                        <a:spcBef>
                          <a:spcPts val="25"/>
                        </a:spcBef>
                        <a:spcAft>
                          <a:spcPts val="0"/>
                        </a:spcAft>
                      </a:pPr>
                      <a:r>
                        <a:rPr lang="en-US" sz="2000">
                          <a:effectLst/>
                        </a:rPr>
                        <a:t>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76200" algn="r">
                        <a:lnSpc>
                          <a:spcPct val="97000"/>
                        </a:lnSpc>
                        <a:spcBef>
                          <a:spcPts val="25"/>
                        </a:spcBef>
                        <a:spcAft>
                          <a:spcPts val="0"/>
                        </a:spcAft>
                      </a:pPr>
                      <a:r>
                        <a:rPr lang="en-US" sz="2000" dirty="0" smtClean="0">
                          <a:effectLst/>
                        </a:rPr>
                        <a:t>70.0  </a:t>
                      </a:r>
                      <a:r>
                        <a:rPr lang="en-US" sz="2000" dirty="0">
                          <a:effectLst/>
                        </a:rPr>
                        <a:t>– 79.9%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07266687"/>
                  </a:ext>
                </a:extLst>
              </a:tr>
              <a:tr h="299385">
                <a:tc>
                  <a:txBody>
                    <a:bodyPr/>
                    <a:lstStyle/>
                    <a:p>
                      <a:pPr marL="0" marR="76200" algn="ctr">
                        <a:lnSpc>
                          <a:spcPct val="97000"/>
                        </a:lnSpc>
                        <a:spcBef>
                          <a:spcPts val="25"/>
                        </a:spcBef>
                        <a:spcAft>
                          <a:spcPts val="0"/>
                        </a:spcAft>
                      </a:pPr>
                      <a:r>
                        <a:rPr lang="en-US" sz="2000">
                          <a:effectLst/>
                        </a:rPr>
                        <a:t>F</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76200" algn="ctr">
                        <a:lnSpc>
                          <a:spcPct val="97000"/>
                        </a:lnSpc>
                        <a:spcBef>
                          <a:spcPts val="25"/>
                        </a:spcBef>
                        <a:spcAft>
                          <a:spcPts val="0"/>
                        </a:spcAft>
                      </a:pPr>
                      <a:r>
                        <a:rPr lang="en-US" sz="2000" dirty="0">
                          <a:effectLst/>
                        </a:rPr>
                        <a:t>&lt;= 69.9%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50803363"/>
                  </a:ext>
                </a:extLst>
              </a:tr>
            </a:tbl>
          </a:graphicData>
        </a:graphic>
      </p:graphicFrame>
      <p:sp>
        <p:nvSpPr>
          <p:cNvPr id="6" name="TextBox 5"/>
          <p:cNvSpPr txBox="1"/>
          <p:nvPr/>
        </p:nvSpPr>
        <p:spPr>
          <a:xfrm>
            <a:off x="939338" y="2144684"/>
            <a:ext cx="4688719" cy="369332"/>
          </a:xfrm>
          <a:prstGeom prst="rect">
            <a:avLst/>
          </a:prstGeom>
          <a:noFill/>
        </p:spPr>
        <p:txBody>
          <a:bodyPr wrap="none" rtlCol="0">
            <a:spAutoFit/>
          </a:bodyPr>
          <a:lstStyle/>
          <a:p>
            <a:r>
              <a:rPr lang="en-US" dirty="0" smtClean="0"/>
              <a:t>Starting Fall 2019, there are no more +/- grades!</a:t>
            </a:r>
            <a:endParaRPr lang="en-US" dirty="0"/>
          </a:p>
        </p:txBody>
      </p:sp>
    </p:spTree>
    <p:extLst>
      <p:ext uri="{BB962C8B-B14F-4D97-AF65-F5344CB8AC3E}">
        <p14:creationId xmlns:p14="http://schemas.microsoft.com/office/powerpoint/2010/main" val="1944857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normAutofit/>
          </a:bodyPr>
          <a:lstStyle/>
          <a:p>
            <a:r>
              <a:rPr lang="en-US" dirty="0" smtClean="0"/>
              <a:t>Cardinality</a:t>
            </a:r>
          </a:p>
          <a:p>
            <a:r>
              <a:rPr lang="en-US" dirty="0" smtClean="0"/>
              <a:t>Countable Sets</a:t>
            </a:r>
          </a:p>
          <a:p>
            <a:r>
              <a:rPr lang="en-US" dirty="0" smtClean="0"/>
              <a:t>Computability</a:t>
            </a:r>
          </a:p>
        </p:txBody>
      </p:sp>
    </p:spTree>
    <p:extLst>
      <p:ext uri="{BB962C8B-B14F-4D97-AF65-F5344CB8AC3E}">
        <p14:creationId xmlns:p14="http://schemas.microsoft.com/office/powerpoint/2010/main" val="14768585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Definition</a:t>
            </a:r>
            <a:r>
              <a:rPr lang="en-US" dirty="0" smtClean="0"/>
              <a:t>: The </a:t>
            </a:r>
            <a:r>
              <a:rPr lang="en-US" i="1" dirty="0" smtClean="0"/>
              <a:t>cardinality</a:t>
            </a:r>
            <a:r>
              <a:rPr lang="en-US" dirty="0" smtClean="0"/>
              <a:t> of a set </a:t>
            </a:r>
            <a:r>
              <a:rPr lang="en-US" i="1" dirty="0" smtClean="0"/>
              <a:t>A</a:t>
            </a:r>
            <a:r>
              <a:rPr lang="en-US" dirty="0" smtClean="0"/>
              <a:t> is equal to the cardinality of a set </a:t>
            </a:r>
            <a:r>
              <a:rPr lang="en-US" i="1" dirty="0" smtClean="0"/>
              <a:t>B</a:t>
            </a:r>
            <a:r>
              <a:rPr lang="en-US" dirty="0" smtClean="0"/>
              <a:t>, denoted </a:t>
            </a:r>
          </a:p>
          <a:p>
            <a:pPr>
              <a:buNone/>
            </a:pPr>
            <a:r>
              <a:rPr lang="en-US" dirty="0" smtClean="0"/>
              <a:t>                  </a:t>
            </a:r>
            <a:r>
              <a:rPr lang="en-US" i="1" dirty="0" smtClean="0"/>
              <a:t>|A| = |</a:t>
            </a:r>
            <a:r>
              <a:rPr lang="en-US" dirty="0" smtClean="0"/>
              <a:t>B</a:t>
            </a:r>
            <a:r>
              <a:rPr lang="en-US" i="1" dirty="0" smtClean="0"/>
              <a:t>|,</a:t>
            </a:r>
          </a:p>
          <a:p>
            <a:pPr>
              <a:buNone/>
            </a:pPr>
            <a:r>
              <a:rPr lang="en-US" dirty="0" smtClean="0"/>
              <a:t>    if and only if there is a one-to-one correspondence (</a:t>
            </a:r>
            <a:r>
              <a:rPr lang="en-US" i="1" dirty="0" smtClean="0"/>
              <a:t>i.e.</a:t>
            </a:r>
            <a:r>
              <a:rPr lang="en-US" dirty="0" smtClean="0"/>
              <a:t>, a </a:t>
            </a:r>
            <a:r>
              <a:rPr lang="en-US" dirty="0" err="1" smtClean="0"/>
              <a:t>bijection</a:t>
            </a:r>
            <a:r>
              <a:rPr lang="en-US" dirty="0" smtClean="0"/>
              <a:t>)  from </a:t>
            </a:r>
            <a:r>
              <a:rPr lang="en-US" i="1" dirty="0" smtClean="0"/>
              <a:t>A</a:t>
            </a:r>
            <a:r>
              <a:rPr lang="en-US" dirty="0" smtClean="0"/>
              <a:t> to </a:t>
            </a:r>
            <a:r>
              <a:rPr lang="en-US" i="1" dirty="0" smtClean="0"/>
              <a:t>B</a:t>
            </a:r>
            <a:r>
              <a:rPr lang="en-US" dirty="0" smtClean="0"/>
              <a:t>. </a:t>
            </a:r>
          </a:p>
          <a:p>
            <a:r>
              <a:rPr lang="en-US" dirty="0" smtClean="0"/>
              <a:t>If there is a one-to-one function (</a:t>
            </a:r>
            <a:r>
              <a:rPr lang="en-US" i="1" dirty="0" smtClean="0"/>
              <a:t>i.e.</a:t>
            </a:r>
            <a:r>
              <a:rPr lang="en-US" dirty="0" smtClean="0"/>
              <a:t>, an injection) from </a:t>
            </a:r>
            <a:r>
              <a:rPr lang="en-US" i="1" dirty="0" smtClean="0"/>
              <a:t>A</a:t>
            </a:r>
            <a:r>
              <a:rPr lang="en-US" dirty="0" smtClean="0"/>
              <a:t> to </a:t>
            </a:r>
            <a:r>
              <a:rPr lang="en-US" i="1" dirty="0" smtClean="0"/>
              <a:t>B</a:t>
            </a:r>
            <a:r>
              <a:rPr lang="en-US" dirty="0" smtClean="0"/>
              <a:t>, the cardinality of </a:t>
            </a:r>
            <a:r>
              <a:rPr lang="en-US" i="1" dirty="0" smtClean="0"/>
              <a:t>A</a:t>
            </a:r>
            <a:r>
              <a:rPr lang="en-US" dirty="0" smtClean="0"/>
              <a:t> is less than or the same as the cardinality of </a:t>
            </a:r>
            <a:r>
              <a:rPr lang="en-US" i="1" dirty="0" smtClean="0"/>
              <a:t>B</a:t>
            </a:r>
            <a:r>
              <a:rPr lang="en-US" dirty="0" smtClean="0"/>
              <a:t> and we write     |</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t>
            </a:r>
          </a:p>
          <a:p>
            <a:r>
              <a:rPr lang="en-US" dirty="0" smtClean="0">
                <a:latin typeface="Cambria Math"/>
                <a:ea typeface="Cambria Math"/>
              </a:rPr>
              <a:t>When </a:t>
            </a:r>
            <a:r>
              <a:rPr lang="en-US" dirty="0" smtClean="0"/>
              <a:t>|</a:t>
            </a:r>
            <a:r>
              <a:rPr lang="en-US" i="1" dirty="0" smtClean="0"/>
              <a:t>A</a:t>
            </a:r>
            <a:r>
              <a:rPr lang="en-US" dirty="0" smtClean="0"/>
              <a:t>| </a:t>
            </a:r>
            <a:r>
              <a:rPr lang="en-US" dirty="0" smtClean="0">
                <a:latin typeface="Cambria Math"/>
                <a:ea typeface="Cambria Math"/>
              </a:rPr>
              <a:t>≤ |</a:t>
            </a:r>
            <a:r>
              <a:rPr lang="en-US" i="1" dirty="0" smtClean="0">
                <a:ea typeface="Cambria Math"/>
              </a:rPr>
              <a:t>B</a:t>
            </a:r>
            <a:r>
              <a:rPr lang="en-US" dirty="0" smtClean="0">
                <a:latin typeface="Cambria Math"/>
                <a:ea typeface="Cambria Math"/>
              </a:rPr>
              <a:t>| and </a:t>
            </a:r>
            <a:r>
              <a:rPr lang="en-US" i="1" dirty="0" smtClean="0">
                <a:ea typeface="Cambria Math"/>
              </a:rPr>
              <a:t>A</a:t>
            </a:r>
            <a:r>
              <a:rPr lang="en-US" dirty="0" smtClean="0">
                <a:latin typeface="Cambria Math"/>
                <a:ea typeface="Cambria Math"/>
              </a:rPr>
              <a:t> and </a:t>
            </a:r>
            <a:r>
              <a:rPr lang="en-US" i="1" dirty="0" smtClean="0">
                <a:ea typeface="Cambria Math"/>
              </a:rPr>
              <a:t>B</a:t>
            </a:r>
            <a:r>
              <a:rPr lang="en-US" dirty="0" smtClean="0">
                <a:latin typeface="Cambria Math"/>
                <a:ea typeface="Cambria Math"/>
              </a:rPr>
              <a:t> have different cardinality, we say that the cardinality of </a:t>
            </a:r>
            <a:r>
              <a:rPr lang="en-US" dirty="0" smtClean="0">
                <a:ea typeface="Cambria Math"/>
              </a:rPr>
              <a:t>A</a:t>
            </a:r>
            <a:r>
              <a:rPr lang="en-US" dirty="0" smtClean="0">
                <a:latin typeface="Cambria Math"/>
                <a:ea typeface="Cambria Math"/>
              </a:rPr>
              <a:t> is less than the cardinality of </a:t>
            </a:r>
            <a:r>
              <a:rPr lang="en-US" i="1" dirty="0" smtClean="0">
                <a:ea typeface="Cambria Math"/>
              </a:rPr>
              <a:t>B</a:t>
            </a:r>
            <a:r>
              <a:rPr lang="en-US" dirty="0" smtClean="0">
                <a:latin typeface="Cambria Math"/>
                <a:ea typeface="Cambria Math"/>
              </a:rPr>
              <a:t> and write </a:t>
            </a:r>
            <a:r>
              <a:rPr lang="en-US" dirty="0" smtClean="0"/>
              <a:t>|</a:t>
            </a:r>
            <a:r>
              <a:rPr lang="en-US" i="1" dirty="0" smtClean="0"/>
              <a:t>A</a:t>
            </a:r>
            <a:r>
              <a:rPr lang="en-US" dirty="0" smtClean="0"/>
              <a:t>| </a:t>
            </a:r>
            <a:r>
              <a:rPr lang="en-US" dirty="0" smtClean="0">
                <a:latin typeface="Cambria Math"/>
                <a:ea typeface="Cambria Math"/>
              </a:rPr>
              <a:t>&lt; |</a:t>
            </a:r>
            <a:r>
              <a:rPr lang="en-US" i="1" dirty="0" smtClean="0">
                <a:ea typeface="Cambria Math"/>
              </a:rPr>
              <a:t>B</a:t>
            </a:r>
            <a:r>
              <a:rPr lang="en-US" dirty="0" smtClean="0">
                <a:latin typeface="Cambria Math"/>
                <a:ea typeface="Cambria Math"/>
              </a:rPr>
              <a:t>|. </a:t>
            </a:r>
            <a:endParaRPr lang="en-US" b="1" dirty="0" smtClean="0"/>
          </a:p>
          <a:p>
            <a:endParaRPr lang="en-US" dirty="0"/>
          </a:p>
        </p:txBody>
      </p:sp>
    </p:spTree>
    <p:extLst>
      <p:ext uri="{BB962C8B-B14F-4D97-AF65-F5344CB8AC3E}">
        <p14:creationId xmlns:p14="http://schemas.microsoft.com/office/powerpoint/2010/main" val="8867725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Cardinality </a:t>
            </a:r>
            <a:endParaRPr lang="en-US" dirty="0"/>
          </a:p>
        </p:txBody>
      </p:sp>
      <p:sp>
        <p:nvSpPr>
          <p:cNvPr id="3" name="Content Placeholder 2"/>
          <p:cNvSpPr>
            <a:spLocks noGrp="1"/>
          </p:cNvSpPr>
          <p:nvPr>
            <p:ph idx="1"/>
          </p:nvPr>
        </p:nvSpPr>
        <p:spPr/>
        <p:txBody>
          <a:bodyPr/>
          <a:lstStyle/>
          <a:p>
            <a:r>
              <a:rPr lang="en-US" b="1" dirty="0" smtClean="0"/>
              <a:t>Definition</a:t>
            </a:r>
            <a:r>
              <a:rPr lang="en-US" dirty="0" smtClean="0"/>
              <a:t>: A set that is either finite or has the same cardinality as the set of positive integers (</a:t>
            </a:r>
            <a:r>
              <a:rPr lang="en-US" b="1" dirty="0" smtClean="0"/>
              <a:t>Z</a:t>
            </a:r>
            <a:r>
              <a:rPr lang="en-US" b="1" baseline="30000" dirty="0" smtClean="0"/>
              <a:t>+</a:t>
            </a:r>
            <a:r>
              <a:rPr lang="en-US" dirty="0" smtClean="0"/>
              <a:t>) is called </a:t>
            </a:r>
            <a:r>
              <a:rPr lang="en-US" i="1" dirty="0" smtClean="0"/>
              <a:t>countable</a:t>
            </a:r>
            <a:r>
              <a:rPr lang="en-US" dirty="0" smtClean="0"/>
              <a:t>. A set that is not countable is </a:t>
            </a:r>
            <a:r>
              <a:rPr lang="en-US" i="1" dirty="0" smtClean="0"/>
              <a:t>uncountable</a:t>
            </a:r>
            <a:r>
              <a:rPr lang="en-US" dirty="0" smtClean="0"/>
              <a:t>.</a:t>
            </a:r>
          </a:p>
          <a:p>
            <a:r>
              <a:rPr lang="en-US" dirty="0" smtClean="0"/>
              <a:t> The  set of real numbers </a:t>
            </a:r>
            <a:r>
              <a:rPr lang="en-US" b="1" dirty="0" smtClean="0"/>
              <a:t>R </a:t>
            </a:r>
            <a:r>
              <a:rPr lang="en-US" dirty="0" smtClean="0"/>
              <a:t> is an uncountable set.</a:t>
            </a:r>
          </a:p>
          <a:p>
            <a:r>
              <a:rPr lang="en-US" dirty="0" smtClean="0"/>
              <a:t>When an infinite set is countable (</a:t>
            </a:r>
            <a:r>
              <a:rPr lang="en-US" i="1" dirty="0" err="1" smtClean="0"/>
              <a:t>countably</a:t>
            </a:r>
            <a:r>
              <a:rPr lang="en-US" i="1" dirty="0" smtClean="0"/>
              <a:t> infinite</a:t>
            </a:r>
            <a:r>
              <a:rPr lang="en-US" dirty="0" smtClean="0"/>
              <a:t>) its cardinality is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(where ℵ is aleph, the 1</a:t>
            </a:r>
            <a:r>
              <a:rPr lang="en-US" baseline="30000" dirty="0" smtClean="0">
                <a:latin typeface="Cambria Math"/>
                <a:ea typeface="Cambria Math"/>
              </a:rPr>
              <a:t>st</a:t>
            </a:r>
            <a:r>
              <a:rPr lang="en-US" dirty="0" smtClean="0">
                <a:latin typeface="Cambria Math"/>
                <a:ea typeface="Cambria Math"/>
              </a:rPr>
              <a:t> letter of the Hebrew alphabet)</a:t>
            </a:r>
            <a:r>
              <a:rPr lang="en-US" dirty="0" smtClean="0"/>
              <a:t>. We write |</a:t>
            </a:r>
            <a:r>
              <a:rPr lang="en-US" i="1" dirty="0" smtClean="0"/>
              <a:t>S</a:t>
            </a:r>
            <a:r>
              <a:rPr lang="en-US" dirty="0" smtClean="0"/>
              <a:t>| = </a:t>
            </a:r>
            <a:r>
              <a:rPr lang="en-US" dirty="0" smtClean="0">
                <a:latin typeface="Cambria Math"/>
                <a:ea typeface="Cambria Math"/>
              </a:rPr>
              <a:t>ℵ</a:t>
            </a:r>
            <a:r>
              <a:rPr lang="en-US" baseline="-25000" dirty="0" smtClean="0">
                <a:latin typeface="Cambria Math"/>
                <a:ea typeface="Cambria Math"/>
              </a:rPr>
              <a:t>0 </a:t>
            </a:r>
            <a:r>
              <a:rPr lang="en-US" dirty="0" smtClean="0">
                <a:latin typeface="Cambria Math"/>
                <a:ea typeface="Cambria Math"/>
              </a:rPr>
              <a:t> and say that </a:t>
            </a:r>
            <a:r>
              <a:rPr lang="en-US" i="1" dirty="0" smtClean="0">
                <a:ea typeface="Cambria Math"/>
              </a:rPr>
              <a:t>S </a:t>
            </a:r>
            <a:r>
              <a:rPr lang="en-US" dirty="0" smtClean="0">
                <a:latin typeface="Cambria Math"/>
                <a:ea typeface="Cambria Math"/>
              </a:rPr>
              <a:t>has cardinality “aleph null.”</a:t>
            </a:r>
            <a:endParaRPr lang="en-US" dirty="0" smtClean="0"/>
          </a:p>
          <a:p>
            <a:pPr>
              <a:buNone/>
            </a:pPr>
            <a:r>
              <a:rPr lang="en-US" dirty="0" smtClean="0"/>
              <a:t>     </a:t>
            </a:r>
            <a:endParaRPr lang="en-US" i="1" dirty="0"/>
          </a:p>
        </p:txBody>
      </p:sp>
    </p:spTree>
    <p:extLst>
      <p:ext uri="{BB962C8B-B14F-4D97-AF65-F5344CB8AC3E}">
        <p14:creationId xmlns:p14="http://schemas.microsoft.com/office/powerpoint/2010/main" val="15789099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1</a:t>
            </a:r>
            <a:endParaRPr lang="en-US" dirty="0"/>
          </a:p>
        </p:txBody>
      </p:sp>
      <p:sp>
        <p:nvSpPr>
          <p:cNvPr id="3" name="Subtitle 2"/>
          <p:cNvSpPr>
            <a:spLocks noGrp="1"/>
          </p:cNvSpPr>
          <p:nvPr>
            <p:ph type="subTitle" idx="1"/>
          </p:nvPr>
        </p:nvSpPr>
        <p:spPr>
          <a:xfrm>
            <a:off x="552450" y="3657600"/>
            <a:ext cx="3390900" cy="1143000"/>
          </a:xfrm>
        </p:spPr>
        <p:txBody>
          <a:bodyPr/>
          <a:lstStyle/>
          <a:p>
            <a:r>
              <a:rPr lang="en-US" dirty="0" smtClean="0"/>
              <a:t>INTRODUCTION TO THE THEORY OF COMPUTATION</a:t>
            </a:r>
            <a:endParaRPr lang="en-US" dirty="0"/>
          </a:p>
        </p:txBody>
      </p:sp>
    </p:spTree>
    <p:extLst>
      <p:ext uri="{BB962C8B-B14F-4D97-AF65-F5344CB8AC3E}">
        <p14:creationId xmlns:p14="http://schemas.microsoft.com/office/powerpoint/2010/main" val="3502282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690689"/>
            <a:ext cx="7886700" cy="4486274"/>
          </a:xfrm>
        </p:spPr>
        <p:txBody>
          <a:bodyPr>
            <a:normAutofit fontScale="92500" lnSpcReduction="20000"/>
          </a:bodyPr>
          <a:lstStyle/>
          <a:p>
            <a:r>
              <a:rPr lang="en-US" dirty="0" smtClean="0"/>
              <a:t>Define the three basic concepts in the theory of computation: automaton, formal language,  and grammar.</a:t>
            </a:r>
          </a:p>
          <a:p>
            <a:r>
              <a:rPr lang="en-US" dirty="0" smtClean="0"/>
              <a:t>Solve exercises using mathematical techniques and notation learned in previous courses.</a:t>
            </a:r>
          </a:p>
          <a:p>
            <a:r>
              <a:rPr lang="en-US" dirty="0" smtClean="0"/>
              <a:t>Evaluate expressions involving operations on strings.</a:t>
            </a:r>
          </a:p>
          <a:p>
            <a:r>
              <a:rPr lang="en-US" dirty="0" smtClean="0"/>
              <a:t>Evaluate expressions involving operations on languages.</a:t>
            </a:r>
          </a:p>
          <a:p>
            <a:r>
              <a:rPr lang="en-US" dirty="0" smtClean="0"/>
              <a:t>Generate strings from simple grammars.</a:t>
            </a:r>
          </a:p>
          <a:p>
            <a:r>
              <a:rPr lang="en-US" dirty="0" smtClean="0"/>
              <a:t>Construct grammars to generate simple languages.</a:t>
            </a:r>
          </a:p>
          <a:p>
            <a:r>
              <a:rPr lang="en-US" dirty="0" smtClean="0"/>
              <a:t>Describe the essential components of an automaton.</a:t>
            </a:r>
          </a:p>
          <a:p>
            <a:r>
              <a:rPr lang="en-US" dirty="0" smtClean="0"/>
              <a:t>Design grammars to describe simple programming constructs.</a:t>
            </a:r>
          </a:p>
          <a:p>
            <a:endParaRPr lang="en-US" dirty="0"/>
          </a:p>
        </p:txBody>
      </p:sp>
    </p:spTree>
    <p:extLst>
      <p:ext uri="{BB962C8B-B14F-4D97-AF65-F5344CB8AC3E}">
        <p14:creationId xmlns:p14="http://schemas.microsoft.com/office/powerpoint/2010/main" val="215770499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Theory of Computation</a:t>
            </a:r>
            <a:br>
              <a:rPr lang="en-US" b="1" dirty="0" smtClean="0">
                <a:solidFill>
                  <a:schemeClr val="accent5">
                    <a:lumMod val="50000"/>
                  </a:schemeClr>
                </a:solidFill>
              </a:rPr>
            </a:br>
            <a:r>
              <a:rPr lang="en-US" sz="3600" b="1" dirty="0" smtClean="0">
                <a:solidFill>
                  <a:schemeClr val="accent5">
                    <a:lumMod val="50000"/>
                  </a:schemeClr>
                </a:solidFill>
              </a:rPr>
              <a:t>Basic Concepts</a:t>
            </a:r>
            <a:endParaRPr lang="en-US" sz="3600" b="1" dirty="0">
              <a:solidFill>
                <a:schemeClr val="accent5">
                  <a:lumMod val="50000"/>
                </a:schemeClr>
              </a:solidFill>
            </a:endParaRPr>
          </a:p>
        </p:txBody>
      </p:sp>
      <p:sp>
        <p:nvSpPr>
          <p:cNvPr id="3" name="Content Placeholder 2"/>
          <p:cNvSpPr>
            <a:spLocks noGrp="1"/>
          </p:cNvSpPr>
          <p:nvPr>
            <p:ph idx="1"/>
          </p:nvPr>
        </p:nvSpPr>
        <p:spPr/>
        <p:txBody>
          <a:bodyPr>
            <a:normAutofit fontScale="92500" lnSpcReduction="10000"/>
          </a:bodyPr>
          <a:lstStyle/>
          <a:p>
            <a:r>
              <a:rPr lang="en-US" i="1" u="sng" dirty="0" smtClean="0"/>
              <a:t>Automaton</a:t>
            </a:r>
            <a:r>
              <a:rPr lang="en-US" dirty="0" smtClean="0"/>
              <a:t>: a formal construct that accepts input, produces output, may have some temporary storage, and can make decisions</a:t>
            </a:r>
          </a:p>
          <a:p>
            <a:r>
              <a:rPr lang="en-US" i="1" u="sng" dirty="0" smtClean="0"/>
              <a:t>Formal Language</a:t>
            </a:r>
            <a:r>
              <a:rPr lang="en-US" dirty="0" smtClean="0"/>
              <a:t>: a set of sentences formed from a set of symbols according to formal rules</a:t>
            </a:r>
          </a:p>
          <a:p>
            <a:r>
              <a:rPr lang="en-US" i="1" u="sng" dirty="0" smtClean="0"/>
              <a:t>Grammar</a:t>
            </a:r>
            <a:r>
              <a:rPr lang="en-US" dirty="0" smtClean="0"/>
              <a:t>: a set of rules for generating the sentences in a formal language</a:t>
            </a:r>
          </a:p>
          <a:p>
            <a:pPr marL="0" indent="0">
              <a:buNone/>
            </a:pPr>
            <a:r>
              <a:rPr lang="en-US" dirty="0" smtClean="0"/>
              <a:t>In addition, the theory of computation is concerned with questions of computability (the types of problems computers can solve in principle) and complexity (the types of problems that can solved in practice).</a:t>
            </a:r>
            <a:endParaRPr lang="en-US" dirty="0"/>
          </a:p>
        </p:txBody>
      </p:sp>
    </p:spTree>
    <p:extLst>
      <p:ext uri="{BB962C8B-B14F-4D97-AF65-F5344CB8AC3E}">
        <p14:creationId xmlns:p14="http://schemas.microsoft.com/office/powerpoint/2010/main" val="2875221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Formal Languages</a:t>
            </a:r>
            <a:br>
              <a:rPr lang="en-US" b="1" dirty="0" smtClean="0">
                <a:solidFill>
                  <a:schemeClr val="accent5">
                    <a:lumMod val="50000"/>
                  </a:schemeClr>
                </a:solidFill>
              </a:rPr>
            </a:br>
            <a:r>
              <a:rPr lang="en-US" sz="3600" b="1" dirty="0">
                <a:solidFill>
                  <a:schemeClr val="accent5">
                    <a:lumMod val="50000"/>
                  </a:schemeClr>
                </a:solidFill>
              </a:rPr>
              <a:t>Basic Concepts</a:t>
            </a:r>
            <a:endParaRPr lang="en-US" b="1" dirty="0">
              <a:solidFill>
                <a:schemeClr val="accent5">
                  <a:lumMod val="50000"/>
                </a:schemeClr>
              </a:solidFill>
            </a:endParaRPr>
          </a:p>
        </p:txBody>
      </p:sp>
      <p:sp>
        <p:nvSpPr>
          <p:cNvPr id="3" name="Content Placeholder 2"/>
          <p:cNvSpPr>
            <a:spLocks noGrp="1"/>
          </p:cNvSpPr>
          <p:nvPr>
            <p:ph idx="1"/>
          </p:nvPr>
        </p:nvSpPr>
        <p:spPr>
          <a:xfrm>
            <a:off x="628650" y="1825625"/>
            <a:ext cx="7639587" cy="4351338"/>
          </a:xfrm>
        </p:spPr>
        <p:txBody>
          <a:bodyPr>
            <a:normAutofit lnSpcReduction="10000"/>
          </a:bodyPr>
          <a:lstStyle/>
          <a:p>
            <a:r>
              <a:rPr lang="en-US" altLang="en-US" i="1" u="sng" dirty="0"/>
              <a:t>Alphabet</a:t>
            </a:r>
            <a:r>
              <a:rPr lang="en-US" altLang="en-US" dirty="0"/>
              <a:t>: </a:t>
            </a:r>
            <a:r>
              <a:rPr lang="en-US" altLang="en-US" dirty="0">
                <a:cs typeface="Arial" panose="020B0604020202020204" pitchFamily="34" charset="0"/>
              </a:rPr>
              <a:t>set of </a:t>
            </a:r>
            <a:r>
              <a:rPr lang="en-US" altLang="en-US" dirty="0" smtClean="0">
                <a:cs typeface="Arial" panose="020B0604020202020204" pitchFamily="34" charset="0"/>
              </a:rPr>
              <a:t>symbols, i.e.  </a:t>
            </a:r>
            <a:r>
              <a:rPr lang="el-GR" altLang="en-US" dirty="0" smtClean="0">
                <a:solidFill>
                  <a:schemeClr val="accent5">
                    <a:lumMod val="75000"/>
                  </a:schemeClr>
                </a:solidFill>
                <a:cs typeface="Arial" panose="020B0604020202020204" pitchFamily="34" charset="0"/>
              </a:rPr>
              <a:t>Σ</a:t>
            </a:r>
            <a:r>
              <a:rPr lang="en-US" altLang="en-US" dirty="0" smtClean="0">
                <a:solidFill>
                  <a:schemeClr val="accent5">
                    <a:lumMod val="75000"/>
                  </a:schemeClr>
                </a:solidFill>
                <a:cs typeface="Arial" panose="020B0604020202020204" pitchFamily="34" charset="0"/>
              </a:rPr>
              <a:t> = {a, b}</a:t>
            </a:r>
            <a:endParaRPr lang="en-US" altLang="en-US" dirty="0">
              <a:solidFill>
                <a:schemeClr val="accent5">
                  <a:lumMod val="75000"/>
                </a:schemeClr>
              </a:solidFill>
              <a:cs typeface="Arial" panose="020B0604020202020204" pitchFamily="34" charset="0"/>
            </a:endParaRPr>
          </a:p>
          <a:p>
            <a:r>
              <a:rPr lang="en-US" altLang="en-US" i="1" u="sng" dirty="0"/>
              <a:t>String</a:t>
            </a:r>
            <a:r>
              <a:rPr lang="en-US" altLang="en-US" dirty="0">
                <a:cs typeface="Arial" panose="020B0604020202020204" pitchFamily="34" charset="0"/>
              </a:rPr>
              <a:t>: finite sequence of symbols from </a:t>
            </a:r>
            <a:r>
              <a:rPr lang="el-GR" altLang="en-US" dirty="0" smtClean="0">
                <a:cs typeface="Arial" panose="020B0604020202020204" pitchFamily="34" charset="0"/>
              </a:rPr>
              <a:t>Σ</a:t>
            </a:r>
            <a:r>
              <a:rPr lang="en-US" altLang="en-US" dirty="0" smtClean="0">
                <a:cs typeface="Arial" panose="020B0604020202020204" pitchFamily="34" charset="0"/>
              </a:rPr>
              <a:t>, such as </a:t>
            </a:r>
            <a:r>
              <a:rPr lang="en-US" altLang="en-US" dirty="0" smtClean="0">
                <a:solidFill>
                  <a:schemeClr val="accent5">
                    <a:lumMod val="75000"/>
                  </a:schemeClr>
                </a:solidFill>
                <a:cs typeface="Arial" panose="020B0604020202020204" pitchFamily="34" charset="0"/>
              </a:rPr>
              <a:t>v </a:t>
            </a:r>
            <a:r>
              <a:rPr lang="en-US" altLang="en-US" dirty="0">
                <a:solidFill>
                  <a:schemeClr val="accent5">
                    <a:lumMod val="75000"/>
                  </a:schemeClr>
                </a:solidFill>
                <a:cs typeface="Arial" panose="020B0604020202020204" pitchFamily="34" charset="0"/>
              </a:rPr>
              <a:t>= aba </a:t>
            </a:r>
            <a:r>
              <a:rPr lang="en-US" altLang="en-US" dirty="0" smtClean="0">
                <a:cs typeface="Arial" panose="020B0604020202020204" pitchFamily="34" charset="0"/>
              </a:rPr>
              <a:t>and </a:t>
            </a:r>
            <a:r>
              <a:rPr lang="en-US" altLang="en-US" dirty="0">
                <a:solidFill>
                  <a:schemeClr val="accent5">
                    <a:lumMod val="75000"/>
                  </a:schemeClr>
                </a:solidFill>
                <a:cs typeface="Arial" panose="020B0604020202020204" pitchFamily="34" charset="0"/>
              </a:rPr>
              <a:t>w = abaaa</a:t>
            </a:r>
          </a:p>
          <a:p>
            <a:pPr lvl="1"/>
            <a:r>
              <a:rPr lang="en-US" altLang="en-US" dirty="0">
                <a:cs typeface="Arial" panose="020B0604020202020204" pitchFamily="34" charset="0"/>
              </a:rPr>
              <a:t>Empty string (</a:t>
            </a:r>
            <a:r>
              <a:rPr lang="el-GR" altLang="en-US" dirty="0">
                <a:cs typeface="Arial" panose="020B0604020202020204" pitchFamily="34" charset="0"/>
              </a:rPr>
              <a:t>λ</a:t>
            </a:r>
            <a:r>
              <a:rPr lang="en-US" altLang="en-US" dirty="0">
                <a:cs typeface="Arial" panose="020B0604020202020204" pitchFamily="34" charset="0"/>
              </a:rPr>
              <a:t>)</a:t>
            </a:r>
            <a:endParaRPr lang="el-GR" altLang="en-US" dirty="0">
              <a:cs typeface="Arial" panose="020B0604020202020204" pitchFamily="34" charset="0"/>
            </a:endParaRPr>
          </a:p>
          <a:p>
            <a:pPr lvl="1"/>
            <a:r>
              <a:rPr lang="en-US" altLang="en-US" dirty="0">
                <a:cs typeface="Arial" panose="020B0604020202020204" pitchFamily="34" charset="0"/>
              </a:rPr>
              <a:t>Substring, prefix, suffix</a:t>
            </a:r>
          </a:p>
          <a:p>
            <a:r>
              <a:rPr lang="en-US" altLang="en-US" i="1" u="sng" dirty="0"/>
              <a:t>Operations on strings</a:t>
            </a:r>
            <a:r>
              <a:rPr lang="en-US" altLang="en-US" dirty="0">
                <a:cs typeface="Arial" panose="020B0604020202020204" pitchFamily="34" charset="0"/>
              </a:rPr>
              <a:t>:</a:t>
            </a:r>
          </a:p>
          <a:p>
            <a:pPr lvl="1"/>
            <a:r>
              <a:rPr lang="en-US" altLang="en-US" dirty="0" smtClean="0">
                <a:cs typeface="Arial" panose="020B0604020202020204" pitchFamily="34" charset="0"/>
              </a:rPr>
              <a:t>Concatenation: </a:t>
            </a:r>
            <a:r>
              <a:rPr lang="en-US" altLang="en-US" dirty="0">
                <a:solidFill>
                  <a:schemeClr val="accent5">
                    <a:lumMod val="75000"/>
                  </a:schemeClr>
                </a:solidFill>
                <a:cs typeface="Arial" panose="020B0604020202020204" pitchFamily="34" charset="0"/>
              </a:rPr>
              <a:t>vw = abaabaaa</a:t>
            </a:r>
          </a:p>
          <a:p>
            <a:pPr lvl="1"/>
            <a:r>
              <a:rPr lang="en-US" altLang="en-US" dirty="0" smtClean="0">
                <a:cs typeface="Arial" panose="020B0604020202020204" pitchFamily="34" charset="0"/>
              </a:rPr>
              <a:t>Reverse: </a:t>
            </a:r>
            <a:r>
              <a:rPr lang="en-US" altLang="en-US" dirty="0">
                <a:solidFill>
                  <a:schemeClr val="accent5">
                    <a:lumMod val="75000"/>
                  </a:schemeClr>
                </a:solidFill>
                <a:cs typeface="Arial" panose="020B0604020202020204" pitchFamily="34" charset="0"/>
              </a:rPr>
              <a:t>w</a:t>
            </a:r>
            <a:r>
              <a:rPr lang="en-US" altLang="en-US" baseline="30000" dirty="0">
                <a:solidFill>
                  <a:schemeClr val="accent5">
                    <a:lumMod val="75000"/>
                  </a:schemeClr>
                </a:solidFill>
                <a:cs typeface="Arial" panose="020B0604020202020204" pitchFamily="34" charset="0"/>
              </a:rPr>
              <a:t>R</a:t>
            </a:r>
            <a:r>
              <a:rPr lang="en-US" altLang="en-US" dirty="0">
                <a:solidFill>
                  <a:schemeClr val="accent5">
                    <a:lumMod val="75000"/>
                  </a:schemeClr>
                </a:solidFill>
                <a:cs typeface="Arial" panose="020B0604020202020204" pitchFamily="34" charset="0"/>
              </a:rPr>
              <a:t> = aaaba</a:t>
            </a:r>
          </a:p>
          <a:p>
            <a:pPr lvl="1"/>
            <a:r>
              <a:rPr lang="en-US" altLang="en-US" dirty="0" smtClean="0">
                <a:cs typeface="Arial" panose="020B0604020202020204" pitchFamily="34" charset="0"/>
              </a:rPr>
              <a:t>Repetition: </a:t>
            </a:r>
            <a:r>
              <a:rPr lang="en-US" altLang="en-US" dirty="0">
                <a:solidFill>
                  <a:schemeClr val="accent5">
                    <a:lumMod val="75000"/>
                  </a:schemeClr>
                </a:solidFill>
                <a:cs typeface="Arial" panose="020B0604020202020204" pitchFamily="34" charset="0"/>
              </a:rPr>
              <a:t>v</a:t>
            </a:r>
            <a:r>
              <a:rPr lang="en-US" altLang="en-US" baseline="30000" dirty="0">
                <a:solidFill>
                  <a:schemeClr val="accent5">
                    <a:lumMod val="75000"/>
                  </a:schemeClr>
                </a:solidFill>
                <a:cs typeface="Arial" panose="020B0604020202020204" pitchFamily="34" charset="0"/>
              </a:rPr>
              <a:t>2</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abaaba </a:t>
            </a:r>
            <a:r>
              <a:rPr lang="en-US" altLang="en-US" dirty="0">
                <a:cs typeface="Arial" panose="020B0604020202020204" pitchFamily="34" charset="0"/>
              </a:rPr>
              <a:t>and</a:t>
            </a:r>
            <a:r>
              <a:rPr lang="en-US" altLang="en-US" dirty="0" smtClean="0">
                <a:solidFill>
                  <a:schemeClr val="accent5">
                    <a:lumMod val="75000"/>
                  </a:schemeClr>
                </a:solidFill>
                <a:cs typeface="Arial" panose="020B0604020202020204" pitchFamily="34" charset="0"/>
              </a:rPr>
              <a:t> v</a:t>
            </a:r>
            <a:r>
              <a:rPr lang="en-US" altLang="en-US" baseline="30000" dirty="0" smtClean="0">
                <a:solidFill>
                  <a:schemeClr val="accent5">
                    <a:lumMod val="75000"/>
                  </a:schemeClr>
                </a:solidFill>
                <a:cs typeface="Arial" panose="020B0604020202020204" pitchFamily="34" charset="0"/>
              </a:rPr>
              <a:t>0</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t>
            </a:r>
            <a:r>
              <a:rPr lang="el-GR" altLang="en-US" dirty="0">
                <a:solidFill>
                  <a:schemeClr val="accent5">
                    <a:lumMod val="75000"/>
                  </a:schemeClr>
                </a:solidFill>
                <a:cs typeface="Arial" panose="020B0604020202020204" pitchFamily="34" charset="0"/>
              </a:rPr>
              <a:t>λ</a:t>
            </a:r>
            <a:endParaRPr lang="en-US" altLang="en-US" dirty="0">
              <a:solidFill>
                <a:schemeClr val="accent5">
                  <a:lumMod val="75000"/>
                </a:schemeClr>
              </a:solidFill>
              <a:cs typeface="Arial" panose="020B0604020202020204" pitchFamily="34" charset="0"/>
            </a:endParaRPr>
          </a:p>
          <a:p>
            <a:pPr marL="228600" lvl="1">
              <a:spcBef>
                <a:spcPts val="1000"/>
              </a:spcBef>
            </a:pPr>
            <a:r>
              <a:rPr lang="en-US" altLang="en-US" sz="2800" i="1" u="sng" dirty="0"/>
              <a:t>Length of a string:</a:t>
            </a:r>
            <a:r>
              <a:rPr lang="en-US" altLang="en-US" sz="2800" i="1" dirty="0"/>
              <a:t> </a:t>
            </a:r>
            <a:r>
              <a:rPr lang="en-US" altLang="en-US" sz="2800" dirty="0" smtClean="0">
                <a:solidFill>
                  <a:schemeClr val="accent5">
                    <a:lumMod val="75000"/>
                  </a:schemeClr>
                </a:solidFill>
                <a:cs typeface="Arial" panose="020B0604020202020204" pitchFamily="34" charset="0"/>
              </a:rPr>
              <a:t>|v| = 3 </a:t>
            </a:r>
            <a:r>
              <a:rPr lang="en-US" altLang="en-US" sz="2800" dirty="0" smtClean="0">
                <a:cs typeface="Arial" panose="020B0604020202020204" pitchFamily="34" charset="0"/>
              </a:rPr>
              <a:t>and </a:t>
            </a:r>
            <a:r>
              <a:rPr lang="en-US" altLang="en-US" sz="2800" dirty="0" smtClean="0">
                <a:solidFill>
                  <a:schemeClr val="accent5">
                    <a:lumMod val="75000"/>
                  </a:schemeClr>
                </a:solidFill>
                <a:cs typeface="Arial" panose="020B0604020202020204" pitchFamily="34" charset="0"/>
              </a:rPr>
              <a:t>|</a:t>
            </a:r>
            <a:r>
              <a:rPr lang="el-GR" altLang="en-US" sz="2800" dirty="0" smtClean="0">
                <a:solidFill>
                  <a:schemeClr val="accent5">
                    <a:lumMod val="75000"/>
                  </a:schemeClr>
                </a:solidFill>
                <a:cs typeface="Arial" panose="020B0604020202020204" pitchFamily="34" charset="0"/>
              </a:rPr>
              <a:t>λ</a:t>
            </a:r>
            <a:r>
              <a:rPr lang="en-US" altLang="en-US" sz="2800" dirty="0" smtClean="0">
                <a:solidFill>
                  <a:schemeClr val="accent5">
                    <a:lumMod val="75000"/>
                  </a:schemeClr>
                </a:solidFill>
                <a:cs typeface="Arial" panose="020B0604020202020204" pitchFamily="34" charset="0"/>
              </a:rPr>
              <a:t>| </a:t>
            </a:r>
            <a:r>
              <a:rPr lang="en-US" altLang="en-US" sz="2800" dirty="0">
                <a:solidFill>
                  <a:schemeClr val="accent5">
                    <a:lumMod val="75000"/>
                  </a:schemeClr>
                </a:solidFill>
                <a:cs typeface="Arial" panose="020B0604020202020204" pitchFamily="34" charset="0"/>
              </a:rPr>
              <a:t>= </a:t>
            </a:r>
            <a:r>
              <a:rPr lang="en-US" altLang="en-US" sz="2800" dirty="0" smtClean="0">
                <a:solidFill>
                  <a:schemeClr val="accent5">
                    <a:lumMod val="75000"/>
                  </a:schemeClr>
                </a:solidFill>
                <a:cs typeface="Arial" panose="020B0604020202020204" pitchFamily="34" charset="0"/>
              </a:rPr>
              <a:t>0 </a:t>
            </a:r>
            <a:endParaRPr lang="el-GR" altLang="en-US" sz="2800" dirty="0">
              <a:solidFill>
                <a:schemeClr val="accent5">
                  <a:lumMod val="75000"/>
                </a:schemeClr>
              </a:solidFill>
              <a:cs typeface="Arial" panose="020B0604020202020204" pitchFamily="34" charset="0"/>
            </a:endParaRPr>
          </a:p>
        </p:txBody>
      </p:sp>
    </p:spTree>
    <p:extLst>
      <p:ext uri="{BB962C8B-B14F-4D97-AF65-F5344CB8AC3E}">
        <p14:creationId xmlns:p14="http://schemas.microsoft.com/office/powerpoint/2010/main" val="1679781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Formal Languages</a:t>
            </a:r>
            <a:br>
              <a:rPr lang="en-US" b="1" dirty="0" smtClean="0">
                <a:solidFill>
                  <a:schemeClr val="accent5">
                    <a:lumMod val="50000"/>
                  </a:schemeClr>
                </a:solidFill>
              </a:rPr>
            </a:br>
            <a:r>
              <a:rPr lang="en-US" sz="3600" b="1" dirty="0" smtClean="0">
                <a:solidFill>
                  <a:schemeClr val="accent5">
                    <a:lumMod val="50000"/>
                  </a:schemeClr>
                </a:solidFill>
              </a:rPr>
              <a:t>Definitions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825625"/>
            <a:ext cx="7690160" cy="4351338"/>
          </a:xfrm>
        </p:spPr>
        <p:txBody>
          <a:bodyPr>
            <a:normAutofit/>
          </a:bodyPr>
          <a:lstStyle/>
          <a:p>
            <a:r>
              <a:rPr lang="el-GR" altLang="en-US" dirty="0">
                <a:cs typeface="Arial" panose="020B0604020202020204" pitchFamily="34" charset="0"/>
              </a:rPr>
              <a:t>Σ</a:t>
            </a:r>
            <a:r>
              <a:rPr lang="en-US" altLang="en-US" dirty="0">
                <a:cs typeface="Arial" panose="020B0604020202020204" pitchFamily="34" charset="0"/>
              </a:rPr>
              <a:t>* = set of all strings formed by </a:t>
            </a:r>
            <a:r>
              <a:rPr lang="en-US" altLang="en-US" dirty="0" smtClean="0">
                <a:cs typeface="Arial" panose="020B0604020202020204" pitchFamily="34" charset="0"/>
              </a:rPr>
              <a:t>concatenating zero or more symbols </a:t>
            </a:r>
            <a:r>
              <a:rPr lang="en-US" altLang="en-US" dirty="0">
                <a:cs typeface="Arial" panose="020B0604020202020204" pitchFamily="34" charset="0"/>
              </a:rPr>
              <a:t>in </a:t>
            </a:r>
            <a:r>
              <a:rPr lang="el-GR" altLang="en-US" dirty="0">
                <a:cs typeface="Arial" panose="020B0604020202020204" pitchFamily="34" charset="0"/>
              </a:rPr>
              <a:t>Σ</a:t>
            </a:r>
            <a:endParaRPr lang="en-US" altLang="en-US" dirty="0">
              <a:cs typeface="Arial" panose="020B0604020202020204" pitchFamily="34" charset="0"/>
            </a:endParaRPr>
          </a:p>
          <a:p>
            <a:r>
              <a:rPr lang="el-GR" altLang="en-US" dirty="0">
                <a:cs typeface="Arial" panose="020B0604020202020204" pitchFamily="34" charset="0"/>
              </a:rPr>
              <a:t>Σ</a:t>
            </a:r>
            <a:r>
              <a:rPr lang="en-US" altLang="en-US" baseline="30000" dirty="0">
                <a:cs typeface="Arial" panose="020B0604020202020204" pitchFamily="34" charset="0"/>
              </a:rPr>
              <a:t>+ </a:t>
            </a:r>
            <a:r>
              <a:rPr lang="en-US" altLang="en-US" dirty="0">
                <a:cs typeface="Arial" panose="020B0604020202020204" pitchFamily="34" charset="0"/>
              </a:rPr>
              <a:t>= set of all non-empty strings formed by concatenating symbols in </a:t>
            </a:r>
            <a:r>
              <a:rPr lang="el-GR" altLang="en-US" dirty="0">
                <a:cs typeface="Arial" panose="020B0604020202020204" pitchFamily="34" charset="0"/>
              </a:rPr>
              <a:t>Σ</a:t>
            </a:r>
            <a:endParaRPr lang="en-US" altLang="en-US" dirty="0">
              <a:cs typeface="Arial" panose="020B0604020202020204" pitchFamily="34" charset="0"/>
            </a:endParaRPr>
          </a:p>
          <a:p>
            <a:pPr>
              <a:buNone/>
            </a:pPr>
            <a:r>
              <a:rPr lang="en-US" altLang="en-US" dirty="0">
                <a:solidFill>
                  <a:schemeClr val="accent5">
                    <a:lumMod val="75000"/>
                  </a:schemeClr>
                </a:solidFill>
                <a:cs typeface="Arial" panose="020B0604020202020204" pitchFamily="34" charset="0"/>
              </a:rPr>
              <a:t>In other words, </a:t>
            </a:r>
            <a:r>
              <a:rPr lang="el-GR" altLang="en-US" dirty="0">
                <a:solidFill>
                  <a:schemeClr val="accent5">
                    <a:lumMod val="75000"/>
                  </a:schemeClr>
                </a:solidFill>
                <a:cs typeface="Arial" panose="020B0604020202020204" pitchFamily="34" charset="0"/>
              </a:rPr>
              <a:t>Σ</a:t>
            </a:r>
            <a:r>
              <a:rPr lang="en-US" altLang="en-US" baseline="30000" dirty="0">
                <a:solidFill>
                  <a:schemeClr val="accent5">
                    <a:lumMod val="75000"/>
                  </a:schemeClr>
                </a:solidFill>
                <a:cs typeface="Arial" panose="020B0604020202020204" pitchFamily="34" charset="0"/>
              </a:rPr>
              <a:t>+</a:t>
            </a:r>
            <a:r>
              <a:rPr lang="en-US" altLang="en-US" dirty="0">
                <a:solidFill>
                  <a:schemeClr val="accent5">
                    <a:lumMod val="75000"/>
                  </a:schemeClr>
                </a:solidFill>
                <a:cs typeface="Arial" panose="020B0604020202020204" pitchFamily="34" charset="0"/>
              </a:rPr>
              <a:t>  = </a:t>
            </a:r>
            <a:r>
              <a:rPr lang="el-GR" altLang="en-US" dirty="0">
                <a:solidFill>
                  <a:schemeClr val="accent5">
                    <a:lumMod val="75000"/>
                  </a:schemeClr>
                </a:solidFill>
                <a:cs typeface="Arial" panose="020B0604020202020204" pitchFamily="34" charset="0"/>
              </a:rPr>
              <a:t>Σ</a:t>
            </a:r>
            <a:r>
              <a:rPr lang="en-US" altLang="en-US" dirty="0">
                <a:solidFill>
                  <a:schemeClr val="accent5">
                    <a:lumMod val="75000"/>
                  </a:schemeClr>
                </a:solidFill>
                <a:cs typeface="Arial" panose="020B0604020202020204" pitchFamily="34" charset="0"/>
              </a:rPr>
              <a:t>* - { </a:t>
            </a:r>
            <a:r>
              <a:rPr lang="el-GR" altLang="en-US" dirty="0">
                <a:solidFill>
                  <a:schemeClr val="accent5">
                    <a:lumMod val="75000"/>
                  </a:schemeClr>
                </a:solidFill>
                <a:cs typeface="Arial" panose="020B0604020202020204" pitchFamily="34" charset="0"/>
              </a:rPr>
              <a:t>λ</a:t>
            </a:r>
            <a:r>
              <a:rPr lang="en-US" altLang="en-US" dirty="0">
                <a:solidFill>
                  <a:schemeClr val="accent5">
                    <a:lumMod val="75000"/>
                  </a:schemeClr>
                </a:solidFill>
                <a:cs typeface="Arial" panose="020B0604020202020204" pitchFamily="34" charset="0"/>
              </a:rPr>
              <a:t> }</a:t>
            </a:r>
          </a:p>
          <a:p>
            <a:r>
              <a:rPr lang="en-US" altLang="en-US" dirty="0">
                <a:cs typeface="Arial" panose="020B0604020202020204" pitchFamily="34" charset="0"/>
              </a:rPr>
              <a:t>A </a:t>
            </a:r>
            <a:r>
              <a:rPr lang="en-US" altLang="en-US" i="1" dirty="0">
                <a:cs typeface="Arial" panose="020B0604020202020204" pitchFamily="34" charset="0"/>
              </a:rPr>
              <a:t>formal language</a:t>
            </a:r>
            <a:r>
              <a:rPr lang="en-US" altLang="en-US" dirty="0">
                <a:cs typeface="Arial" panose="020B0604020202020204" pitchFamily="34" charset="0"/>
              </a:rPr>
              <a:t> is </a:t>
            </a:r>
            <a:r>
              <a:rPr lang="en-US" altLang="en-US" dirty="0" smtClean="0">
                <a:cs typeface="Arial" panose="020B0604020202020204" pitchFamily="34" charset="0"/>
              </a:rPr>
              <a:t>any </a:t>
            </a:r>
            <a:r>
              <a:rPr lang="en-US" altLang="en-US" dirty="0">
                <a:cs typeface="Arial" panose="020B0604020202020204" pitchFamily="34" charset="0"/>
              </a:rPr>
              <a:t>subset of </a:t>
            </a:r>
            <a:r>
              <a:rPr lang="el-GR" altLang="en-US" dirty="0">
                <a:cs typeface="Arial" panose="020B0604020202020204" pitchFamily="34" charset="0"/>
              </a:rPr>
              <a:t>Σ</a:t>
            </a:r>
            <a:r>
              <a:rPr lang="en-US" altLang="en-US" dirty="0" smtClean="0">
                <a:cs typeface="Arial" panose="020B0604020202020204" pitchFamily="34" charset="0"/>
              </a:rPr>
              <a:t>*</a:t>
            </a:r>
          </a:p>
          <a:p>
            <a:pPr marL="0" indent="0">
              <a:buNone/>
            </a:pPr>
            <a:r>
              <a:rPr lang="en-US" altLang="en-US" dirty="0" smtClean="0">
                <a:cs typeface="Arial" panose="020B0604020202020204" pitchFamily="34" charset="0"/>
              </a:rPr>
              <a:t> </a:t>
            </a:r>
            <a:r>
              <a:rPr lang="en-US" altLang="en-US" dirty="0" smtClean="0">
                <a:solidFill>
                  <a:schemeClr val="accent5">
                    <a:lumMod val="75000"/>
                  </a:schemeClr>
                </a:solidFill>
                <a:cs typeface="Arial" panose="020B0604020202020204" pitchFamily="34" charset="0"/>
              </a:rPr>
              <a:t>Examples: L</a:t>
            </a:r>
            <a:r>
              <a:rPr lang="en-US" altLang="en-US" baseline="-25000" dirty="0" smtClean="0">
                <a:solidFill>
                  <a:schemeClr val="accent5">
                    <a:lumMod val="75000"/>
                  </a:schemeClr>
                </a:solidFill>
                <a:cs typeface="Arial" panose="020B0604020202020204" pitchFamily="34" charset="0"/>
              </a:rPr>
              <a:t>1</a:t>
            </a:r>
            <a:r>
              <a:rPr lang="en-US" altLang="en-US" dirty="0" smtClean="0">
                <a:solidFill>
                  <a:schemeClr val="accent5">
                    <a:lumMod val="75000"/>
                  </a:schemeClr>
                </a:solidFill>
                <a:cs typeface="Arial" panose="020B0604020202020204" pitchFamily="34" charset="0"/>
              </a:rPr>
              <a:t> = { </a:t>
            </a:r>
            <a:r>
              <a:rPr lang="en-US" altLang="en-US" dirty="0" err="1" smtClean="0">
                <a:solidFill>
                  <a:schemeClr val="accent5">
                    <a:lumMod val="75000"/>
                  </a:schemeClr>
                </a:solidFill>
                <a:cs typeface="Arial" panose="020B0604020202020204" pitchFamily="34" charset="0"/>
              </a:rPr>
              <a:t>a</a:t>
            </a:r>
            <a:r>
              <a:rPr lang="en-US" altLang="en-US" baseline="30000" dirty="0" err="1" smtClean="0">
                <a:solidFill>
                  <a:schemeClr val="accent5">
                    <a:lumMod val="75000"/>
                  </a:schemeClr>
                </a:solidFill>
                <a:cs typeface="Arial" panose="020B0604020202020204" pitchFamily="34" charset="0"/>
              </a:rPr>
              <a:t>n</a:t>
            </a:r>
            <a:r>
              <a:rPr lang="en-US" altLang="en-US" dirty="0" err="1" smtClean="0">
                <a:solidFill>
                  <a:schemeClr val="accent5">
                    <a:lumMod val="75000"/>
                  </a:schemeClr>
                </a:solidFill>
                <a:cs typeface="Arial" panose="020B0604020202020204" pitchFamily="34" charset="0"/>
              </a:rPr>
              <a:t>b</a:t>
            </a:r>
            <a:r>
              <a:rPr lang="en-US" altLang="en-US" baseline="30000" dirty="0" err="1">
                <a:solidFill>
                  <a:schemeClr val="accent5">
                    <a:lumMod val="75000"/>
                  </a:schemeClr>
                </a:solidFill>
                <a:cs typeface="Arial" panose="020B0604020202020204" pitchFamily="34" charset="0"/>
              </a:rPr>
              <a:t>n</a:t>
            </a:r>
            <a:r>
              <a:rPr lang="en-US" altLang="en-US" dirty="0" smtClean="0">
                <a:solidFill>
                  <a:schemeClr val="accent5">
                    <a:lumMod val="75000"/>
                  </a:schemeClr>
                </a:solidFill>
                <a:cs typeface="Arial" panose="020B0604020202020204" pitchFamily="34" charset="0"/>
              </a:rPr>
              <a:t>: n ≥ 0 } and L</a:t>
            </a:r>
            <a:r>
              <a:rPr lang="en-US" altLang="en-US" baseline="-25000" dirty="0">
                <a:solidFill>
                  <a:schemeClr val="accent5">
                    <a:lumMod val="75000"/>
                  </a:schemeClr>
                </a:solidFill>
                <a:cs typeface="Arial" panose="020B0604020202020204" pitchFamily="34" charset="0"/>
              </a:rPr>
              <a:t>2</a:t>
            </a:r>
            <a:r>
              <a:rPr lang="en-US" altLang="en-US" dirty="0" smtClean="0">
                <a:solidFill>
                  <a:schemeClr val="accent5">
                    <a:lumMod val="75000"/>
                  </a:schemeClr>
                </a:solidFill>
                <a:cs typeface="Arial" panose="020B0604020202020204" pitchFamily="34" charset="0"/>
              </a:rPr>
              <a:t> = { ab, aa }</a:t>
            </a:r>
            <a:endParaRPr lang="en-US" altLang="en-US" dirty="0">
              <a:cs typeface="Arial" panose="020B0604020202020204" pitchFamily="34" charset="0"/>
            </a:endParaRPr>
          </a:p>
          <a:p>
            <a:r>
              <a:rPr lang="en-US" altLang="en-US" dirty="0">
                <a:cs typeface="Arial" panose="020B0604020202020204" pitchFamily="34" charset="0"/>
              </a:rPr>
              <a:t>A string in a language is also called a </a:t>
            </a:r>
            <a:r>
              <a:rPr lang="en-US" altLang="en-US" i="1" dirty="0">
                <a:cs typeface="Arial" panose="020B0604020202020204" pitchFamily="34" charset="0"/>
              </a:rPr>
              <a:t>sentence </a:t>
            </a:r>
            <a:r>
              <a:rPr lang="en-US" altLang="en-US" dirty="0">
                <a:cs typeface="Arial" panose="020B0604020202020204" pitchFamily="34" charset="0"/>
              </a:rPr>
              <a:t>of the language</a:t>
            </a:r>
          </a:p>
        </p:txBody>
      </p:sp>
    </p:spTree>
    <p:extLst>
      <p:ext uri="{BB962C8B-B14F-4D97-AF65-F5344CB8AC3E}">
        <p14:creationId xmlns:p14="http://schemas.microsoft.com/office/powerpoint/2010/main" val="1671524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Formal Languages</a:t>
            </a:r>
            <a:br>
              <a:rPr lang="en-US" b="1" dirty="0" smtClean="0">
                <a:solidFill>
                  <a:schemeClr val="accent5">
                    <a:lumMod val="50000"/>
                  </a:schemeClr>
                </a:solidFill>
              </a:rPr>
            </a:br>
            <a:r>
              <a:rPr lang="en-US" sz="3600" b="1" dirty="0" smtClean="0">
                <a:solidFill>
                  <a:schemeClr val="accent5">
                    <a:lumMod val="50000"/>
                  </a:schemeClr>
                </a:solidFill>
              </a:rPr>
              <a:t>Set</a:t>
            </a:r>
            <a:r>
              <a:rPr lang="en-US" b="1" dirty="0" smtClean="0">
                <a:solidFill>
                  <a:schemeClr val="accent5">
                    <a:lumMod val="50000"/>
                  </a:schemeClr>
                </a:solidFill>
              </a:rPr>
              <a:t> </a:t>
            </a:r>
            <a:r>
              <a:rPr lang="en-US" sz="3600" b="1" dirty="0" smtClean="0">
                <a:solidFill>
                  <a:schemeClr val="accent5">
                    <a:lumMod val="50000"/>
                  </a:schemeClr>
                </a:solidFill>
              </a:rPr>
              <a:t>Operations</a:t>
            </a:r>
            <a:endParaRPr lang="en-US" b="1" dirty="0">
              <a:solidFill>
                <a:schemeClr val="accent5">
                  <a:lumMod val="50000"/>
                </a:schemeClr>
              </a:solidFill>
            </a:endParaRPr>
          </a:p>
        </p:txBody>
      </p:sp>
      <p:sp>
        <p:nvSpPr>
          <p:cNvPr id="3" name="Content Placeholder 2"/>
          <p:cNvSpPr>
            <a:spLocks noGrp="1"/>
          </p:cNvSpPr>
          <p:nvPr>
            <p:ph idx="1"/>
          </p:nvPr>
        </p:nvSpPr>
        <p:spPr>
          <a:xfrm>
            <a:off x="628650" y="1825625"/>
            <a:ext cx="8370384" cy="4351338"/>
          </a:xfrm>
        </p:spPr>
        <p:txBody>
          <a:bodyPr>
            <a:normAutofit/>
          </a:bodyPr>
          <a:lstStyle/>
          <a:p>
            <a:r>
              <a:rPr lang="en-US" altLang="en-US" dirty="0"/>
              <a:t>A language is a set.  </a:t>
            </a:r>
            <a:r>
              <a:rPr lang="en-US" altLang="en-US" dirty="0" smtClean="0"/>
              <a:t>Therefore, set </a:t>
            </a:r>
            <a:r>
              <a:rPr lang="en-US" altLang="en-US" dirty="0"/>
              <a:t>operations </a:t>
            </a:r>
            <a:r>
              <a:rPr lang="en-US" altLang="en-US" dirty="0" smtClean="0"/>
              <a:t>are defined as usual.  </a:t>
            </a:r>
          </a:p>
          <a:p>
            <a:r>
              <a:rPr lang="en-US" altLang="en-US" dirty="0" smtClean="0"/>
              <a:t>If </a:t>
            </a:r>
            <a:r>
              <a:rPr lang="en-US" altLang="en-US" dirty="0">
                <a:solidFill>
                  <a:schemeClr val="accent5">
                    <a:lumMod val="75000"/>
                  </a:schemeClr>
                </a:solidFill>
                <a:cs typeface="Arial" panose="020B0604020202020204" pitchFamily="34" charset="0"/>
              </a:rPr>
              <a:t>L</a:t>
            </a:r>
            <a:r>
              <a:rPr lang="en-US" altLang="en-US" baseline="-25000" dirty="0">
                <a:solidFill>
                  <a:schemeClr val="accent5">
                    <a:lumMod val="75000"/>
                  </a:schemeClr>
                </a:solidFill>
                <a:cs typeface="Arial" panose="020B0604020202020204" pitchFamily="34" charset="0"/>
              </a:rPr>
              <a:t>1</a:t>
            </a:r>
            <a:r>
              <a:rPr lang="en-US" altLang="en-US" dirty="0">
                <a:solidFill>
                  <a:schemeClr val="accent5">
                    <a:lumMod val="75000"/>
                  </a:schemeClr>
                </a:solidFill>
                <a:cs typeface="Arial" panose="020B0604020202020204" pitchFamily="34" charset="0"/>
              </a:rPr>
              <a:t> = { </a:t>
            </a:r>
            <a:r>
              <a:rPr lang="en-US" altLang="en-US" dirty="0" err="1">
                <a:solidFill>
                  <a:schemeClr val="accent5">
                    <a:lumMod val="75000"/>
                  </a:schemeClr>
                </a:solidFill>
                <a:cs typeface="Arial" panose="020B0604020202020204" pitchFamily="34" charset="0"/>
              </a:rPr>
              <a:t>a</a:t>
            </a:r>
            <a:r>
              <a:rPr lang="en-US" altLang="en-US" baseline="30000" dirty="0" err="1">
                <a:solidFill>
                  <a:schemeClr val="accent5">
                    <a:lumMod val="75000"/>
                  </a:schemeClr>
                </a:solidFill>
                <a:cs typeface="Arial" panose="020B0604020202020204" pitchFamily="34" charset="0"/>
              </a:rPr>
              <a:t>n</a:t>
            </a:r>
            <a:r>
              <a:rPr lang="en-US" altLang="en-US" dirty="0" err="1">
                <a:solidFill>
                  <a:schemeClr val="accent5">
                    <a:lumMod val="75000"/>
                  </a:schemeClr>
                </a:solidFill>
                <a:cs typeface="Arial" panose="020B0604020202020204" pitchFamily="34" charset="0"/>
              </a:rPr>
              <a:t>b</a:t>
            </a:r>
            <a:r>
              <a:rPr lang="en-US" altLang="en-US" baseline="30000" dirty="0" err="1">
                <a:solidFill>
                  <a:schemeClr val="accent5">
                    <a:lumMod val="75000"/>
                  </a:schemeClr>
                </a:solidFill>
                <a:cs typeface="Arial" panose="020B0604020202020204" pitchFamily="34" charset="0"/>
              </a:rPr>
              <a:t>n</a:t>
            </a:r>
            <a:r>
              <a:rPr lang="en-US" altLang="en-US" dirty="0">
                <a:solidFill>
                  <a:schemeClr val="accent5">
                    <a:lumMod val="75000"/>
                  </a:schemeClr>
                </a:solidFill>
                <a:cs typeface="Arial" panose="020B0604020202020204" pitchFamily="34" charset="0"/>
              </a:rPr>
              <a:t>: n ≥ 0 } </a:t>
            </a:r>
            <a:r>
              <a:rPr lang="en-US" altLang="en-US" dirty="0">
                <a:cs typeface="Arial" panose="020B0604020202020204" pitchFamily="34" charset="0"/>
              </a:rPr>
              <a:t>and</a:t>
            </a:r>
            <a:r>
              <a:rPr lang="en-US" altLang="en-US" dirty="0">
                <a:solidFill>
                  <a:schemeClr val="accent5">
                    <a:lumMod val="75000"/>
                  </a:schemeClr>
                </a:solidFill>
                <a:cs typeface="Arial" panose="020B0604020202020204" pitchFamily="34" charset="0"/>
              </a:rPr>
              <a:t> L</a:t>
            </a:r>
            <a:r>
              <a:rPr lang="en-US" altLang="en-US" baseline="-25000" dirty="0">
                <a:solidFill>
                  <a:schemeClr val="accent5">
                    <a:lumMod val="75000"/>
                  </a:schemeClr>
                </a:solidFill>
                <a:cs typeface="Arial" panose="020B0604020202020204" pitchFamily="34" charset="0"/>
              </a:rPr>
              <a:t>2</a:t>
            </a:r>
            <a:r>
              <a:rPr lang="en-US" altLang="en-US" dirty="0">
                <a:solidFill>
                  <a:schemeClr val="accent5">
                    <a:lumMod val="75000"/>
                  </a:schemeClr>
                </a:solidFill>
                <a:cs typeface="Arial" panose="020B0604020202020204" pitchFamily="34" charset="0"/>
              </a:rPr>
              <a:t> = { ab, </a:t>
            </a:r>
            <a:r>
              <a:rPr lang="en-US" altLang="en-US" dirty="0" smtClean="0">
                <a:solidFill>
                  <a:schemeClr val="accent5">
                    <a:lumMod val="75000"/>
                  </a:schemeClr>
                </a:solidFill>
                <a:cs typeface="Arial" panose="020B0604020202020204" pitchFamily="34" charset="0"/>
              </a:rPr>
              <a:t>aa }</a:t>
            </a:r>
            <a:endParaRPr lang="en-US" altLang="en-US" dirty="0" smtClean="0"/>
          </a:p>
          <a:p>
            <a:pPr lvl="1"/>
            <a:r>
              <a:rPr lang="en-US" altLang="en-US" dirty="0" smtClean="0"/>
              <a:t>Union: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1 </a:t>
            </a:r>
            <a:r>
              <a:rPr lang="en-US" altLang="en-US" dirty="0" smtClean="0">
                <a:solidFill>
                  <a:schemeClr val="accent5">
                    <a:lumMod val="75000"/>
                  </a:schemeClr>
                </a:solidFill>
                <a:cs typeface="Arial" panose="020B0604020202020204" pitchFamily="34" charset="0"/>
              </a:rPr>
              <a:t>ᴜ</a:t>
            </a:r>
            <a:r>
              <a:rPr lang="en-US" altLang="en-US" baseline="-25000" dirty="0" smtClean="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 </a:t>
            </a:r>
            <a:r>
              <a:rPr lang="en-US" altLang="en-US" dirty="0" smtClean="0">
                <a:solidFill>
                  <a:schemeClr val="accent5">
                    <a:lumMod val="75000"/>
                  </a:schemeClr>
                </a:solidFill>
                <a:cs typeface="Arial" panose="020B0604020202020204" pitchFamily="34" charset="0"/>
              </a:rPr>
              <a:t>= { aa, </a:t>
            </a:r>
            <a:r>
              <a:rPr lang="el-GR" altLang="en-US" dirty="0" smtClean="0">
                <a:solidFill>
                  <a:schemeClr val="accent5">
                    <a:lumMod val="75000"/>
                  </a:schemeClr>
                </a:solidFill>
                <a:cs typeface="Arial" panose="020B0604020202020204" pitchFamily="34" charset="0"/>
              </a:rPr>
              <a:t>λ</a:t>
            </a:r>
            <a:r>
              <a:rPr lang="en-US" altLang="en-US" dirty="0" smtClean="0">
                <a:solidFill>
                  <a:schemeClr val="accent5">
                    <a:lumMod val="75000"/>
                  </a:schemeClr>
                </a:solidFill>
                <a:cs typeface="Arial" panose="020B0604020202020204" pitchFamily="34" charset="0"/>
              </a:rPr>
              <a:t>, ab, </a:t>
            </a:r>
            <a:r>
              <a:rPr lang="en-US" altLang="en-US" dirty="0" err="1" smtClean="0">
                <a:solidFill>
                  <a:schemeClr val="accent5">
                    <a:lumMod val="75000"/>
                  </a:schemeClr>
                </a:solidFill>
                <a:cs typeface="Arial" panose="020B0604020202020204" pitchFamily="34" charset="0"/>
              </a:rPr>
              <a:t>aabb</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aaabbb</a:t>
            </a:r>
            <a:r>
              <a:rPr lang="en-US" altLang="en-US" dirty="0" smtClean="0">
                <a:solidFill>
                  <a:schemeClr val="accent5">
                    <a:lumMod val="75000"/>
                  </a:schemeClr>
                </a:solidFill>
                <a:cs typeface="Arial" panose="020B0604020202020204" pitchFamily="34" charset="0"/>
              </a:rPr>
              <a:t>, … }</a:t>
            </a:r>
            <a:endParaRPr lang="en-US" altLang="en-US" dirty="0" smtClean="0"/>
          </a:p>
          <a:p>
            <a:pPr lvl="1"/>
            <a:r>
              <a:rPr lang="en-US" altLang="en-US" dirty="0" smtClean="0"/>
              <a:t>Intersection: </a:t>
            </a:r>
            <a:r>
              <a:rPr lang="en-US" altLang="en-US" dirty="0">
                <a:solidFill>
                  <a:schemeClr val="accent5">
                    <a:lumMod val="75000"/>
                  </a:schemeClr>
                </a:solidFill>
                <a:cs typeface="Arial" panose="020B0604020202020204" pitchFamily="34" charset="0"/>
              </a:rPr>
              <a:t>L</a:t>
            </a:r>
            <a:r>
              <a:rPr lang="en-US" altLang="en-US" baseline="-25000" dirty="0">
                <a:solidFill>
                  <a:schemeClr val="accent5">
                    <a:lumMod val="75000"/>
                  </a:schemeClr>
                </a:solidFill>
                <a:cs typeface="Arial" panose="020B0604020202020204" pitchFamily="34" charset="0"/>
              </a:rPr>
              <a:t>1 </a:t>
            </a:r>
            <a:r>
              <a:rPr lang="en-US" altLang="en-US" dirty="0">
                <a:solidFill>
                  <a:schemeClr val="accent5">
                    <a:lumMod val="75000"/>
                  </a:schemeClr>
                </a:solidFill>
                <a:cs typeface="Arial" panose="020B0604020202020204" pitchFamily="34" charset="0"/>
              </a:rPr>
              <a:t>∩</a:t>
            </a:r>
            <a:r>
              <a:rPr lang="en-US" altLang="en-US" baseline="-25000"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 </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ab }</a:t>
            </a:r>
            <a:endParaRPr lang="en-US" altLang="en-US" dirty="0" smtClean="0"/>
          </a:p>
          <a:p>
            <a:pPr lvl="1"/>
            <a:r>
              <a:rPr lang="en-US" altLang="en-US" dirty="0" smtClean="0"/>
              <a:t>Difference: </a:t>
            </a:r>
            <a:r>
              <a:rPr lang="en-US" altLang="en-US" dirty="0">
                <a:solidFill>
                  <a:schemeClr val="accent5">
                    <a:lumMod val="75000"/>
                  </a:schemeClr>
                </a:solidFill>
                <a:cs typeface="Arial" panose="020B0604020202020204" pitchFamily="34" charset="0"/>
              </a:rPr>
              <a:t>L</a:t>
            </a:r>
            <a:r>
              <a:rPr lang="en-US" altLang="en-US" baseline="-25000" dirty="0">
                <a:solidFill>
                  <a:schemeClr val="accent5">
                    <a:lumMod val="75000"/>
                  </a:schemeClr>
                </a:solidFill>
                <a:cs typeface="Arial" panose="020B0604020202020204" pitchFamily="34" charset="0"/>
              </a:rPr>
              <a:t>1 </a:t>
            </a:r>
            <a:r>
              <a:rPr lang="en-US" altLang="en-US" dirty="0" smtClean="0">
                <a:solidFill>
                  <a:schemeClr val="accent5">
                    <a:lumMod val="75000"/>
                  </a:schemeClr>
                </a:solidFill>
                <a:cs typeface="Arial" panose="020B0604020202020204" pitchFamily="34" charset="0"/>
              </a:rPr>
              <a:t>- L</a:t>
            </a:r>
            <a:r>
              <a:rPr lang="en-US" altLang="en-US" baseline="-25000" dirty="0" smtClean="0">
                <a:solidFill>
                  <a:schemeClr val="accent5">
                    <a:lumMod val="75000"/>
                  </a:schemeClr>
                </a:solidFill>
                <a:cs typeface="Arial" panose="020B0604020202020204" pitchFamily="34" charset="0"/>
              </a:rPr>
              <a:t>2 </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t>
            </a:r>
            <a:r>
              <a:rPr lang="el-GR" altLang="en-US" dirty="0" smtClean="0">
                <a:solidFill>
                  <a:schemeClr val="accent5">
                    <a:lumMod val="75000"/>
                  </a:schemeClr>
                </a:solidFill>
                <a:cs typeface="Arial" panose="020B0604020202020204" pitchFamily="34" charset="0"/>
              </a:rPr>
              <a:t>λ</a:t>
            </a:r>
            <a:r>
              <a:rPr lang="en-US" altLang="en-US" dirty="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aabb</a:t>
            </a:r>
            <a:r>
              <a:rPr lang="en-US" altLang="en-US" dirty="0">
                <a:solidFill>
                  <a:schemeClr val="accent5">
                    <a:lumMod val="75000"/>
                  </a:schemeClr>
                </a:solidFill>
                <a:cs typeface="Arial" panose="020B0604020202020204" pitchFamily="34" charset="0"/>
              </a:rPr>
              <a:t>, </a:t>
            </a:r>
            <a:r>
              <a:rPr lang="en-US" altLang="en-US" dirty="0" err="1">
                <a:solidFill>
                  <a:schemeClr val="accent5">
                    <a:lumMod val="75000"/>
                  </a:schemeClr>
                </a:solidFill>
                <a:cs typeface="Arial" panose="020B0604020202020204" pitchFamily="34" charset="0"/>
              </a:rPr>
              <a:t>aaabbb</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  </a:t>
            </a:r>
            <a:endParaRPr lang="en-US" altLang="en-US" u="sng" dirty="0" smtClean="0"/>
          </a:p>
          <a:p>
            <a:pPr lvl="1">
              <a:lnSpc>
                <a:spcPct val="100000"/>
              </a:lnSpc>
            </a:pPr>
            <a:r>
              <a:rPr lang="en-US" altLang="en-US" dirty="0" smtClean="0"/>
              <a:t>Complement: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dirty="0" smtClean="0"/>
              <a:t> </a:t>
            </a:r>
            <a:r>
              <a:rPr lang="en-US" altLang="en-US" dirty="0">
                <a:solidFill>
                  <a:schemeClr val="accent5">
                    <a:lumMod val="75000"/>
                  </a:schemeClr>
                </a:solidFill>
                <a:cs typeface="Arial" panose="020B0604020202020204" pitchFamily="34" charset="0"/>
              </a:rPr>
              <a:t>=</a:t>
            </a:r>
            <a:r>
              <a:rPr lang="en-US" altLang="en-US" dirty="0" smtClean="0"/>
              <a:t> </a:t>
            </a:r>
            <a:r>
              <a:rPr lang="el-GR" altLang="en-US" dirty="0">
                <a:solidFill>
                  <a:schemeClr val="accent5">
                    <a:lumMod val="75000"/>
                  </a:schemeClr>
                </a:solidFill>
                <a:cs typeface="Arial" panose="020B0604020202020204" pitchFamily="34" charset="0"/>
              </a:rPr>
              <a:t>Σ</a:t>
            </a:r>
            <a:r>
              <a:rPr lang="en-US" altLang="en-US" dirty="0">
                <a:solidFill>
                  <a:schemeClr val="accent5">
                    <a:lumMod val="75000"/>
                  </a:schemeClr>
                </a:solidFill>
                <a:cs typeface="Arial" panose="020B0604020202020204" pitchFamily="34" charset="0"/>
              </a:rPr>
              <a:t>* - { </a:t>
            </a:r>
            <a:r>
              <a:rPr lang="en-US" altLang="en-US" dirty="0" smtClean="0">
                <a:solidFill>
                  <a:schemeClr val="accent5">
                    <a:lumMod val="75000"/>
                  </a:schemeClr>
                </a:solidFill>
                <a:cs typeface="Arial" panose="020B0604020202020204" pitchFamily="34" charset="0"/>
              </a:rPr>
              <a:t>ab, aa }</a:t>
            </a:r>
          </a:p>
          <a:p>
            <a:pPr>
              <a:lnSpc>
                <a:spcPct val="100000"/>
              </a:lnSpc>
            </a:pPr>
            <a:r>
              <a:rPr lang="en-US" altLang="en-US" dirty="0"/>
              <a:t>Practice: Find L</a:t>
            </a:r>
            <a:r>
              <a:rPr lang="en-US" altLang="en-US" baseline="-25000" dirty="0"/>
              <a:t>2</a:t>
            </a:r>
            <a:r>
              <a:rPr lang="en-US" altLang="en-US" dirty="0"/>
              <a:t> – </a:t>
            </a:r>
            <a:r>
              <a:rPr lang="en-US" altLang="en-US" dirty="0" smtClean="0"/>
              <a:t>L</a:t>
            </a:r>
            <a:r>
              <a:rPr lang="en-US" altLang="en-US" baseline="-25000" dirty="0" smtClean="0"/>
              <a:t>1</a:t>
            </a:r>
            <a:endParaRPr lang="en-US" altLang="en-US" dirty="0"/>
          </a:p>
          <a:p>
            <a:pPr lvl="1"/>
            <a:endParaRPr lang="en-US" altLang="en-US" dirty="0"/>
          </a:p>
        </p:txBody>
      </p:sp>
      <p:cxnSp>
        <p:nvCxnSpPr>
          <p:cNvPr id="5" name="Straight Connector 4"/>
          <p:cNvCxnSpPr/>
          <p:nvPr/>
        </p:nvCxnSpPr>
        <p:spPr>
          <a:xfrm>
            <a:off x="3125790" y="4436001"/>
            <a:ext cx="189571"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9061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Formal Languages</a:t>
            </a:r>
            <a:br>
              <a:rPr lang="en-US" b="1" dirty="0" smtClean="0">
                <a:solidFill>
                  <a:schemeClr val="accent5">
                    <a:lumMod val="50000"/>
                  </a:schemeClr>
                </a:solidFill>
              </a:rPr>
            </a:br>
            <a:r>
              <a:rPr lang="en-US" sz="3600" b="1" dirty="0" smtClean="0">
                <a:solidFill>
                  <a:schemeClr val="accent5">
                    <a:lumMod val="50000"/>
                  </a:schemeClr>
                </a:solidFill>
              </a:rPr>
              <a:t>Other</a:t>
            </a:r>
            <a:r>
              <a:rPr lang="en-US" b="1" dirty="0" smtClean="0">
                <a:solidFill>
                  <a:schemeClr val="accent5">
                    <a:lumMod val="50000"/>
                  </a:schemeClr>
                </a:solidFill>
              </a:rPr>
              <a:t> </a:t>
            </a:r>
            <a:r>
              <a:rPr lang="en-US" sz="3600" b="1" dirty="0" smtClean="0">
                <a:solidFill>
                  <a:schemeClr val="accent5">
                    <a:lumMod val="50000"/>
                  </a:schemeClr>
                </a:solidFill>
              </a:rPr>
              <a:t>Operations</a:t>
            </a:r>
            <a:endParaRPr lang="en-US" b="1" dirty="0">
              <a:solidFill>
                <a:schemeClr val="accent5">
                  <a:lumMod val="50000"/>
                </a:schemeClr>
              </a:solidFill>
            </a:endParaRPr>
          </a:p>
        </p:txBody>
      </p:sp>
      <p:sp>
        <p:nvSpPr>
          <p:cNvPr id="3" name="Content Placeholder 2"/>
          <p:cNvSpPr>
            <a:spLocks noGrp="1"/>
          </p:cNvSpPr>
          <p:nvPr>
            <p:ph idx="1"/>
          </p:nvPr>
        </p:nvSpPr>
        <p:spPr>
          <a:xfrm>
            <a:off x="386499" y="1825625"/>
            <a:ext cx="8691513" cy="4351338"/>
          </a:xfrm>
        </p:spPr>
        <p:txBody>
          <a:bodyPr>
            <a:normAutofit/>
          </a:bodyPr>
          <a:lstStyle/>
          <a:p>
            <a:r>
              <a:rPr lang="en-US" altLang="en-US" dirty="0" smtClean="0"/>
              <a:t>New languages can be produced by reversing all strings in a language, concatenating strings from two languages, and concatenating strings from the same language.</a:t>
            </a:r>
          </a:p>
          <a:p>
            <a:r>
              <a:rPr lang="en-US" altLang="en-US" dirty="0" smtClean="0"/>
              <a:t>If </a:t>
            </a:r>
            <a:r>
              <a:rPr lang="en-US" altLang="en-US" dirty="0">
                <a:solidFill>
                  <a:schemeClr val="accent5">
                    <a:lumMod val="75000"/>
                  </a:schemeClr>
                </a:solidFill>
                <a:cs typeface="Arial" panose="020B0604020202020204" pitchFamily="34" charset="0"/>
              </a:rPr>
              <a:t>L</a:t>
            </a:r>
            <a:r>
              <a:rPr lang="en-US" altLang="en-US" baseline="-25000" dirty="0">
                <a:solidFill>
                  <a:schemeClr val="accent5">
                    <a:lumMod val="75000"/>
                  </a:schemeClr>
                </a:solidFill>
                <a:cs typeface="Arial" panose="020B0604020202020204" pitchFamily="34" charset="0"/>
              </a:rPr>
              <a:t>1</a:t>
            </a:r>
            <a:r>
              <a:rPr lang="en-US" altLang="en-US" dirty="0">
                <a:solidFill>
                  <a:schemeClr val="accent5">
                    <a:lumMod val="75000"/>
                  </a:schemeClr>
                </a:solidFill>
                <a:cs typeface="Arial" panose="020B0604020202020204" pitchFamily="34" charset="0"/>
              </a:rPr>
              <a:t> = { </a:t>
            </a:r>
            <a:r>
              <a:rPr lang="en-US" altLang="en-US" dirty="0" err="1">
                <a:solidFill>
                  <a:schemeClr val="accent5">
                    <a:lumMod val="75000"/>
                  </a:schemeClr>
                </a:solidFill>
                <a:cs typeface="Arial" panose="020B0604020202020204" pitchFamily="34" charset="0"/>
              </a:rPr>
              <a:t>a</a:t>
            </a:r>
            <a:r>
              <a:rPr lang="en-US" altLang="en-US" baseline="30000" dirty="0" err="1">
                <a:solidFill>
                  <a:schemeClr val="accent5">
                    <a:lumMod val="75000"/>
                  </a:schemeClr>
                </a:solidFill>
                <a:cs typeface="Arial" panose="020B0604020202020204" pitchFamily="34" charset="0"/>
              </a:rPr>
              <a:t>n</a:t>
            </a:r>
            <a:r>
              <a:rPr lang="en-US" altLang="en-US" dirty="0" err="1">
                <a:solidFill>
                  <a:schemeClr val="accent5">
                    <a:lumMod val="75000"/>
                  </a:schemeClr>
                </a:solidFill>
                <a:cs typeface="Arial" panose="020B0604020202020204" pitchFamily="34" charset="0"/>
              </a:rPr>
              <a:t>b</a:t>
            </a:r>
            <a:r>
              <a:rPr lang="en-US" altLang="en-US" baseline="30000" dirty="0" err="1">
                <a:solidFill>
                  <a:schemeClr val="accent5">
                    <a:lumMod val="75000"/>
                  </a:schemeClr>
                </a:solidFill>
                <a:cs typeface="Arial" panose="020B0604020202020204" pitchFamily="34" charset="0"/>
              </a:rPr>
              <a:t>n</a:t>
            </a:r>
            <a:r>
              <a:rPr lang="en-US" altLang="en-US" dirty="0">
                <a:solidFill>
                  <a:schemeClr val="accent5">
                    <a:lumMod val="75000"/>
                  </a:schemeClr>
                </a:solidFill>
                <a:cs typeface="Arial" panose="020B0604020202020204" pitchFamily="34" charset="0"/>
              </a:rPr>
              <a:t>: n ≥ 0 } </a:t>
            </a:r>
            <a:r>
              <a:rPr lang="en-US" altLang="en-US" dirty="0">
                <a:cs typeface="Arial" panose="020B0604020202020204" pitchFamily="34" charset="0"/>
              </a:rPr>
              <a:t>and</a:t>
            </a:r>
            <a:r>
              <a:rPr lang="en-US" altLang="en-US" dirty="0">
                <a:solidFill>
                  <a:schemeClr val="accent5">
                    <a:lumMod val="75000"/>
                  </a:schemeClr>
                </a:solidFill>
                <a:cs typeface="Arial" panose="020B0604020202020204" pitchFamily="34" charset="0"/>
              </a:rPr>
              <a:t> L</a:t>
            </a:r>
            <a:r>
              <a:rPr lang="en-US" altLang="en-US" baseline="-25000" dirty="0">
                <a:solidFill>
                  <a:schemeClr val="accent5">
                    <a:lumMod val="75000"/>
                  </a:schemeClr>
                </a:solidFill>
                <a:cs typeface="Arial" panose="020B0604020202020204" pitchFamily="34" charset="0"/>
              </a:rPr>
              <a:t>2</a:t>
            </a:r>
            <a:r>
              <a:rPr lang="en-US" altLang="en-US" dirty="0">
                <a:solidFill>
                  <a:schemeClr val="accent5">
                    <a:lumMod val="75000"/>
                  </a:schemeClr>
                </a:solidFill>
                <a:cs typeface="Arial" panose="020B0604020202020204" pitchFamily="34" charset="0"/>
              </a:rPr>
              <a:t> = { ab, </a:t>
            </a:r>
            <a:r>
              <a:rPr lang="en-US" altLang="en-US" dirty="0" smtClean="0">
                <a:solidFill>
                  <a:schemeClr val="accent5">
                    <a:lumMod val="75000"/>
                  </a:schemeClr>
                </a:solidFill>
                <a:cs typeface="Arial" panose="020B0604020202020204" pitchFamily="34" charset="0"/>
              </a:rPr>
              <a:t>aa }</a:t>
            </a:r>
            <a:endParaRPr lang="en-US" altLang="en-US" dirty="0" smtClean="0"/>
          </a:p>
          <a:p>
            <a:pPr lvl="1"/>
            <a:r>
              <a:rPr lang="en-US" altLang="en-US" dirty="0" smtClean="0"/>
              <a:t>Reverse: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R</a:t>
            </a:r>
            <a:r>
              <a:rPr lang="en-US" altLang="en-US" baseline="-25000" dirty="0" smtClean="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 </a:t>
            </a:r>
            <a:r>
              <a:rPr lang="en-US" altLang="en-US" dirty="0" err="1" smtClean="0">
                <a:solidFill>
                  <a:schemeClr val="accent5">
                    <a:lumMod val="75000"/>
                  </a:schemeClr>
                </a:solidFill>
                <a:cs typeface="Arial" panose="020B0604020202020204" pitchFamily="34" charset="0"/>
              </a:rPr>
              <a:t>ba</a:t>
            </a:r>
            <a:r>
              <a:rPr lang="en-US" altLang="en-US" dirty="0" smtClean="0">
                <a:solidFill>
                  <a:schemeClr val="accent5">
                    <a:lumMod val="75000"/>
                  </a:schemeClr>
                </a:solidFill>
                <a:cs typeface="Arial" panose="020B0604020202020204" pitchFamily="34" charset="0"/>
              </a:rPr>
              <a:t>, aa }</a:t>
            </a:r>
            <a:endParaRPr lang="en-US" altLang="en-US" dirty="0" smtClean="0"/>
          </a:p>
          <a:p>
            <a:pPr lvl="1"/>
            <a:r>
              <a:rPr lang="en-US" altLang="en-US" dirty="0" smtClean="0"/>
              <a:t>Concatenation: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1</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 </a:t>
            </a:r>
            <a:r>
              <a:rPr lang="en-US" altLang="en-US" dirty="0">
                <a:solidFill>
                  <a:schemeClr val="accent5">
                    <a:lumMod val="75000"/>
                  </a:schemeClr>
                </a:solidFill>
                <a:cs typeface="Arial" panose="020B0604020202020204" pitchFamily="34" charset="0"/>
              </a:rPr>
              <a:t>= { </a:t>
            </a:r>
            <a:r>
              <a:rPr lang="en-US" altLang="en-US" dirty="0" smtClean="0">
                <a:solidFill>
                  <a:schemeClr val="accent5">
                    <a:lumMod val="75000"/>
                  </a:schemeClr>
                </a:solidFill>
                <a:cs typeface="Arial" panose="020B0604020202020204" pitchFamily="34" charset="0"/>
              </a:rPr>
              <a:t>ab, aa, </a:t>
            </a:r>
            <a:r>
              <a:rPr lang="en-US" altLang="en-US" dirty="0" err="1" smtClean="0">
                <a:solidFill>
                  <a:schemeClr val="accent5">
                    <a:lumMod val="75000"/>
                  </a:schemeClr>
                </a:solidFill>
                <a:cs typeface="Arial" panose="020B0604020202020204" pitchFamily="34" charset="0"/>
              </a:rPr>
              <a:t>abab</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abaa</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aabbab</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aabbaa</a:t>
            </a:r>
            <a:r>
              <a:rPr lang="en-US" altLang="en-US" dirty="0" smtClean="0">
                <a:solidFill>
                  <a:schemeClr val="accent5">
                    <a:lumMod val="75000"/>
                  </a:schemeClr>
                </a:solidFill>
                <a:cs typeface="Arial" panose="020B0604020202020204" pitchFamily="34" charset="0"/>
              </a:rPr>
              <a:t>, … }</a:t>
            </a:r>
            <a:endParaRPr lang="en-US" altLang="en-US" dirty="0" smtClean="0"/>
          </a:p>
          <a:p>
            <a:pPr marL="457200" lvl="1" indent="0">
              <a:buNone/>
            </a:pPr>
            <a:r>
              <a:rPr lang="en-US" altLang="en-US" dirty="0" smtClean="0"/>
              <a:t>    The concatenation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 </a:t>
            </a:r>
            <a:r>
              <a:rPr lang="en-US" altLang="en-US" dirty="0" smtClean="0"/>
              <a:t>or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2</a:t>
            </a:r>
            <a:r>
              <a:rPr lang="en-US" altLang="en-US" baseline="-25000"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abab</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abaa</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aaab</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aaaa</a:t>
            </a:r>
            <a:r>
              <a:rPr lang="en-US" altLang="en-US" dirty="0" smtClean="0">
                <a:solidFill>
                  <a:schemeClr val="accent5">
                    <a:lumMod val="75000"/>
                  </a:schemeClr>
                </a:solidFill>
                <a:cs typeface="Arial" panose="020B0604020202020204" pitchFamily="34" charset="0"/>
              </a:rPr>
              <a:t> }  </a:t>
            </a:r>
            <a:endParaRPr lang="en-US" altLang="en-US" u="sng" dirty="0" smtClean="0"/>
          </a:p>
          <a:p>
            <a:pPr lvl="1">
              <a:lnSpc>
                <a:spcPct val="100000"/>
              </a:lnSpc>
            </a:pPr>
            <a:r>
              <a:rPr lang="en-US" altLang="en-US" dirty="0" smtClean="0"/>
              <a:t>Star-Closure: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dirty="0" smtClean="0">
                <a:solidFill>
                  <a:schemeClr val="accent5">
                    <a:lumMod val="75000"/>
                  </a:schemeClr>
                </a:solidFill>
                <a:cs typeface="Arial" panose="020B0604020202020204" pitchFamily="34" charset="0"/>
              </a:rPr>
              <a:t>* = 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0 </a:t>
            </a:r>
            <a:r>
              <a:rPr lang="en-US" altLang="en-US" dirty="0">
                <a:solidFill>
                  <a:schemeClr val="accent5">
                    <a:lumMod val="75000"/>
                  </a:schemeClr>
                </a:solidFill>
                <a:cs typeface="Arial" panose="020B0604020202020204" pitchFamily="34" charset="0"/>
              </a:rPr>
              <a:t>ᴜ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1 </a:t>
            </a:r>
            <a:r>
              <a:rPr lang="en-US" altLang="en-US" dirty="0">
                <a:solidFill>
                  <a:schemeClr val="accent5">
                    <a:lumMod val="75000"/>
                  </a:schemeClr>
                </a:solidFill>
                <a:cs typeface="Arial" panose="020B0604020202020204" pitchFamily="34" charset="0"/>
              </a:rPr>
              <a:t>ᴜ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2 </a:t>
            </a:r>
            <a:r>
              <a:rPr lang="en-US" altLang="en-US" dirty="0">
                <a:solidFill>
                  <a:schemeClr val="accent5">
                    <a:lumMod val="75000"/>
                  </a:schemeClr>
                </a:solidFill>
                <a:cs typeface="Arial" panose="020B0604020202020204" pitchFamily="34" charset="0"/>
              </a:rPr>
              <a:t>ᴜ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smtClean="0">
                <a:solidFill>
                  <a:schemeClr val="accent5">
                    <a:lumMod val="75000"/>
                  </a:schemeClr>
                </a:solidFill>
                <a:cs typeface="Arial" panose="020B0604020202020204" pitchFamily="34" charset="0"/>
              </a:rPr>
              <a:t>3 </a:t>
            </a:r>
            <a:r>
              <a:rPr lang="en-US" altLang="en-US" dirty="0" smtClean="0">
                <a:solidFill>
                  <a:schemeClr val="accent5">
                    <a:lumMod val="75000"/>
                  </a:schemeClr>
                </a:solidFill>
                <a:cs typeface="Arial" panose="020B0604020202020204" pitchFamily="34" charset="0"/>
              </a:rPr>
              <a:t>ᴜ …</a:t>
            </a:r>
          </a:p>
          <a:p>
            <a:pPr lvl="1">
              <a:lnSpc>
                <a:spcPct val="100000"/>
              </a:lnSpc>
            </a:pPr>
            <a:r>
              <a:rPr lang="en-US" altLang="en-US" dirty="0" smtClean="0"/>
              <a:t>Positive Closure</a:t>
            </a:r>
            <a:r>
              <a:rPr lang="en-US" altLang="en-US" dirty="0"/>
              <a:t>: </a:t>
            </a:r>
            <a:r>
              <a:rPr lang="en-US" altLang="en-US" dirty="0" smtClean="0">
                <a:solidFill>
                  <a:schemeClr val="accent5">
                    <a:lumMod val="75000"/>
                  </a:schemeClr>
                </a:solidFill>
                <a:cs typeface="Arial" panose="020B0604020202020204" pitchFamily="34" charset="0"/>
              </a:rPr>
              <a:t>L</a:t>
            </a:r>
            <a:r>
              <a:rPr lang="en-US" altLang="en-US" baseline="-25000" dirty="0" smtClean="0">
                <a:solidFill>
                  <a:schemeClr val="accent5">
                    <a:lumMod val="75000"/>
                  </a:schemeClr>
                </a:solidFill>
                <a:cs typeface="Arial" panose="020B0604020202020204" pitchFamily="34" charset="0"/>
              </a:rPr>
              <a:t>2</a:t>
            </a:r>
            <a:r>
              <a:rPr lang="en-US" altLang="en-US" baseline="30000" dirty="0">
                <a:solidFill>
                  <a:schemeClr val="accent5">
                    <a:lumMod val="75000"/>
                  </a:schemeClr>
                </a:solidFill>
                <a:cs typeface="Arial" panose="020B0604020202020204" pitchFamily="34" charset="0"/>
              </a:rPr>
              <a:t>+</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rPr>
              <a:t>= L</a:t>
            </a:r>
            <a:r>
              <a:rPr lang="en-US" altLang="en-US" baseline="-25000" dirty="0">
                <a:solidFill>
                  <a:schemeClr val="accent5">
                    <a:lumMod val="75000"/>
                  </a:schemeClr>
                </a:solidFill>
                <a:cs typeface="Arial" panose="020B0604020202020204" pitchFamily="34" charset="0"/>
              </a:rPr>
              <a:t>2</a:t>
            </a:r>
            <a:r>
              <a:rPr lang="en-US" altLang="en-US" baseline="30000" dirty="0">
                <a:solidFill>
                  <a:schemeClr val="accent5">
                    <a:lumMod val="75000"/>
                  </a:schemeClr>
                </a:solidFill>
                <a:cs typeface="Arial" panose="020B0604020202020204" pitchFamily="34" charset="0"/>
              </a:rPr>
              <a:t>1 </a:t>
            </a:r>
            <a:r>
              <a:rPr lang="en-US" altLang="en-US" dirty="0">
                <a:solidFill>
                  <a:schemeClr val="accent5">
                    <a:lumMod val="75000"/>
                  </a:schemeClr>
                </a:solidFill>
                <a:cs typeface="Arial" panose="020B0604020202020204" pitchFamily="34" charset="0"/>
              </a:rPr>
              <a:t>ᴜ L</a:t>
            </a:r>
            <a:r>
              <a:rPr lang="en-US" altLang="en-US" baseline="-25000" dirty="0">
                <a:solidFill>
                  <a:schemeClr val="accent5">
                    <a:lumMod val="75000"/>
                  </a:schemeClr>
                </a:solidFill>
                <a:cs typeface="Arial" panose="020B0604020202020204" pitchFamily="34" charset="0"/>
              </a:rPr>
              <a:t>2</a:t>
            </a:r>
            <a:r>
              <a:rPr lang="en-US" altLang="en-US" baseline="30000" dirty="0">
                <a:solidFill>
                  <a:schemeClr val="accent5">
                    <a:lumMod val="75000"/>
                  </a:schemeClr>
                </a:solidFill>
                <a:cs typeface="Arial" panose="020B0604020202020204" pitchFamily="34" charset="0"/>
              </a:rPr>
              <a:t>2 </a:t>
            </a:r>
            <a:r>
              <a:rPr lang="en-US" altLang="en-US" dirty="0">
                <a:solidFill>
                  <a:schemeClr val="accent5">
                    <a:lumMod val="75000"/>
                  </a:schemeClr>
                </a:solidFill>
                <a:cs typeface="Arial" panose="020B0604020202020204" pitchFamily="34" charset="0"/>
              </a:rPr>
              <a:t>ᴜ L</a:t>
            </a:r>
            <a:r>
              <a:rPr lang="en-US" altLang="en-US" baseline="-25000" dirty="0">
                <a:solidFill>
                  <a:schemeClr val="accent5">
                    <a:lumMod val="75000"/>
                  </a:schemeClr>
                </a:solidFill>
                <a:cs typeface="Arial" panose="020B0604020202020204" pitchFamily="34" charset="0"/>
              </a:rPr>
              <a:t>2</a:t>
            </a:r>
            <a:r>
              <a:rPr lang="en-US" altLang="en-US" baseline="30000" dirty="0">
                <a:solidFill>
                  <a:schemeClr val="accent5">
                    <a:lumMod val="75000"/>
                  </a:schemeClr>
                </a:solidFill>
                <a:cs typeface="Arial" panose="020B0604020202020204" pitchFamily="34" charset="0"/>
              </a:rPr>
              <a:t>3 </a:t>
            </a:r>
            <a:r>
              <a:rPr lang="en-US" altLang="en-US" dirty="0">
                <a:solidFill>
                  <a:schemeClr val="accent5">
                    <a:lumMod val="75000"/>
                  </a:schemeClr>
                </a:solidFill>
                <a:cs typeface="Arial" panose="020B0604020202020204" pitchFamily="34" charset="0"/>
              </a:rPr>
              <a:t>ᴜ </a:t>
            </a:r>
            <a:r>
              <a:rPr lang="en-US" altLang="en-US" dirty="0" smtClean="0">
                <a:solidFill>
                  <a:schemeClr val="accent5">
                    <a:lumMod val="75000"/>
                  </a:schemeClr>
                </a:solidFill>
                <a:cs typeface="Arial" panose="020B0604020202020204" pitchFamily="34" charset="0"/>
              </a:rPr>
              <a:t>…</a:t>
            </a:r>
          </a:p>
        </p:txBody>
      </p:sp>
    </p:spTree>
    <p:extLst>
      <p:ext uri="{BB962C8B-B14F-4D97-AF65-F5344CB8AC3E}">
        <p14:creationId xmlns:p14="http://schemas.microsoft.com/office/powerpoint/2010/main" val="4199766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Conduct and Expectations </a:t>
            </a:r>
            <a:r>
              <a:rPr lang="en-US" sz="3200" dirty="0"/>
              <a:t>cont.</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b="1" dirty="0" smtClean="0"/>
              <a:t>Assignments</a:t>
            </a:r>
            <a:r>
              <a:rPr lang="en-US" dirty="0" smtClean="0"/>
              <a:t>: 	18%</a:t>
            </a:r>
          </a:p>
          <a:p>
            <a:pPr lvl="1">
              <a:buFont typeface="Wingdings" panose="05000000000000000000" pitchFamily="2" charset="2"/>
              <a:buChar char="§"/>
            </a:pPr>
            <a:r>
              <a:rPr lang="en-US" dirty="0" smtClean="0"/>
              <a:t>6 assignments throughout the course, covering 1 to 2 chapters each.</a:t>
            </a:r>
          </a:p>
          <a:p>
            <a:pPr lvl="1">
              <a:buFont typeface="Wingdings" panose="05000000000000000000" pitchFamily="2" charset="2"/>
              <a:buChar char="§"/>
            </a:pPr>
            <a:r>
              <a:rPr lang="en-US" dirty="0" smtClean="0"/>
              <a:t>2 weeks to complete each assignment.</a:t>
            </a:r>
          </a:p>
          <a:p>
            <a:pPr lvl="1">
              <a:buFont typeface="Wingdings" panose="05000000000000000000" pitchFamily="2" charset="2"/>
              <a:buChar char="§"/>
            </a:pPr>
            <a:r>
              <a:rPr lang="en-US" dirty="0" smtClean="0"/>
              <a:t>Due on Sunday by 11:55 PM EST</a:t>
            </a:r>
          </a:p>
          <a:p>
            <a:pPr>
              <a:buFont typeface="Wingdings" panose="05000000000000000000" pitchFamily="2" charset="2"/>
              <a:buChar char="§"/>
            </a:pPr>
            <a:r>
              <a:rPr lang="en-US" b="1" dirty="0" smtClean="0"/>
              <a:t>Mid-Term Exam:</a:t>
            </a:r>
            <a:r>
              <a:rPr lang="en-US" dirty="0" smtClean="0"/>
              <a:t> 30%</a:t>
            </a:r>
          </a:p>
          <a:p>
            <a:pPr lvl="1">
              <a:buFont typeface="Wingdings" panose="05000000000000000000" pitchFamily="2" charset="2"/>
              <a:buChar char="§"/>
            </a:pPr>
            <a:r>
              <a:rPr lang="en-US" dirty="0" smtClean="0"/>
              <a:t>Covers all chapters studied through Week 7.</a:t>
            </a:r>
          </a:p>
          <a:p>
            <a:pPr>
              <a:buFont typeface="Wingdings" panose="05000000000000000000" pitchFamily="2" charset="2"/>
              <a:buChar char="§"/>
            </a:pPr>
            <a:r>
              <a:rPr lang="en-US" b="1" dirty="0" smtClean="0"/>
              <a:t>Final Exam</a:t>
            </a:r>
            <a:r>
              <a:rPr lang="en-US" dirty="0" smtClean="0"/>
              <a:t>: 	 42%</a:t>
            </a:r>
          </a:p>
          <a:p>
            <a:pPr lvl="1">
              <a:buFont typeface="Wingdings" panose="05000000000000000000" pitchFamily="2" charset="2"/>
              <a:buChar char="§"/>
            </a:pPr>
            <a:r>
              <a:rPr lang="en-US" dirty="0" smtClean="0"/>
              <a:t>Comprehensive – Covers all materials studied within the course.</a:t>
            </a:r>
          </a:p>
          <a:p>
            <a:pPr>
              <a:buFont typeface="Wingdings" panose="05000000000000000000" pitchFamily="2" charset="2"/>
              <a:buChar char="§"/>
            </a:pPr>
            <a:r>
              <a:rPr lang="en-US" b="1" dirty="0" smtClean="0"/>
              <a:t>Participation</a:t>
            </a:r>
            <a:r>
              <a:rPr lang="en-US" dirty="0" smtClean="0"/>
              <a:t>: 	 10%</a:t>
            </a:r>
          </a:p>
        </p:txBody>
      </p:sp>
    </p:spTree>
    <p:extLst>
      <p:ext uri="{BB962C8B-B14F-4D97-AF65-F5344CB8AC3E}">
        <p14:creationId xmlns:p14="http://schemas.microsoft.com/office/powerpoint/2010/main" val="26142489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a:solidFill>
                  <a:schemeClr val="accent5">
                    <a:lumMod val="50000"/>
                  </a:schemeClr>
                </a:solidFill>
              </a:rPr>
              <a:t>Grammars</a:t>
            </a:r>
            <a:r>
              <a:rPr lang="en-US" b="1" dirty="0">
                <a:solidFill>
                  <a:schemeClr val="accent5">
                    <a:lumMod val="50000"/>
                  </a:schemeClr>
                </a:solidFill>
              </a:rPr>
              <a:t/>
            </a:r>
            <a:br>
              <a:rPr lang="en-US" b="1" dirty="0">
                <a:solidFill>
                  <a:schemeClr val="accent5">
                    <a:lumMod val="50000"/>
                  </a:schemeClr>
                </a:solidFill>
              </a:rPr>
            </a:br>
            <a:r>
              <a:rPr lang="en-US" sz="4000" b="1" dirty="0" smtClean="0">
                <a:solidFill>
                  <a:schemeClr val="accent5">
                    <a:lumMod val="50000"/>
                  </a:schemeClr>
                </a:solidFill>
              </a:rPr>
              <a:t>Definition</a:t>
            </a:r>
            <a:endParaRPr lang="en-US" sz="4000" b="1" dirty="0">
              <a:solidFill>
                <a:schemeClr val="accent5">
                  <a:lumMod val="50000"/>
                </a:schemeClr>
              </a:solidFill>
            </a:endParaRPr>
          </a:p>
        </p:txBody>
      </p:sp>
      <p:sp>
        <p:nvSpPr>
          <p:cNvPr id="3" name="Content Placeholder 2"/>
          <p:cNvSpPr>
            <a:spLocks noGrp="1"/>
          </p:cNvSpPr>
          <p:nvPr>
            <p:ph idx="1"/>
          </p:nvPr>
        </p:nvSpPr>
        <p:spPr>
          <a:xfrm>
            <a:off x="628649" y="1460810"/>
            <a:ext cx="7356251" cy="4716153"/>
          </a:xfrm>
        </p:spPr>
        <p:txBody>
          <a:bodyPr>
            <a:normAutofit lnSpcReduction="10000"/>
          </a:bodyPr>
          <a:lstStyle/>
          <a:p>
            <a:r>
              <a:rPr lang="en-US" altLang="en-US" dirty="0" smtClean="0"/>
              <a:t>Precise </a:t>
            </a:r>
            <a:r>
              <a:rPr lang="en-US" altLang="en-US" dirty="0"/>
              <a:t>mechanism to describe the strings in a language</a:t>
            </a:r>
          </a:p>
          <a:p>
            <a:r>
              <a:rPr lang="en-US" altLang="en-US" dirty="0"/>
              <a:t>Def. 1.1: A grammar G consists of:</a:t>
            </a:r>
          </a:p>
          <a:p>
            <a:pPr lvl="1">
              <a:buNone/>
            </a:pPr>
            <a:r>
              <a:rPr lang="en-US" altLang="en-US" dirty="0"/>
              <a:t>V: a </a:t>
            </a:r>
            <a:r>
              <a:rPr lang="en-US" altLang="en-US" dirty="0" smtClean="0"/>
              <a:t>finite set </a:t>
            </a:r>
            <a:r>
              <a:rPr lang="en-US" altLang="en-US" dirty="0"/>
              <a:t>of </a:t>
            </a:r>
            <a:r>
              <a:rPr lang="en-US" altLang="en-US" i="1" u="sng" dirty="0" smtClean="0"/>
              <a:t>variable</a:t>
            </a:r>
            <a:r>
              <a:rPr lang="en-US" altLang="en-US" dirty="0" smtClean="0"/>
              <a:t> </a:t>
            </a:r>
            <a:r>
              <a:rPr lang="en-US" altLang="en-US" dirty="0"/>
              <a:t>or </a:t>
            </a:r>
            <a:r>
              <a:rPr lang="en-US" altLang="en-US" dirty="0" smtClean="0"/>
              <a:t>non-terminal </a:t>
            </a:r>
            <a:r>
              <a:rPr lang="en-US" altLang="en-US" dirty="0"/>
              <a:t>symbols</a:t>
            </a:r>
          </a:p>
          <a:p>
            <a:pPr lvl="1">
              <a:buNone/>
            </a:pPr>
            <a:r>
              <a:rPr lang="en-US" altLang="en-US" dirty="0"/>
              <a:t>T: a </a:t>
            </a:r>
            <a:r>
              <a:rPr lang="en-US" altLang="en-US" dirty="0" smtClean="0"/>
              <a:t>finite set </a:t>
            </a:r>
            <a:r>
              <a:rPr lang="en-US" altLang="en-US" dirty="0"/>
              <a:t>of </a:t>
            </a:r>
            <a:r>
              <a:rPr lang="en-US" altLang="en-US" i="1" u="sng" dirty="0" smtClean="0"/>
              <a:t>terminal</a:t>
            </a:r>
            <a:r>
              <a:rPr lang="en-US" altLang="en-US" dirty="0" smtClean="0"/>
              <a:t> </a:t>
            </a:r>
            <a:r>
              <a:rPr lang="en-US" altLang="en-US" dirty="0"/>
              <a:t>symbols</a:t>
            </a:r>
          </a:p>
          <a:p>
            <a:pPr lvl="1">
              <a:buNone/>
            </a:pPr>
            <a:r>
              <a:rPr lang="en-US" altLang="en-US" dirty="0"/>
              <a:t>S: a </a:t>
            </a:r>
            <a:r>
              <a:rPr lang="en-US" altLang="en-US" dirty="0" smtClean="0"/>
              <a:t>variable </a:t>
            </a:r>
            <a:r>
              <a:rPr lang="en-US" altLang="en-US" dirty="0"/>
              <a:t>called the </a:t>
            </a:r>
            <a:r>
              <a:rPr lang="en-US" altLang="en-US" i="1" u="sng" dirty="0" smtClean="0"/>
              <a:t>start</a:t>
            </a:r>
            <a:r>
              <a:rPr lang="en-US" altLang="en-US" dirty="0" smtClean="0"/>
              <a:t> </a:t>
            </a:r>
            <a:r>
              <a:rPr lang="en-US" altLang="en-US" dirty="0"/>
              <a:t>symbol</a:t>
            </a:r>
          </a:p>
          <a:p>
            <a:pPr lvl="1">
              <a:buNone/>
            </a:pPr>
            <a:r>
              <a:rPr lang="en-US" altLang="en-US" dirty="0"/>
              <a:t>P: a set of </a:t>
            </a:r>
            <a:r>
              <a:rPr lang="en-US" altLang="en-US" i="1" u="sng" dirty="0" smtClean="0"/>
              <a:t>productions</a:t>
            </a:r>
          </a:p>
          <a:p>
            <a:r>
              <a:rPr lang="en-US" altLang="en-US" dirty="0" smtClean="0"/>
              <a:t>Example 1.11:</a:t>
            </a:r>
          </a:p>
          <a:p>
            <a:pPr marL="0" indent="0">
              <a:buNone/>
            </a:pPr>
            <a:r>
              <a:rPr lang="en-US" altLang="en-US" dirty="0" smtClean="0">
                <a:solidFill>
                  <a:schemeClr val="accent5">
                    <a:lumMod val="75000"/>
                  </a:schemeClr>
                </a:solidFill>
                <a:cs typeface="Arial" panose="020B0604020202020204" pitchFamily="34" charset="0"/>
              </a:rPr>
              <a:t>	V = { S } </a:t>
            </a:r>
          </a:p>
          <a:p>
            <a:pPr marL="0" indent="0">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T = { a, b }</a:t>
            </a:r>
          </a:p>
          <a:p>
            <a:pPr marL="0" indent="0">
              <a:buNone/>
            </a:pPr>
            <a:r>
              <a:rPr lang="en-US" altLang="en-US" dirty="0" smtClean="0">
                <a:solidFill>
                  <a:schemeClr val="accent5">
                    <a:lumMod val="75000"/>
                  </a:schemeClr>
                </a:solidFill>
                <a:cs typeface="Arial" panose="020B0604020202020204" pitchFamily="34" charset="0"/>
              </a:rPr>
              <a:t>	P = {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aSb</a:t>
            </a:r>
            <a:r>
              <a:rPr lang="en-US" altLang="en-US" dirty="0" smtClean="0">
                <a:solidFill>
                  <a:schemeClr val="accent5">
                    <a:lumMod val="75000"/>
                  </a:schemeClr>
                </a:solidFill>
                <a:cs typeface="Arial" panose="020B0604020202020204" pitchFamily="34" charset="0"/>
              </a:rPr>
              <a:t>, 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r>
              <a:rPr lang="el-GR" altLang="en-US" dirty="0" smtClean="0">
                <a:solidFill>
                  <a:schemeClr val="accent5">
                    <a:lumMod val="75000"/>
                  </a:schemeClr>
                </a:solidFill>
                <a:cs typeface="Arial" panose="020B0604020202020204" pitchFamily="34" charset="0"/>
              </a:rPr>
              <a:t>λ</a:t>
            </a:r>
            <a:r>
              <a:rPr lang="en-US" altLang="en-US" dirty="0" smtClean="0">
                <a:solidFill>
                  <a:schemeClr val="accent5">
                    <a:lumMod val="75000"/>
                  </a:schemeClr>
                </a:solidFill>
                <a:cs typeface="Arial" panose="020B0604020202020204" pitchFamily="34" charset="0"/>
              </a:rPr>
              <a:t> }</a:t>
            </a:r>
            <a:endParaRPr lang="en-US" altLang="en-US" dirty="0">
              <a:solidFill>
                <a:schemeClr val="accent5">
                  <a:lumMod val="75000"/>
                </a:schemeClr>
              </a:solidFill>
              <a:cs typeface="Arial" panose="020B0604020202020204" pitchFamily="34" charset="0"/>
            </a:endParaRPr>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16147473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a:solidFill>
                  <a:schemeClr val="accent5">
                    <a:lumMod val="50000"/>
                  </a:schemeClr>
                </a:solidFill>
              </a:rPr>
              <a:t>Grammars</a:t>
            </a:r>
            <a:r>
              <a:rPr lang="en-US" b="1" dirty="0">
                <a:solidFill>
                  <a:schemeClr val="accent5">
                    <a:lumMod val="50000"/>
                  </a:schemeClr>
                </a:solidFill>
              </a:rPr>
              <a:t/>
            </a:r>
            <a:br>
              <a:rPr lang="en-US" b="1" dirty="0">
                <a:solidFill>
                  <a:schemeClr val="accent5">
                    <a:lumMod val="50000"/>
                  </a:schemeClr>
                </a:solidFill>
              </a:rPr>
            </a:br>
            <a:r>
              <a:rPr lang="en-US" sz="4000" b="1" dirty="0" smtClean="0">
                <a:solidFill>
                  <a:schemeClr val="accent5">
                    <a:lumMod val="50000"/>
                  </a:schemeClr>
                </a:solidFill>
              </a:rPr>
              <a:t>Derivation of Strings</a:t>
            </a:r>
            <a:endParaRPr lang="en-US" sz="4000" b="1" dirty="0">
              <a:solidFill>
                <a:schemeClr val="accent5">
                  <a:lumMod val="50000"/>
                </a:schemeClr>
              </a:solidFill>
            </a:endParaRPr>
          </a:p>
        </p:txBody>
      </p:sp>
      <p:sp>
        <p:nvSpPr>
          <p:cNvPr id="3" name="Content Placeholder 2"/>
          <p:cNvSpPr>
            <a:spLocks noGrp="1"/>
          </p:cNvSpPr>
          <p:nvPr>
            <p:ph idx="1"/>
          </p:nvPr>
        </p:nvSpPr>
        <p:spPr>
          <a:xfrm>
            <a:off x="628650" y="1460810"/>
            <a:ext cx="7489438" cy="4716153"/>
          </a:xfrm>
        </p:spPr>
        <p:txBody>
          <a:bodyPr>
            <a:normAutofit fontScale="92500"/>
          </a:bodyPr>
          <a:lstStyle/>
          <a:p>
            <a:r>
              <a:rPr lang="en-US" altLang="en-US" dirty="0" smtClean="0"/>
              <a:t>Beginning with the start symbol, strings are derived by repeatedly replacing variable symbols with the expression on the right-hand side of any applicable production </a:t>
            </a:r>
            <a:endParaRPr lang="en-US" altLang="en-US" dirty="0"/>
          </a:p>
          <a:p>
            <a:r>
              <a:rPr lang="en-US" altLang="en-US" dirty="0" smtClean="0"/>
              <a:t>Any applicable production can be used, in arbitrary order, until the string contains no variable symbols.</a:t>
            </a:r>
            <a:endParaRPr lang="en-US" altLang="en-US" i="1" u="sng" dirty="0" smtClean="0"/>
          </a:p>
          <a:p>
            <a:r>
              <a:rPr lang="en-US" altLang="en-US" dirty="0" smtClean="0"/>
              <a:t>Sample derivation using grammar in Example 1.11:</a:t>
            </a:r>
          </a:p>
          <a:p>
            <a:pPr marL="0" indent="0">
              <a:buNone/>
            </a:pPr>
            <a:r>
              <a:rPr lang="en-US" altLang="en-US" dirty="0" smtClean="0">
                <a:solidFill>
                  <a:schemeClr val="accent5">
                    <a:lumMod val="75000"/>
                  </a:schemeClr>
                </a:solidFill>
                <a:cs typeface="Arial" panose="020B0604020202020204" pitchFamily="34" charset="0"/>
              </a:rPr>
              <a:t>	S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err="1" smtClean="0">
                <a:solidFill>
                  <a:schemeClr val="accent5">
                    <a:lumMod val="75000"/>
                  </a:schemeClr>
                </a:solidFill>
                <a:cs typeface="Arial" panose="020B0604020202020204" pitchFamily="34" charset="0"/>
                <a:sym typeface="Symbol" panose="05050102010706020507" pitchFamily="18" charset="2"/>
              </a:rPr>
              <a:t>aSb</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smtClean="0">
                <a:cs typeface="Arial" panose="020B0604020202020204" pitchFamily="34" charset="0"/>
                <a:sym typeface="Symbol" panose="05050102010706020507" pitchFamily="18" charset="2"/>
              </a:rPr>
              <a:t>(applying first production)</a:t>
            </a:r>
            <a:endParaRPr lang="en-US" altLang="en-US" dirty="0" smtClean="0">
              <a:solidFill>
                <a:schemeClr val="accent5">
                  <a:lumMod val="75000"/>
                </a:schemeClr>
              </a:solidFill>
              <a:cs typeface="Arial" panose="020B0604020202020204" pitchFamily="34" charset="0"/>
            </a:endParaRPr>
          </a:p>
          <a:p>
            <a:pPr marL="0" indent="0">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err="1" smtClean="0">
                <a:solidFill>
                  <a:schemeClr val="accent5">
                    <a:lumMod val="75000"/>
                  </a:schemeClr>
                </a:solidFill>
                <a:cs typeface="Arial" panose="020B0604020202020204" pitchFamily="34" charset="0"/>
                <a:sym typeface="Symbol" panose="05050102010706020507" pitchFamily="18" charset="2"/>
              </a:rPr>
              <a:t>aaSbb</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smtClean="0">
                <a:cs typeface="Arial" panose="020B0604020202020204" pitchFamily="34" charset="0"/>
                <a:sym typeface="Symbol" panose="05050102010706020507" pitchFamily="18" charset="2"/>
              </a:rPr>
              <a:t>(</a:t>
            </a:r>
            <a:r>
              <a:rPr lang="en-US" altLang="en-US" dirty="0">
                <a:cs typeface="Arial" panose="020B0604020202020204" pitchFamily="34" charset="0"/>
                <a:sym typeface="Symbol" panose="05050102010706020507" pitchFamily="18" charset="2"/>
              </a:rPr>
              <a:t>applying first production)</a:t>
            </a:r>
            <a:endParaRPr lang="en-US" altLang="en-US" dirty="0" smtClean="0">
              <a:solidFill>
                <a:schemeClr val="accent5">
                  <a:lumMod val="75000"/>
                </a:schemeClr>
              </a:solidFill>
              <a:cs typeface="Arial" panose="020B0604020202020204" pitchFamily="34" charset="0"/>
            </a:endParaRPr>
          </a:p>
          <a:p>
            <a:pPr marL="0" indent="0">
              <a:buNone/>
            </a:pPr>
            <a:r>
              <a:rPr lang="en-US" altLang="en-US" dirty="0" smtClean="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err="1" smtClean="0">
                <a:solidFill>
                  <a:schemeClr val="accent5">
                    <a:lumMod val="75000"/>
                  </a:schemeClr>
                </a:solidFill>
                <a:cs typeface="Arial" panose="020B0604020202020204" pitchFamily="34" charset="0"/>
                <a:sym typeface="Symbol" panose="05050102010706020507" pitchFamily="18" charset="2"/>
              </a:rPr>
              <a:t>aabb</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smtClean="0">
                <a:cs typeface="Arial" panose="020B0604020202020204" pitchFamily="34" charset="0"/>
                <a:sym typeface="Symbol" panose="05050102010706020507" pitchFamily="18" charset="2"/>
              </a:rPr>
              <a:t>(</a:t>
            </a:r>
            <a:r>
              <a:rPr lang="en-US" altLang="en-US" dirty="0">
                <a:cs typeface="Arial" panose="020B0604020202020204" pitchFamily="34" charset="0"/>
                <a:sym typeface="Symbol" panose="05050102010706020507" pitchFamily="18" charset="2"/>
              </a:rPr>
              <a:t>applying </a:t>
            </a:r>
            <a:r>
              <a:rPr lang="en-US" altLang="en-US" dirty="0" smtClean="0">
                <a:cs typeface="Arial" panose="020B0604020202020204" pitchFamily="34" charset="0"/>
                <a:sym typeface="Symbol" panose="05050102010706020507" pitchFamily="18" charset="2"/>
              </a:rPr>
              <a:t>second </a:t>
            </a:r>
            <a:r>
              <a:rPr lang="en-US" altLang="en-US" dirty="0">
                <a:cs typeface="Arial" panose="020B0604020202020204" pitchFamily="34" charset="0"/>
                <a:sym typeface="Symbol" panose="05050102010706020507" pitchFamily="18" charset="2"/>
              </a:rPr>
              <a:t>production)</a:t>
            </a:r>
            <a:endParaRPr lang="en-US" altLang="en-US" dirty="0">
              <a:solidFill>
                <a:schemeClr val="accent5">
                  <a:lumMod val="75000"/>
                </a:schemeClr>
              </a:solidFill>
              <a:cs typeface="Arial" panose="020B0604020202020204" pitchFamily="34" charset="0"/>
            </a:endParaRPr>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2786103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smtClean="0">
                <a:solidFill>
                  <a:schemeClr val="accent5">
                    <a:lumMod val="50000"/>
                  </a:schemeClr>
                </a:solidFill>
              </a:rPr>
              <a:t>The Language Generated by a Grammar</a:t>
            </a:r>
            <a:endParaRPr lang="en-US" sz="4000" b="1" dirty="0">
              <a:solidFill>
                <a:schemeClr val="accent5">
                  <a:lumMod val="50000"/>
                </a:schemeClr>
              </a:solidFill>
            </a:endParaRPr>
          </a:p>
        </p:txBody>
      </p:sp>
      <p:sp>
        <p:nvSpPr>
          <p:cNvPr id="3" name="Content Placeholder 2"/>
          <p:cNvSpPr>
            <a:spLocks noGrp="1"/>
          </p:cNvSpPr>
          <p:nvPr>
            <p:ph idx="1"/>
          </p:nvPr>
        </p:nvSpPr>
        <p:spPr>
          <a:xfrm>
            <a:off x="628650" y="1828801"/>
            <a:ext cx="7489438" cy="3891776"/>
          </a:xfrm>
        </p:spPr>
        <p:txBody>
          <a:bodyPr>
            <a:normAutofit/>
          </a:bodyPr>
          <a:lstStyle/>
          <a:p>
            <a:r>
              <a:rPr lang="en-US" altLang="en-US" dirty="0"/>
              <a:t>Def. 1.2: For a given grammar G, </a:t>
            </a:r>
            <a:r>
              <a:rPr lang="en-US" altLang="en-US" u="sng" dirty="0"/>
              <a:t>the language generated by G</a:t>
            </a:r>
            <a:r>
              <a:rPr lang="en-US" altLang="en-US" dirty="0"/>
              <a:t>, L(G), is the set of all strings derived from the </a:t>
            </a:r>
            <a:r>
              <a:rPr lang="en-US" altLang="en-US" dirty="0" smtClean="0"/>
              <a:t>start </a:t>
            </a:r>
            <a:r>
              <a:rPr lang="en-US" altLang="en-US" dirty="0"/>
              <a:t>symbol </a:t>
            </a:r>
          </a:p>
          <a:p>
            <a:r>
              <a:rPr lang="en-US" altLang="en-US" dirty="0"/>
              <a:t>To show a language L is generated by G:</a:t>
            </a:r>
          </a:p>
          <a:p>
            <a:pPr lvl="1"/>
            <a:r>
              <a:rPr lang="en-US" altLang="en-US" dirty="0" smtClean="0"/>
              <a:t>Show every </a:t>
            </a:r>
            <a:r>
              <a:rPr lang="en-US" altLang="en-US" dirty="0"/>
              <a:t>string in L can be generated by G</a:t>
            </a:r>
          </a:p>
          <a:p>
            <a:pPr lvl="1"/>
            <a:r>
              <a:rPr lang="en-US" altLang="en-US" dirty="0" smtClean="0"/>
              <a:t>Show every </a:t>
            </a:r>
            <a:r>
              <a:rPr lang="en-US" altLang="en-US" dirty="0"/>
              <a:t>string generated by L is in G</a:t>
            </a:r>
          </a:p>
          <a:p>
            <a:r>
              <a:rPr lang="en-US" altLang="en-US" dirty="0" smtClean="0"/>
              <a:t>A given language can normally be generated by different grammars</a:t>
            </a:r>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26035683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a:bodyPr>
          <a:lstStyle/>
          <a:p>
            <a:r>
              <a:rPr lang="en-US" sz="4900" b="1" dirty="0" smtClean="0">
                <a:solidFill>
                  <a:schemeClr val="accent5">
                    <a:lumMod val="50000"/>
                  </a:schemeClr>
                </a:solidFill>
              </a:rPr>
              <a:t>Equivalence of Grammars</a:t>
            </a:r>
            <a:endParaRPr lang="en-US" sz="4000" b="1" dirty="0">
              <a:solidFill>
                <a:schemeClr val="accent5">
                  <a:lumMod val="50000"/>
                </a:schemeClr>
              </a:solidFill>
            </a:endParaRPr>
          </a:p>
        </p:txBody>
      </p:sp>
      <p:sp>
        <p:nvSpPr>
          <p:cNvPr id="3" name="Content Placeholder 2"/>
          <p:cNvSpPr>
            <a:spLocks noGrp="1"/>
          </p:cNvSpPr>
          <p:nvPr>
            <p:ph idx="1"/>
          </p:nvPr>
        </p:nvSpPr>
        <p:spPr>
          <a:xfrm>
            <a:off x="628650" y="1460810"/>
            <a:ext cx="6943028" cy="4716153"/>
          </a:xfrm>
        </p:spPr>
        <p:txBody>
          <a:bodyPr>
            <a:normAutofit/>
          </a:bodyPr>
          <a:lstStyle/>
          <a:p>
            <a:r>
              <a:rPr lang="en-US" altLang="en-US" dirty="0"/>
              <a:t>Two grammars are equivalent if they generate the same language</a:t>
            </a:r>
          </a:p>
          <a:p>
            <a:r>
              <a:rPr lang="en-US" altLang="en-US" dirty="0" smtClean="0"/>
              <a:t>For convenience, productions with the same left-hand sides are written on the same line</a:t>
            </a:r>
            <a:endParaRPr lang="en-US" altLang="en-US" i="1" u="sng" dirty="0" smtClean="0"/>
          </a:p>
          <a:p>
            <a:r>
              <a:rPr lang="en-US" altLang="en-US" dirty="0" smtClean="0"/>
              <a:t>Example 1.14:</a:t>
            </a:r>
          </a:p>
          <a:p>
            <a:pPr marL="0" indent="0">
              <a:spcBef>
                <a:spcPts val="600"/>
              </a:spcBef>
              <a:buNone/>
            </a:pPr>
            <a:r>
              <a:rPr lang="en-US" altLang="en-US" dirty="0" smtClean="0">
                <a:solidFill>
                  <a:schemeClr val="accent5">
                    <a:lumMod val="75000"/>
                  </a:schemeClr>
                </a:solidFill>
                <a:cs typeface="Arial" panose="020B0604020202020204" pitchFamily="34" charset="0"/>
              </a:rPr>
              <a:t>	V = { A, S }, T = { a, b }, and productions</a:t>
            </a:r>
          </a:p>
          <a:p>
            <a:pPr marL="0" indent="0">
              <a:spcBef>
                <a:spcPts val="600"/>
              </a:spcBef>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S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a:t>
            </a:r>
            <a:r>
              <a:rPr lang="en-US" altLang="en-US" dirty="0" err="1" smtClean="0">
                <a:solidFill>
                  <a:schemeClr val="accent5">
                    <a:lumMod val="75000"/>
                  </a:schemeClr>
                </a:solidFill>
                <a:cs typeface="Arial" panose="020B0604020202020204" pitchFamily="34" charset="0"/>
              </a:rPr>
              <a:t>aAb</a:t>
            </a:r>
            <a:r>
              <a:rPr lang="en-US" altLang="en-US" dirty="0" smtClean="0">
                <a:solidFill>
                  <a:schemeClr val="accent5">
                    <a:lumMod val="75000"/>
                  </a:schemeClr>
                </a:solidFill>
                <a:cs typeface="Arial" panose="020B0604020202020204" pitchFamily="34" charset="0"/>
              </a:rPr>
              <a:t> | </a:t>
            </a:r>
            <a:r>
              <a:rPr lang="el-GR" altLang="en-US" dirty="0" smtClean="0">
                <a:solidFill>
                  <a:schemeClr val="accent5">
                    <a:lumMod val="75000"/>
                  </a:schemeClr>
                </a:solidFill>
                <a:cs typeface="Arial" panose="020B0604020202020204" pitchFamily="34" charset="0"/>
              </a:rPr>
              <a:t>λ</a:t>
            </a:r>
            <a:r>
              <a:rPr lang="en-US" altLang="en-US" dirty="0" smtClean="0">
                <a:solidFill>
                  <a:schemeClr val="accent5">
                    <a:lumMod val="75000"/>
                  </a:schemeClr>
                </a:solidFill>
                <a:cs typeface="Arial" panose="020B0604020202020204" pitchFamily="34" charset="0"/>
              </a:rPr>
              <a:t> </a:t>
            </a:r>
          </a:p>
          <a:p>
            <a:pPr marL="0" indent="0">
              <a:spcBef>
                <a:spcPts val="600"/>
              </a:spcBef>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A </a:t>
            </a:r>
            <a:r>
              <a:rPr lang="en-US" altLang="en-US" dirty="0">
                <a:solidFill>
                  <a:schemeClr val="accent5">
                    <a:lumMod val="75000"/>
                  </a:schemeClr>
                </a:solidFill>
                <a:cs typeface="Arial" panose="020B0604020202020204" pitchFamily="34" charset="0"/>
                <a:sym typeface="Symbol" panose="05050102010706020507" pitchFamily="18" charset="2"/>
              </a:rPr>
              <a:t></a:t>
            </a:r>
            <a:r>
              <a:rPr lang="en-US" altLang="en-US" dirty="0">
                <a:solidFill>
                  <a:schemeClr val="accent5">
                    <a:lumMod val="75000"/>
                  </a:schemeClr>
                </a:solidFill>
                <a:cs typeface="Arial" panose="020B0604020202020204" pitchFamily="34" charset="0"/>
              </a:rPr>
              <a:t> </a:t>
            </a:r>
            <a:r>
              <a:rPr lang="en-US" altLang="en-US" dirty="0" err="1">
                <a:solidFill>
                  <a:schemeClr val="accent5">
                    <a:lumMod val="75000"/>
                  </a:schemeClr>
                </a:solidFill>
                <a:cs typeface="Arial" panose="020B0604020202020204" pitchFamily="34" charset="0"/>
              </a:rPr>
              <a:t>aAb</a:t>
            </a:r>
            <a:r>
              <a:rPr lang="en-US" altLang="en-US" dirty="0">
                <a:solidFill>
                  <a:schemeClr val="accent5">
                    <a:lumMod val="75000"/>
                  </a:schemeClr>
                </a:solidFill>
                <a:cs typeface="Arial" panose="020B0604020202020204" pitchFamily="34" charset="0"/>
              </a:rPr>
              <a:t> | </a:t>
            </a:r>
            <a:r>
              <a:rPr lang="el-GR" altLang="en-US" dirty="0">
                <a:solidFill>
                  <a:schemeClr val="accent5">
                    <a:lumMod val="75000"/>
                  </a:schemeClr>
                </a:solidFill>
                <a:cs typeface="Arial" panose="020B0604020202020204" pitchFamily="34" charset="0"/>
              </a:rPr>
              <a:t>λ</a:t>
            </a:r>
            <a:r>
              <a:rPr lang="en-US" altLang="en-US" dirty="0">
                <a:solidFill>
                  <a:schemeClr val="accent5">
                    <a:lumMod val="75000"/>
                  </a:schemeClr>
                </a:solidFill>
                <a:cs typeface="Arial" panose="020B0604020202020204" pitchFamily="34" charset="0"/>
              </a:rPr>
              <a:t> </a:t>
            </a:r>
          </a:p>
          <a:p>
            <a:r>
              <a:rPr lang="en-US" altLang="en-US" dirty="0" smtClean="0"/>
              <a:t>The grammars in examples 1.11 and 1.14 can be shown to be equivalent</a:t>
            </a:r>
            <a:endParaRPr lang="en-US" altLang="en-US" i="1" u="sng" dirty="0"/>
          </a:p>
          <a:p>
            <a:pPr marL="0" indent="0">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14397046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Automata</a:t>
            </a:r>
            <a:endParaRPr lang="en-US" b="1" dirty="0">
              <a:solidFill>
                <a:schemeClr val="accent5">
                  <a:lumMod val="50000"/>
                </a:schemeClr>
              </a:solidFill>
            </a:endParaRPr>
          </a:p>
        </p:txBody>
      </p:sp>
      <p:sp>
        <p:nvSpPr>
          <p:cNvPr id="3" name="Content Placeholder 2"/>
          <p:cNvSpPr>
            <a:spLocks noGrp="1"/>
          </p:cNvSpPr>
          <p:nvPr>
            <p:ph idx="1"/>
          </p:nvPr>
        </p:nvSpPr>
        <p:spPr>
          <a:xfrm>
            <a:off x="628650" y="1593805"/>
            <a:ext cx="7645555" cy="4351338"/>
          </a:xfrm>
        </p:spPr>
        <p:txBody>
          <a:bodyPr>
            <a:normAutofit/>
          </a:bodyPr>
          <a:lstStyle/>
          <a:p>
            <a:r>
              <a:rPr lang="en-US" altLang="en-US" dirty="0"/>
              <a:t>An </a:t>
            </a:r>
            <a:r>
              <a:rPr lang="en-US" altLang="en-US" i="1" u="sng" dirty="0"/>
              <a:t>automaton</a:t>
            </a:r>
            <a:r>
              <a:rPr lang="en-US" altLang="en-US" dirty="0"/>
              <a:t> is an abstract model of a digital computer</a:t>
            </a:r>
          </a:p>
          <a:p>
            <a:r>
              <a:rPr lang="en-US" altLang="en-US" dirty="0"/>
              <a:t>An automaton consists of</a:t>
            </a:r>
          </a:p>
          <a:p>
            <a:pPr lvl="1"/>
            <a:r>
              <a:rPr lang="en-US" altLang="en-US" dirty="0"/>
              <a:t>An input mechanism</a:t>
            </a:r>
          </a:p>
          <a:p>
            <a:pPr lvl="1"/>
            <a:r>
              <a:rPr lang="en-US" altLang="en-US" dirty="0"/>
              <a:t>A control unit </a:t>
            </a:r>
            <a:endParaRPr lang="en-US" altLang="en-US" dirty="0" smtClean="0"/>
          </a:p>
          <a:p>
            <a:pPr lvl="1"/>
            <a:r>
              <a:rPr lang="en-US" altLang="en-US" dirty="0" smtClean="0"/>
              <a:t>Possibly</a:t>
            </a:r>
            <a:r>
              <a:rPr lang="en-US" altLang="en-US" dirty="0"/>
              <a:t>, a storage mechanism</a:t>
            </a:r>
          </a:p>
          <a:p>
            <a:pPr lvl="1"/>
            <a:r>
              <a:rPr lang="en-US" altLang="en-US" dirty="0"/>
              <a:t>Possibly, an output </a:t>
            </a:r>
            <a:r>
              <a:rPr lang="en-US" altLang="en-US" dirty="0" smtClean="0"/>
              <a:t>mechanism</a:t>
            </a:r>
          </a:p>
          <a:p>
            <a:pPr marL="228600" lvl="1">
              <a:spcBef>
                <a:spcPts val="1000"/>
              </a:spcBef>
            </a:pPr>
            <a:r>
              <a:rPr lang="en-US" altLang="en-US" sz="2800" dirty="0" smtClean="0"/>
              <a:t>Control unit can </a:t>
            </a:r>
            <a:r>
              <a:rPr lang="en-US" altLang="en-US" sz="2800" dirty="0"/>
              <a:t>be in any number of internal </a:t>
            </a:r>
            <a:r>
              <a:rPr lang="en-US" altLang="en-US" sz="2800" i="1" dirty="0" smtClean="0"/>
              <a:t>states</a:t>
            </a:r>
            <a:r>
              <a:rPr lang="en-US" altLang="en-US" sz="2800" dirty="0" smtClean="0"/>
              <a:t>, as determined by a </a:t>
            </a:r>
            <a:r>
              <a:rPr lang="en-US" altLang="en-US" sz="2800" i="1" dirty="0" smtClean="0"/>
              <a:t>next-state</a:t>
            </a:r>
            <a:r>
              <a:rPr lang="en-US" altLang="en-US" sz="2800" dirty="0" smtClean="0"/>
              <a:t> or </a:t>
            </a:r>
            <a:r>
              <a:rPr lang="en-US" altLang="en-US" sz="2800" i="1" dirty="0" smtClean="0"/>
              <a:t>transition</a:t>
            </a:r>
            <a:r>
              <a:rPr lang="en-US" altLang="en-US" sz="2800" dirty="0" smtClean="0"/>
              <a:t> function.</a:t>
            </a:r>
            <a:endParaRPr lang="en-US" altLang="en-US" sz="2800" i="1" dirty="0"/>
          </a:p>
          <a:p>
            <a:endParaRPr lang="en-US" altLang="en-US" dirty="0"/>
          </a:p>
        </p:txBody>
      </p:sp>
    </p:spTree>
    <p:extLst>
      <p:ext uri="{BB962C8B-B14F-4D97-AF65-F5344CB8AC3E}">
        <p14:creationId xmlns:p14="http://schemas.microsoft.com/office/powerpoint/2010/main" val="31269139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Diagram of a General </a:t>
            </a:r>
            <a:r>
              <a:rPr lang="en-US" b="1" dirty="0">
                <a:solidFill>
                  <a:schemeClr val="accent5">
                    <a:lumMod val="50000"/>
                  </a:schemeClr>
                </a:solidFill>
              </a:rPr>
              <a:t>A</a:t>
            </a:r>
            <a:r>
              <a:rPr lang="en-US" b="1" dirty="0" smtClean="0">
                <a:solidFill>
                  <a:schemeClr val="accent5">
                    <a:lumMod val="50000"/>
                  </a:schemeClr>
                </a:solidFill>
              </a:rPr>
              <a:t>utomaton</a:t>
            </a:r>
            <a:endParaRPr lang="en-US" b="1" dirty="0">
              <a:solidFill>
                <a:schemeClr val="accent5">
                  <a:lumMod val="50000"/>
                </a:schemeClr>
              </a:solidFill>
            </a:endParaRPr>
          </a:p>
        </p:txBody>
      </p:sp>
      <p:pic>
        <p:nvPicPr>
          <p:cNvPr id="1027" name="Picture 3" descr="C:\Users\taylor.ferracane\Desktop\Linz PPT Images\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75" y="1835150"/>
            <a:ext cx="481965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113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84172"/>
          </a:xfrm>
        </p:spPr>
        <p:txBody>
          <a:bodyPr>
            <a:normAutofit fontScale="90000"/>
          </a:bodyPr>
          <a:lstStyle/>
          <a:p>
            <a:r>
              <a:rPr lang="en-US" sz="4900" b="1" dirty="0" smtClean="0">
                <a:solidFill>
                  <a:schemeClr val="accent5">
                    <a:lumMod val="50000"/>
                  </a:schemeClr>
                </a:solidFill>
              </a:rPr>
              <a:t>Application</a:t>
            </a:r>
            <a:r>
              <a:rPr lang="en-US" b="1" dirty="0">
                <a:solidFill>
                  <a:schemeClr val="accent5">
                    <a:lumMod val="50000"/>
                  </a:schemeClr>
                </a:solidFill>
              </a:rPr>
              <a:t/>
            </a:r>
            <a:br>
              <a:rPr lang="en-US" b="1" dirty="0">
                <a:solidFill>
                  <a:schemeClr val="accent5">
                    <a:lumMod val="50000"/>
                  </a:schemeClr>
                </a:solidFill>
              </a:rPr>
            </a:br>
            <a:r>
              <a:rPr lang="en-US" sz="4000" b="1" dirty="0" smtClean="0">
                <a:solidFill>
                  <a:schemeClr val="accent5">
                    <a:lumMod val="50000"/>
                  </a:schemeClr>
                </a:solidFill>
              </a:rPr>
              <a:t>Grammars for Programming Languages</a:t>
            </a:r>
            <a:endParaRPr lang="en-US" sz="4000" b="1" dirty="0">
              <a:solidFill>
                <a:schemeClr val="accent5">
                  <a:lumMod val="50000"/>
                </a:schemeClr>
              </a:solidFill>
            </a:endParaRPr>
          </a:p>
        </p:txBody>
      </p:sp>
      <p:sp>
        <p:nvSpPr>
          <p:cNvPr id="3" name="Content Placeholder 2"/>
          <p:cNvSpPr>
            <a:spLocks noGrp="1"/>
          </p:cNvSpPr>
          <p:nvPr>
            <p:ph idx="1"/>
          </p:nvPr>
        </p:nvSpPr>
        <p:spPr>
          <a:xfrm>
            <a:off x="628649" y="1460810"/>
            <a:ext cx="7801673" cy="4716153"/>
          </a:xfrm>
        </p:spPr>
        <p:txBody>
          <a:bodyPr>
            <a:normAutofit lnSpcReduction="10000"/>
          </a:bodyPr>
          <a:lstStyle/>
          <a:p>
            <a:r>
              <a:rPr lang="en-US" altLang="en-US" dirty="0" smtClean="0"/>
              <a:t>The syntax of constructs in a programming language is commonly described with grammars</a:t>
            </a:r>
            <a:endParaRPr lang="en-US" altLang="en-US" dirty="0"/>
          </a:p>
          <a:p>
            <a:r>
              <a:rPr lang="en-US" altLang="en-US" dirty="0" smtClean="0"/>
              <a:t>Assume </a:t>
            </a:r>
            <a:r>
              <a:rPr lang="en-US" altLang="en-US" smtClean="0"/>
              <a:t>that in </a:t>
            </a:r>
            <a:r>
              <a:rPr lang="en-US" altLang="en-US" dirty="0" smtClean="0"/>
              <a:t>a hypothetical programming language, </a:t>
            </a:r>
          </a:p>
          <a:p>
            <a:pPr lvl="1"/>
            <a:r>
              <a:rPr lang="en-US" altLang="en-US" dirty="0" smtClean="0"/>
              <a:t>Identifiers consist of digits and the letters a, b, or c </a:t>
            </a:r>
          </a:p>
          <a:p>
            <a:pPr lvl="1"/>
            <a:r>
              <a:rPr lang="en-US" altLang="en-US" dirty="0" smtClean="0"/>
              <a:t>Identifiers must begin with a letter</a:t>
            </a:r>
            <a:endParaRPr lang="en-US" altLang="en-US" dirty="0"/>
          </a:p>
          <a:p>
            <a:r>
              <a:rPr lang="en-US" altLang="en-US" dirty="0" smtClean="0"/>
              <a:t>Productions for a sample grammar:</a:t>
            </a:r>
          </a:p>
          <a:p>
            <a:pPr marL="0" indent="0">
              <a:spcBef>
                <a:spcPts val="600"/>
              </a:spcBef>
              <a:buNone/>
            </a:pPr>
            <a:r>
              <a:rPr lang="en-US" altLang="en-US" dirty="0" smtClean="0">
                <a:solidFill>
                  <a:schemeClr val="accent5">
                    <a:lumMod val="75000"/>
                  </a:schemeClr>
                </a:solidFill>
                <a:cs typeface="Arial" panose="020B0604020202020204" pitchFamily="34" charset="0"/>
              </a:rPr>
              <a:t>	&lt;id&gt; 	</a:t>
            </a:r>
            <a:r>
              <a:rPr lang="en-US" altLang="en-US" dirty="0" smtClean="0">
                <a:solidFill>
                  <a:schemeClr val="accent5">
                    <a:lumMod val="75000"/>
                  </a:schemeClr>
                </a:solidFill>
                <a:cs typeface="Arial" panose="020B0604020202020204" pitchFamily="34" charset="0"/>
                <a:sym typeface="Symbol" panose="05050102010706020507" pitchFamily="18" charset="2"/>
              </a:rPr>
              <a:t></a:t>
            </a:r>
            <a:r>
              <a:rPr lang="en-US" altLang="en-US" dirty="0" smtClean="0">
                <a:solidFill>
                  <a:schemeClr val="accent5">
                    <a:lumMod val="75000"/>
                  </a:schemeClr>
                </a:solidFill>
                <a:cs typeface="Arial" panose="020B0604020202020204" pitchFamily="34" charset="0"/>
              </a:rPr>
              <a:t> &lt;letter&gt; &lt;rest&gt;</a:t>
            </a:r>
          </a:p>
          <a:p>
            <a:pPr marL="0" indent="0">
              <a:spcBef>
                <a:spcPts val="600"/>
              </a:spcBef>
              <a:buNone/>
            </a:pPr>
            <a:r>
              <a:rPr lang="en-US" altLang="en-US" dirty="0">
                <a:solidFill>
                  <a:schemeClr val="accent5">
                    <a:lumMod val="75000"/>
                  </a:schemeClr>
                </a:solidFill>
                <a:cs typeface="Arial" panose="020B0604020202020204" pitchFamily="34" charset="0"/>
              </a:rPr>
              <a:t>	</a:t>
            </a:r>
            <a:r>
              <a:rPr lang="en-US" altLang="en-US" dirty="0" smtClean="0">
                <a:solidFill>
                  <a:schemeClr val="accent5">
                    <a:lumMod val="75000"/>
                  </a:schemeClr>
                </a:solidFill>
                <a:cs typeface="Arial" panose="020B0604020202020204" pitchFamily="34" charset="0"/>
              </a:rPr>
              <a:t>&lt;rest&gt; </a:t>
            </a:r>
            <a:r>
              <a:rPr lang="en-US" altLang="en-US" dirty="0" smtClean="0">
                <a:solidFill>
                  <a:schemeClr val="accent5">
                    <a:lumMod val="75000"/>
                  </a:schemeClr>
                </a:solidFill>
                <a:cs typeface="Arial" panose="020B0604020202020204" pitchFamily="34" charset="0"/>
                <a:sym typeface="Symbol" panose="05050102010706020507" pitchFamily="18" charset="2"/>
              </a:rPr>
              <a:t> </a:t>
            </a:r>
            <a:r>
              <a:rPr lang="en-US" altLang="en-US" dirty="0">
                <a:solidFill>
                  <a:schemeClr val="accent5">
                    <a:lumMod val="75000"/>
                  </a:schemeClr>
                </a:solidFill>
                <a:cs typeface="Arial" panose="020B0604020202020204" pitchFamily="34" charset="0"/>
              </a:rPr>
              <a:t>&lt;letter&gt; &lt;rest</a:t>
            </a:r>
            <a:r>
              <a:rPr lang="en-US" altLang="en-US" dirty="0" smtClean="0">
                <a:solidFill>
                  <a:schemeClr val="accent5">
                    <a:lumMod val="75000"/>
                  </a:schemeClr>
                </a:solidFill>
                <a:cs typeface="Arial" panose="020B0604020202020204" pitchFamily="34" charset="0"/>
              </a:rPr>
              <a:t>&gt; | &lt;digit&gt; &lt;rest&gt; | </a:t>
            </a:r>
            <a:r>
              <a:rPr lang="el-GR" altLang="en-US" dirty="0">
                <a:solidFill>
                  <a:schemeClr val="accent5">
                    <a:lumMod val="75000"/>
                  </a:schemeClr>
                </a:solidFill>
                <a:cs typeface="Arial" panose="020B0604020202020204" pitchFamily="34" charset="0"/>
              </a:rPr>
              <a:t>λ</a:t>
            </a:r>
            <a:endParaRPr lang="en-US" altLang="en-US" dirty="0" smtClean="0">
              <a:solidFill>
                <a:schemeClr val="accent5">
                  <a:lumMod val="75000"/>
                </a:schemeClr>
              </a:solidFill>
              <a:cs typeface="Arial" panose="020B0604020202020204" pitchFamily="34" charset="0"/>
            </a:endParaRPr>
          </a:p>
          <a:p>
            <a:pPr marL="0" indent="0">
              <a:spcBef>
                <a:spcPts val="600"/>
              </a:spcBef>
              <a:buNone/>
            </a:pPr>
            <a:r>
              <a:rPr lang="en-US" altLang="en-US" dirty="0" smtClean="0">
                <a:solidFill>
                  <a:schemeClr val="accent5">
                    <a:lumMod val="75000"/>
                  </a:schemeClr>
                </a:solidFill>
                <a:cs typeface="Arial" panose="020B0604020202020204" pitchFamily="34" charset="0"/>
              </a:rPr>
              <a:t>	&lt;</a:t>
            </a:r>
            <a:r>
              <a:rPr lang="en-US" altLang="en-US" dirty="0">
                <a:solidFill>
                  <a:schemeClr val="accent5">
                    <a:lumMod val="75000"/>
                  </a:schemeClr>
                </a:solidFill>
                <a:cs typeface="Arial" panose="020B0604020202020204" pitchFamily="34" charset="0"/>
              </a:rPr>
              <a:t>letter&gt; </a:t>
            </a:r>
            <a:r>
              <a:rPr lang="en-US" altLang="en-US" dirty="0" smtClean="0">
                <a:solidFill>
                  <a:schemeClr val="accent5">
                    <a:lumMod val="75000"/>
                  </a:schemeClr>
                </a:solidFill>
                <a:cs typeface="Arial" panose="020B0604020202020204" pitchFamily="34" charset="0"/>
                <a:sym typeface="Symbol" panose="05050102010706020507" pitchFamily="18" charset="2"/>
              </a:rPr>
              <a:t> a | b | c</a:t>
            </a:r>
          </a:p>
          <a:p>
            <a:pPr marL="0" indent="0">
              <a:spcBef>
                <a:spcPts val="600"/>
              </a:spcBef>
              <a:buNone/>
            </a:pP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rPr>
              <a:t>&lt;digit&gt;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0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1 </a:t>
            </a:r>
            <a:r>
              <a:rPr lang="en-US" altLang="en-US" dirty="0">
                <a:solidFill>
                  <a:schemeClr val="accent5">
                    <a:lumMod val="75000"/>
                  </a:schemeClr>
                </a:solidFill>
                <a:cs typeface="Arial" panose="020B0604020202020204" pitchFamily="34" charset="0"/>
                <a:sym typeface="Symbol" panose="05050102010706020507" pitchFamily="18" charset="2"/>
              </a:rPr>
              <a:t>| </a:t>
            </a:r>
            <a:r>
              <a:rPr lang="en-US" altLang="en-US" dirty="0" smtClean="0">
                <a:solidFill>
                  <a:schemeClr val="accent5">
                    <a:lumMod val="75000"/>
                  </a:schemeClr>
                </a:solidFill>
                <a:cs typeface="Arial" panose="020B0604020202020204" pitchFamily="34" charset="0"/>
                <a:sym typeface="Symbol" panose="05050102010706020507" pitchFamily="18" charset="2"/>
              </a:rPr>
              <a:t>2 | 3 | 4 | 5 | 6 | 7 | 8 | 9</a:t>
            </a:r>
            <a:endParaRPr lang="en-US" altLang="en-US" dirty="0"/>
          </a:p>
          <a:p>
            <a:pPr marL="0" indent="0">
              <a:spcBef>
                <a:spcPts val="600"/>
              </a:spcBef>
              <a:buNone/>
            </a:pPr>
            <a:endParaRPr lang="en-US" altLang="en-US" dirty="0"/>
          </a:p>
          <a:p>
            <a:pPr>
              <a:buNone/>
            </a:pPr>
            <a:endParaRPr lang="en-US" altLang="en-US" i="1" u="sng" dirty="0"/>
          </a:p>
          <a:p>
            <a:pPr lvl="1">
              <a:buNone/>
            </a:pPr>
            <a:endParaRPr lang="en-US" altLang="en-US" dirty="0"/>
          </a:p>
        </p:txBody>
      </p:sp>
    </p:spTree>
    <p:extLst>
      <p:ext uri="{BB962C8B-B14F-4D97-AF65-F5344CB8AC3E}">
        <p14:creationId xmlns:p14="http://schemas.microsoft.com/office/powerpoint/2010/main" val="31503068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2</a:t>
            </a:r>
            <a:endParaRPr lang="en-US" dirty="0"/>
          </a:p>
        </p:txBody>
      </p:sp>
      <p:sp>
        <p:nvSpPr>
          <p:cNvPr id="3" name="Subtitle 2"/>
          <p:cNvSpPr>
            <a:spLocks noGrp="1"/>
          </p:cNvSpPr>
          <p:nvPr>
            <p:ph type="subTitle" idx="1"/>
          </p:nvPr>
        </p:nvSpPr>
        <p:spPr>
          <a:xfrm>
            <a:off x="552450" y="3657600"/>
            <a:ext cx="3390900" cy="1143000"/>
          </a:xfrm>
        </p:spPr>
        <p:txBody>
          <a:bodyPr/>
          <a:lstStyle/>
          <a:p>
            <a:r>
              <a:rPr lang="en-US" dirty="0" smtClean="0"/>
              <a:t>FINITE AUTOMATA</a:t>
            </a:r>
            <a:endParaRPr lang="en-US" dirty="0"/>
          </a:p>
        </p:txBody>
      </p:sp>
    </p:spTree>
    <p:extLst>
      <p:ext uri="{BB962C8B-B14F-4D97-AF65-F5344CB8AC3E}">
        <p14:creationId xmlns:p14="http://schemas.microsoft.com/office/powerpoint/2010/main" val="22121690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690689"/>
            <a:ext cx="7886700" cy="4486274"/>
          </a:xfrm>
        </p:spPr>
        <p:txBody>
          <a:bodyPr>
            <a:normAutofit fontScale="92500" lnSpcReduction="20000"/>
          </a:bodyPr>
          <a:lstStyle/>
          <a:p>
            <a:r>
              <a:rPr lang="en-US" dirty="0" smtClean="0"/>
              <a:t>Describe the components of a deterministic finite accepter (</a:t>
            </a:r>
            <a:r>
              <a:rPr lang="en-US" dirty="0" err="1" smtClean="0"/>
              <a:t>dfa</a:t>
            </a:r>
            <a:r>
              <a:rPr lang="en-US" dirty="0" smtClean="0"/>
              <a:t>)</a:t>
            </a:r>
          </a:p>
          <a:p>
            <a:r>
              <a:rPr lang="en-US" dirty="0" smtClean="0"/>
              <a:t>State whether an input string is accepted by a dfa</a:t>
            </a:r>
          </a:p>
          <a:p>
            <a:r>
              <a:rPr lang="en-US" dirty="0" smtClean="0"/>
              <a:t>Describe the language accepted by a dfa</a:t>
            </a:r>
          </a:p>
          <a:p>
            <a:r>
              <a:rPr lang="en-US" dirty="0" smtClean="0"/>
              <a:t>Construct a dfa to accept a </a:t>
            </a:r>
            <a:r>
              <a:rPr lang="en-US" dirty="0"/>
              <a:t>specific </a:t>
            </a:r>
            <a:r>
              <a:rPr lang="en-US" dirty="0" smtClean="0"/>
              <a:t>language</a:t>
            </a:r>
          </a:p>
          <a:p>
            <a:r>
              <a:rPr lang="en-US" dirty="0" smtClean="0"/>
              <a:t>Show that a particular language is regular</a:t>
            </a:r>
          </a:p>
          <a:p>
            <a:r>
              <a:rPr lang="en-US" dirty="0" smtClean="0"/>
              <a:t>Describe the differences between deterministic and nondeterministic finite automata (</a:t>
            </a:r>
            <a:r>
              <a:rPr lang="en-US" dirty="0" err="1" smtClean="0"/>
              <a:t>nfa</a:t>
            </a:r>
            <a:r>
              <a:rPr lang="en-US" dirty="0" smtClean="0"/>
              <a:t>)</a:t>
            </a:r>
          </a:p>
          <a:p>
            <a:r>
              <a:rPr lang="en-US" dirty="0"/>
              <a:t>State whether an input string is accepted </a:t>
            </a:r>
            <a:r>
              <a:rPr lang="en-US" dirty="0" smtClean="0"/>
              <a:t>by a nfa</a:t>
            </a:r>
          </a:p>
          <a:p>
            <a:r>
              <a:rPr lang="en-US" dirty="0" smtClean="0"/>
              <a:t>Construct a nfa to accept a specific language</a:t>
            </a:r>
          </a:p>
          <a:p>
            <a:r>
              <a:rPr lang="en-US" dirty="0" smtClean="0"/>
              <a:t>Transform an arbitrary nfa to an equivalent dfa</a:t>
            </a:r>
            <a:endParaRPr lang="en-US" dirty="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7466809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50000"/>
                  </a:schemeClr>
                </a:solidFill>
              </a:rPr>
              <a:t>Deterministic Finite </a:t>
            </a:r>
            <a:r>
              <a:rPr lang="en-US" b="1" dirty="0" smtClean="0">
                <a:solidFill>
                  <a:schemeClr val="accent5">
                    <a:lumMod val="50000"/>
                  </a:schemeClr>
                </a:solidFill>
              </a:rPr>
              <a:t>Accepters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8091604" cy="4626943"/>
          </a:xfrm>
        </p:spPr>
        <p:txBody>
          <a:bodyPr>
            <a:normAutofit lnSpcReduction="10000"/>
          </a:bodyPr>
          <a:lstStyle/>
          <a:p>
            <a:pPr>
              <a:defRPr/>
            </a:pPr>
            <a:r>
              <a:rPr lang="en-US" dirty="0"/>
              <a:t>Def 2.1:  A </a:t>
            </a:r>
            <a:r>
              <a:rPr lang="en-US" i="1" u="sng" dirty="0" smtClean="0"/>
              <a:t>deterministic finite accepter</a:t>
            </a:r>
            <a:r>
              <a:rPr lang="en-US" dirty="0" smtClean="0"/>
              <a:t> </a:t>
            </a:r>
            <a:r>
              <a:rPr lang="en-US" dirty="0"/>
              <a:t>is defined by</a:t>
            </a:r>
          </a:p>
          <a:p>
            <a:pPr lvl="1">
              <a:buNone/>
              <a:defRPr/>
            </a:pPr>
            <a:r>
              <a:rPr lang="en-US" dirty="0"/>
              <a:t>Q: a finite set of </a:t>
            </a:r>
            <a:r>
              <a:rPr lang="en-US" i="1" dirty="0"/>
              <a:t>internal states</a:t>
            </a:r>
          </a:p>
          <a:p>
            <a:pPr lvl="1">
              <a:buNone/>
              <a:defRPr/>
            </a:pPr>
            <a:r>
              <a:rPr lang="en-US" dirty="0" smtClean="0"/>
              <a:t>(sigma) </a:t>
            </a:r>
            <a:r>
              <a:rPr lang="el-GR" dirty="0" smtClean="0"/>
              <a:t>Σ</a:t>
            </a:r>
            <a:r>
              <a:rPr lang="en-US" dirty="0"/>
              <a:t>: a set of symbols called the </a:t>
            </a:r>
            <a:r>
              <a:rPr lang="en-US" i="1" dirty="0"/>
              <a:t>input alphabet</a:t>
            </a:r>
            <a:endParaRPr lang="en-US" dirty="0"/>
          </a:p>
          <a:p>
            <a:pPr lvl="1">
              <a:buNone/>
              <a:defRPr/>
            </a:pPr>
            <a:r>
              <a:rPr lang="en-US" dirty="0" smtClean="0"/>
              <a:t>(delta) </a:t>
            </a:r>
            <a:r>
              <a:rPr lang="el-GR" dirty="0" smtClean="0"/>
              <a:t>δ</a:t>
            </a:r>
            <a:r>
              <a:rPr lang="en-US" dirty="0"/>
              <a:t>: a </a:t>
            </a:r>
            <a:r>
              <a:rPr lang="en-US" i="1" dirty="0"/>
              <a:t>transition function</a:t>
            </a:r>
            <a:r>
              <a:rPr lang="en-US" dirty="0"/>
              <a:t> from Q X </a:t>
            </a:r>
            <a:r>
              <a:rPr lang="el-GR" dirty="0"/>
              <a:t>Σ</a:t>
            </a:r>
            <a:r>
              <a:rPr lang="en-US" dirty="0"/>
              <a:t> to Q</a:t>
            </a:r>
          </a:p>
          <a:p>
            <a:pPr lvl="1">
              <a:buNone/>
              <a:defRPr/>
            </a:pPr>
            <a:r>
              <a:rPr lang="en-US" dirty="0"/>
              <a:t>q</a:t>
            </a:r>
            <a:r>
              <a:rPr lang="en-US" baseline="-25000" dirty="0"/>
              <a:t>0</a:t>
            </a:r>
            <a:r>
              <a:rPr lang="en-US" dirty="0"/>
              <a:t>: the </a:t>
            </a:r>
            <a:r>
              <a:rPr lang="en-US" i="1" dirty="0"/>
              <a:t>initial state</a:t>
            </a:r>
          </a:p>
          <a:p>
            <a:pPr lvl="1">
              <a:buNone/>
              <a:defRPr/>
            </a:pPr>
            <a:r>
              <a:rPr lang="en-US" dirty="0"/>
              <a:t>F: a </a:t>
            </a:r>
            <a:r>
              <a:rPr lang="en-US" dirty="0" smtClean="0"/>
              <a:t>subset of Q representing the </a:t>
            </a:r>
            <a:r>
              <a:rPr lang="en-US" i="1" dirty="0"/>
              <a:t>final states</a:t>
            </a:r>
            <a:endParaRPr lang="el-GR" dirty="0"/>
          </a:p>
          <a:p>
            <a:pPr>
              <a:defRPr/>
            </a:pPr>
            <a:r>
              <a:rPr lang="en-US" dirty="0" smtClean="0"/>
              <a:t>Example 2.1: Consider </a:t>
            </a:r>
            <a:r>
              <a:rPr lang="en-US" dirty="0"/>
              <a:t>the dfa </a:t>
            </a:r>
            <a:endParaRPr lang="en-US" dirty="0" smtClean="0"/>
          </a:p>
          <a:p>
            <a:pPr marL="0" indent="0">
              <a:buNone/>
              <a:defRPr/>
            </a:pPr>
            <a:r>
              <a:rPr lang="en-US" dirty="0" smtClean="0"/>
              <a:t>   </a:t>
            </a:r>
            <a:r>
              <a:rPr lang="en-US" dirty="0" smtClean="0">
                <a:solidFill>
                  <a:schemeClr val="accent1">
                    <a:lumMod val="75000"/>
                  </a:schemeClr>
                </a:solidFill>
              </a:rPr>
              <a:t>Q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	</a:t>
            </a:r>
            <a:r>
              <a:rPr lang="el-GR" dirty="0">
                <a:solidFill>
                  <a:schemeClr val="accent1">
                    <a:lumMod val="75000"/>
                  </a:schemeClr>
                </a:solidFill>
              </a:rPr>
              <a:t> </a:t>
            </a:r>
            <a:r>
              <a:rPr lang="el-GR" dirty="0" smtClean="0">
                <a:solidFill>
                  <a:schemeClr val="accent1">
                    <a:lumMod val="75000"/>
                  </a:schemeClr>
                </a:solidFill>
              </a:rPr>
              <a:t>Σ</a:t>
            </a:r>
            <a:r>
              <a:rPr lang="en-US" dirty="0" smtClean="0">
                <a:solidFill>
                  <a:schemeClr val="accent1">
                    <a:lumMod val="75000"/>
                  </a:schemeClr>
                </a:solidFill>
              </a:rPr>
              <a:t> = { 0, 1 }		F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rPr>
              <a:t> }</a:t>
            </a:r>
            <a:endParaRPr lang="en-US" dirty="0">
              <a:solidFill>
                <a:schemeClr val="accent1">
                  <a:lumMod val="75000"/>
                </a:schemeClr>
              </a:solidFill>
            </a:endParaRPr>
          </a:p>
          <a:p>
            <a:pPr marL="0" indent="0">
              <a:buNone/>
              <a:defRPr/>
            </a:pPr>
            <a:r>
              <a:rPr lang="en-US" i="1" dirty="0" smtClean="0">
                <a:solidFill>
                  <a:schemeClr val="accent1">
                    <a:lumMod val="75000"/>
                  </a:schemeClr>
                </a:solidFill>
              </a:rPr>
              <a:t>   </a:t>
            </a:r>
            <a:r>
              <a:rPr lang="en-US" dirty="0"/>
              <a:t>where the transition function is given by</a:t>
            </a:r>
          </a:p>
          <a:p>
            <a:pPr>
              <a:spcBef>
                <a:spcPct val="10000"/>
              </a:spcBef>
              <a:spcAft>
                <a:spcPct val="10000"/>
              </a:spcAft>
              <a:buNone/>
              <a:defRPr/>
            </a:pPr>
            <a:r>
              <a:rPr lang="en-US"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0)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a:solidFill>
                  <a:schemeClr val="accent1">
                    <a:lumMod val="75000"/>
                  </a:schemeClr>
                </a:solidFill>
                <a:cs typeface="Arial" charset="0"/>
              </a:rPr>
              <a:t>, 1)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0)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p>
          <a:p>
            <a:pPr>
              <a:spcBef>
                <a:spcPct val="10000"/>
              </a:spcBef>
              <a:spcAft>
                <a:spcPct val="10000"/>
              </a:spcAft>
              <a:buNone/>
              <a:defRPr/>
            </a:pPr>
            <a:r>
              <a:rPr lang="en-US" baseline="-25000" dirty="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1) = </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2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a:solidFill>
                  <a:schemeClr val="accent1">
                    <a:lumMod val="75000"/>
                  </a:schemeClr>
                </a:solidFill>
                <a:cs typeface="Arial" charset="0"/>
              </a:rPr>
              <a:t>, 0) = q</a:t>
            </a:r>
            <a:r>
              <a:rPr lang="en-US" baseline="-25000" dirty="0">
                <a:solidFill>
                  <a:schemeClr val="accent1">
                    <a:lumMod val="75000"/>
                  </a:schemeClr>
                </a:solidFill>
                <a:cs typeface="Arial" charset="0"/>
              </a:rPr>
              <a:t>2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a:solidFill>
                  <a:schemeClr val="accent1">
                    <a:lumMod val="75000"/>
                  </a:schemeClr>
                </a:solidFill>
                <a:cs typeface="Arial" charset="0"/>
              </a:rPr>
              <a:t>, 1) = q</a:t>
            </a:r>
            <a:r>
              <a:rPr lang="en-US" baseline="-25000" dirty="0">
                <a:solidFill>
                  <a:schemeClr val="accent1">
                    <a:lumMod val="75000"/>
                  </a:schemeClr>
                </a:solidFill>
                <a:cs typeface="Arial" charset="0"/>
              </a:rPr>
              <a:t>1</a:t>
            </a:r>
            <a:endParaRPr lang="en-US" dirty="0">
              <a:solidFill>
                <a:schemeClr val="accent1">
                  <a:lumMod val="75000"/>
                </a:schemeClr>
              </a:solidFill>
            </a:endParaRPr>
          </a:p>
        </p:txBody>
      </p:sp>
    </p:spTree>
    <p:extLst>
      <p:ext uri="{BB962C8B-B14F-4D97-AF65-F5344CB8AC3E}">
        <p14:creationId xmlns:p14="http://schemas.microsoft.com/office/powerpoint/2010/main" val="1346883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of Warning</a:t>
            </a:r>
            <a:endParaRPr lang="en-US" dirty="0"/>
          </a:p>
        </p:txBody>
      </p:sp>
      <p:sp>
        <p:nvSpPr>
          <p:cNvPr id="3" name="Content Placeholder 2"/>
          <p:cNvSpPr>
            <a:spLocks noGrp="1"/>
          </p:cNvSpPr>
          <p:nvPr>
            <p:ph idx="1"/>
          </p:nvPr>
        </p:nvSpPr>
        <p:spPr/>
        <p:txBody>
          <a:bodyPr>
            <a:normAutofit fontScale="70000" lnSpcReduction="20000"/>
          </a:bodyPr>
          <a:lstStyle/>
          <a:p>
            <a:pPr>
              <a:buFont typeface="Wingdings" panose="05000000000000000000" pitchFamily="2" charset="2"/>
              <a:buChar char="§"/>
            </a:pPr>
            <a:r>
              <a:rPr lang="en-US" sz="3200" dirty="0" smtClean="0"/>
              <a:t>Content can sometimes lack excitement.</a:t>
            </a:r>
          </a:p>
          <a:p>
            <a:pPr>
              <a:buFont typeface="Wingdings" panose="05000000000000000000" pitchFamily="2" charset="2"/>
              <a:buChar char="§"/>
            </a:pPr>
            <a:r>
              <a:rPr lang="en-US" sz="3200" dirty="0" smtClean="0"/>
              <a:t>Discuss your difficulties and seek assistance.</a:t>
            </a:r>
          </a:p>
          <a:p>
            <a:pPr>
              <a:buFont typeface="Wingdings" panose="05000000000000000000" pitchFamily="2" charset="2"/>
              <a:buChar char="§"/>
            </a:pPr>
            <a:r>
              <a:rPr lang="en-US" sz="3200" dirty="0" smtClean="0"/>
              <a:t>Do not fall behind on the reading or assignments – Plan accordingly.</a:t>
            </a:r>
          </a:p>
          <a:p>
            <a:pPr>
              <a:buFont typeface="Wingdings" panose="05000000000000000000" pitchFamily="2" charset="2"/>
              <a:buChar char="§"/>
            </a:pPr>
            <a:r>
              <a:rPr lang="en-US" sz="3000" dirty="0" smtClean="0"/>
              <a:t>We will be using the 2 textbooks listed in the syllabus as well as various scholarly papers throughout the course. Copies and exerts from the texts can be found in the </a:t>
            </a:r>
            <a:r>
              <a:rPr lang="en-US" sz="3000" i="1" dirty="0" smtClean="0"/>
              <a:t>Course Library </a:t>
            </a:r>
            <a:r>
              <a:rPr lang="en-US" sz="3000" dirty="0" smtClean="0"/>
              <a:t>folder.</a:t>
            </a:r>
          </a:p>
          <a:p>
            <a:pPr>
              <a:buFont typeface="Wingdings" panose="05000000000000000000" pitchFamily="2" charset="2"/>
              <a:buChar char="§"/>
            </a:pPr>
            <a:r>
              <a:rPr lang="en-US" sz="3000" dirty="0" smtClean="0"/>
              <a:t>Use all available resources at your disposal, including your classmates.</a:t>
            </a:r>
          </a:p>
          <a:p>
            <a:pPr>
              <a:buFont typeface="Wingdings" panose="05000000000000000000" pitchFamily="2" charset="2"/>
              <a:buChar char="§"/>
            </a:pPr>
            <a:r>
              <a:rPr lang="en-US" sz="3000" dirty="0" smtClean="0"/>
              <a:t>Please contact me ASAP if there are any issues or problems that you are facing.</a:t>
            </a:r>
          </a:p>
          <a:p>
            <a:pPr>
              <a:buFont typeface="Wingdings" panose="05000000000000000000" pitchFamily="2" charset="2"/>
              <a:buChar char="§"/>
            </a:pPr>
            <a:r>
              <a:rPr lang="en-US" sz="3000" dirty="0" smtClean="0"/>
              <a:t>I am here to help you!</a:t>
            </a:r>
            <a:endParaRPr lang="en-US" sz="3000" dirty="0"/>
          </a:p>
        </p:txBody>
      </p:sp>
    </p:spTree>
    <p:extLst>
      <p:ext uri="{BB962C8B-B14F-4D97-AF65-F5344CB8AC3E}">
        <p14:creationId xmlns:p14="http://schemas.microsoft.com/office/powerpoint/2010/main" val="280852212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Transition Graphs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825624"/>
            <a:ext cx="8091604" cy="3068347"/>
          </a:xfrm>
        </p:spPr>
        <p:txBody>
          <a:bodyPr>
            <a:normAutofit/>
          </a:bodyPr>
          <a:lstStyle/>
          <a:p>
            <a:pPr>
              <a:defRPr/>
            </a:pPr>
            <a:r>
              <a:rPr lang="en-US" dirty="0"/>
              <a:t>A DFA can be visualized with a </a:t>
            </a:r>
            <a:r>
              <a:rPr lang="en-US" i="1" dirty="0"/>
              <a:t>Transition </a:t>
            </a:r>
            <a:r>
              <a:rPr lang="en-US" i="1" dirty="0" smtClean="0"/>
              <a:t>Graph</a:t>
            </a:r>
          </a:p>
          <a:p>
            <a:pPr>
              <a:defRPr/>
            </a:pPr>
            <a:r>
              <a:rPr lang="en-US" dirty="0" smtClean="0"/>
              <a:t>The graph below represents the dfa in Example 2.1:</a:t>
            </a:r>
          </a:p>
          <a:p>
            <a:pPr marL="0" indent="0">
              <a:buNone/>
              <a:defRPr/>
            </a:pPr>
            <a:endParaRPr lang="en-US" i="1" dirty="0"/>
          </a:p>
          <a:p>
            <a:pPr>
              <a:defRPr/>
            </a:pPr>
            <a:endParaRPr lang="en-US" i="1" dirty="0" smtClean="0"/>
          </a:p>
          <a:p>
            <a:pPr marL="0" indent="0">
              <a:buNone/>
              <a:defRPr/>
            </a:pPr>
            <a:endParaRPr lang="en-US" baseline="-25000" dirty="0"/>
          </a:p>
        </p:txBody>
      </p:sp>
      <p:pic>
        <p:nvPicPr>
          <p:cNvPr id="1026" name="Picture 2" descr="C:\Users\taylor.ferracane\Desktop\Linz PPT Images\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433931"/>
            <a:ext cx="59436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825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29137"/>
          </a:xfrm>
        </p:spPr>
        <p:txBody>
          <a:bodyPr/>
          <a:lstStyle/>
          <a:p>
            <a:r>
              <a:rPr lang="en-US" b="1" dirty="0" smtClean="0">
                <a:solidFill>
                  <a:schemeClr val="accent5">
                    <a:lumMod val="50000"/>
                  </a:schemeClr>
                </a:solidFill>
              </a:rPr>
              <a:t>Processing Input with a DFA</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494263"/>
            <a:ext cx="8091604" cy="4682700"/>
          </a:xfrm>
        </p:spPr>
        <p:txBody>
          <a:bodyPr>
            <a:normAutofit lnSpcReduction="10000"/>
          </a:bodyPr>
          <a:lstStyle/>
          <a:p>
            <a:pPr>
              <a:defRPr/>
            </a:pPr>
            <a:r>
              <a:rPr lang="en-US" dirty="0"/>
              <a:t>A DFA starts </a:t>
            </a:r>
            <a:r>
              <a:rPr lang="en-US" dirty="0" smtClean="0"/>
              <a:t>by processing the leftmost input symbol with its </a:t>
            </a:r>
            <a:r>
              <a:rPr lang="en-US" dirty="0"/>
              <a:t>control in state q</a:t>
            </a:r>
            <a:r>
              <a:rPr lang="en-US" baseline="-25000" dirty="0"/>
              <a:t>0.</a:t>
            </a:r>
            <a:r>
              <a:rPr lang="en-US" dirty="0"/>
              <a:t> The transition function determines the next state, based on current state and </a:t>
            </a:r>
            <a:r>
              <a:rPr lang="en-US" dirty="0" smtClean="0"/>
              <a:t>input symbol</a:t>
            </a:r>
          </a:p>
          <a:p>
            <a:pPr>
              <a:defRPr/>
            </a:pPr>
            <a:r>
              <a:rPr lang="en-US" dirty="0" smtClean="0"/>
              <a:t>The DFA continues processing input symbols until the end of the input string is reached</a:t>
            </a:r>
          </a:p>
          <a:p>
            <a:pPr>
              <a:defRPr/>
            </a:pPr>
            <a:r>
              <a:rPr lang="en-US" dirty="0" smtClean="0"/>
              <a:t>The input string is </a:t>
            </a:r>
            <a:r>
              <a:rPr lang="en-US" i="1" dirty="0" smtClean="0"/>
              <a:t>accepted</a:t>
            </a:r>
            <a:r>
              <a:rPr lang="en-US" dirty="0" smtClean="0"/>
              <a:t> if the automaton is in a final state after the last symbol is processed.  Otherwise, the string is </a:t>
            </a:r>
            <a:r>
              <a:rPr lang="en-US" i="1" dirty="0" smtClean="0"/>
              <a:t>rejected</a:t>
            </a:r>
            <a:r>
              <a:rPr lang="en-US" dirty="0" smtClean="0"/>
              <a:t>.</a:t>
            </a:r>
          </a:p>
          <a:p>
            <a:pPr>
              <a:defRPr/>
            </a:pPr>
            <a:r>
              <a:rPr lang="en-US" dirty="0" smtClean="0"/>
              <a:t>For example, the dfa in example 2.1 accepts the string 111 but rejects the string 110</a:t>
            </a:r>
            <a:endParaRPr lang="en-US" dirty="0"/>
          </a:p>
          <a:p>
            <a:pPr>
              <a:defRPr/>
            </a:pPr>
            <a:endParaRPr lang="en-US" baseline="-25000" dirty="0"/>
          </a:p>
        </p:txBody>
      </p:sp>
    </p:spTree>
    <p:extLst>
      <p:ext uri="{BB962C8B-B14F-4D97-AF65-F5344CB8AC3E}">
        <p14:creationId xmlns:p14="http://schemas.microsoft.com/office/powerpoint/2010/main" val="5902932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9859"/>
          </a:xfrm>
        </p:spPr>
        <p:txBody>
          <a:bodyPr>
            <a:normAutofit/>
          </a:bodyPr>
          <a:lstStyle/>
          <a:p>
            <a:r>
              <a:rPr lang="en-US" b="1" dirty="0">
                <a:solidFill>
                  <a:schemeClr val="accent5">
                    <a:lumMod val="50000"/>
                  </a:schemeClr>
                </a:solidFill>
              </a:rPr>
              <a:t>The Language Accepted by a DFA</a:t>
            </a:r>
          </a:p>
        </p:txBody>
      </p:sp>
      <p:sp>
        <p:nvSpPr>
          <p:cNvPr id="3" name="Content Placeholder 2"/>
          <p:cNvSpPr>
            <a:spLocks noGrp="1"/>
          </p:cNvSpPr>
          <p:nvPr>
            <p:ph idx="1"/>
          </p:nvPr>
        </p:nvSpPr>
        <p:spPr>
          <a:xfrm>
            <a:off x="628650" y="1571223"/>
            <a:ext cx="8091604" cy="4259766"/>
          </a:xfrm>
        </p:spPr>
        <p:txBody>
          <a:bodyPr>
            <a:normAutofit/>
          </a:bodyPr>
          <a:lstStyle/>
          <a:p>
            <a:pPr>
              <a:defRPr/>
            </a:pPr>
            <a:r>
              <a:rPr lang="en-US" dirty="0" smtClean="0"/>
              <a:t>For a given dfa, </a:t>
            </a:r>
            <a:r>
              <a:rPr lang="en-US" dirty="0"/>
              <a:t>the extended transition function </a:t>
            </a:r>
            <a:r>
              <a:rPr lang="el-GR" dirty="0">
                <a:cs typeface="Arial" charset="0"/>
              </a:rPr>
              <a:t>δ</a:t>
            </a:r>
            <a:r>
              <a:rPr lang="en-US" dirty="0">
                <a:cs typeface="Arial" charset="0"/>
              </a:rPr>
              <a:t>*</a:t>
            </a:r>
            <a:r>
              <a:rPr lang="en-US" sz="2400" dirty="0">
                <a:cs typeface="Arial" charset="0"/>
              </a:rPr>
              <a:t> </a:t>
            </a:r>
            <a:r>
              <a:rPr lang="en-US" dirty="0" smtClean="0">
                <a:cs typeface="Arial" charset="0"/>
              </a:rPr>
              <a:t>accepts as input a dfa state and an input string.  The value of the function is the state of the automaton after the string is processed.</a:t>
            </a:r>
          </a:p>
          <a:p>
            <a:pPr>
              <a:defRPr/>
            </a:pPr>
            <a:r>
              <a:rPr lang="en-US" dirty="0" smtClean="0"/>
              <a:t>Sample values of </a:t>
            </a:r>
            <a:r>
              <a:rPr lang="el-GR" dirty="0">
                <a:cs typeface="Arial" charset="0"/>
              </a:rPr>
              <a:t>δ</a:t>
            </a:r>
            <a:r>
              <a:rPr lang="en-US" dirty="0">
                <a:cs typeface="Arial" charset="0"/>
              </a:rPr>
              <a:t>* </a:t>
            </a:r>
            <a:r>
              <a:rPr lang="en-US" dirty="0" smtClean="0">
                <a:cs typeface="Arial" charset="0"/>
              </a:rPr>
              <a:t>f</a:t>
            </a:r>
            <a:r>
              <a:rPr lang="en-US" dirty="0" smtClean="0"/>
              <a:t>or the dfa in example 2.1,</a:t>
            </a:r>
          </a:p>
          <a:p>
            <a:pPr marL="0" indent="0">
              <a:buNone/>
              <a:defRPr/>
            </a:pPr>
            <a:r>
              <a:rPr lang="en-US" dirty="0"/>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1001)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1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000)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0</a:t>
            </a:r>
          </a:p>
          <a:p>
            <a:pPr>
              <a:defRPr/>
            </a:pPr>
            <a:r>
              <a:rPr lang="en-US" i="1" dirty="0"/>
              <a:t>The language accepted by a </a:t>
            </a:r>
            <a:r>
              <a:rPr lang="en-US" i="1" dirty="0" smtClean="0"/>
              <a:t>dfa</a:t>
            </a:r>
            <a:r>
              <a:rPr lang="en-US" dirty="0" smtClean="0"/>
              <a:t> </a:t>
            </a:r>
            <a:r>
              <a:rPr lang="en-US" dirty="0"/>
              <a:t>M is the set of all strings accepted by M</a:t>
            </a:r>
            <a:r>
              <a:rPr lang="en-US" dirty="0" smtClean="0"/>
              <a:t>.  More precisely, the set of all strings w such that </a:t>
            </a:r>
            <a:r>
              <a:rPr lang="el-GR" sz="2400" dirty="0" smtClean="0">
                <a:cs typeface="Arial" charset="0"/>
              </a:rPr>
              <a:t>δ</a:t>
            </a:r>
            <a:r>
              <a:rPr lang="en-US" sz="2400" dirty="0">
                <a:cs typeface="Arial" charset="0"/>
              </a:rPr>
              <a:t>*(</a:t>
            </a:r>
            <a:r>
              <a:rPr lang="en-US" sz="2400" dirty="0"/>
              <a:t>q</a:t>
            </a:r>
            <a:r>
              <a:rPr lang="en-US" sz="2400" baseline="-25000" dirty="0"/>
              <a:t>0</a:t>
            </a:r>
            <a:r>
              <a:rPr lang="en-US" dirty="0"/>
              <a:t>, w) results in a final state.</a:t>
            </a:r>
          </a:p>
          <a:p>
            <a:pPr marL="0" indent="0">
              <a:buNone/>
              <a:defRPr/>
            </a:pPr>
            <a:endParaRPr lang="en-US" dirty="0"/>
          </a:p>
          <a:p>
            <a:pPr>
              <a:defRPr/>
            </a:pPr>
            <a:endParaRPr lang="en-US" baseline="-25000" dirty="0"/>
          </a:p>
        </p:txBody>
      </p:sp>
    </p:spTree>
    <p:extLst>
      <p:ext uri="{BB962C8B-B14F-4D97-AF65-F5344CB8AC3E}">
        <p14:creationId xmlns:p14="http://schemas.microsoft.com/office/powerpoint/2010/main" val="36111019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A Sample Deterministic Finite Accepter</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825625"/>
            <a:ext cx="8091604" cy="2110756"/>
          </a:xfrm>
        </p:spPr>
        <p:txBody>
          <a:bodyPr>
            <a:normAutofit/>
          </a:bodyPr>
          <a:lstStyle/>
          <a:p>
            <a:pPr>
              <a:lnSpc>
                <a:spcPct val="110000"/>
              </a:lnSpc>
              <a:defRPr/>
            </a:pPr>
            <a:r>
              <a:rPr lang="en-US" dirty="0"/>
              <a:t>Example 2.3 shows a dfa to accept the set of all strings on </a:t>
            </a:r>
            <a:r>
              <a:rPr lang="en-US" dirty="0" smtClean="0"/>
              <a:t>{ </a:t>
            </a:r>
            <a:r>
              <a:rPr lang="en-US" dirty="0"/>
              <a:t>a, b } </a:t>
            </a:r>
            <a:r>
              <a:rPr lang="en-US" dirty="0" smtClean="0"/>
              <a:t>that start </a:t>
            </a:r>
            <a:r>
              <a:rPr lang="en-US" dirty="0"/>
              <a:t>with the prefix ab. </a:t>
            </a:r>
          </a:p>
          <a:p>
            <a:pPr marL="0" indent="0">
              <a:buNone/>
              <a:defRPr/>
            </a:pPr>
            <a:endParaRPr lang="en-US" i="1" dirty="0"/>
          </a:p>
          <a:p>
            <a:pPr>
              <a:defRPr/>
            </a:pPr>
            <a:endParaRPr lang="en-US" i="1" dirty="0" smtClean="0"/>
          </a:p>
          <a:p>
            <a:pPr marL="0" indent="0">
              <a:buNone/>
              <a:defRPr/>
            </a:pPr>
            <a:endParaRPr lang="en-US" baseline="-25000" dirty="0"/>
          </a:p>
        </p:txBody>
      </p:sp>
      <p:pic>
        <p:nvPicPr>
          <p:cNvPr id="2050" name="Picture 2" descr="C:\Users\taylor.ferracane\Desktop\Linz PPT Images\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990" y="3182453"/>
            <a:ext cx="4548020" cy="3014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283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smtClean="0">
                <a:solidFill>
                  <a:schemeClr val="hlink"/>
                </a:solidFill>
              </a:rPr>
              <a:t>Example</a:t>
            </a:r>
            <a:endParaRPr lang="en-US" altLang="en-US" dirty="0">
              <a:solidFill>
                <a:schemeClr val="hlink"/>
              </a:solidFill>
            </a:endParaRPr>
          </a:p>
        </p:txBody>
      </p:sp>
      <p:sp>
        <p:nvSpPr>
          <p:cNvPr id="8195" name="Rectangle 3"/>
          <p:cNvSpPr>
            <a:spLocks noGrp="1" noChangeArrowheads="1"/>
          </p:cNvSpPr>
          <p:nvPr>
            <p:ph type="body" idx="1"/>
          </p:nvPr>
        </p:nvSpPr>
        <p:spPr/>
        <p:txBody>
          <a:bodyPr/>
          <a:lstStyle/>
          <a:p>
            <a:r>
              <a:rPr lang="en-US" altLang="en-US" dirty="0"/>
              <a:t>Construct DFA to accept 00(0+1)*</a:t>
            </a:r>
          </a:p>
        </p:txBody>
      </p:sp>
      <p:sp>
        <p:nvSpPr>
          <p:cNvPr id="8227" name="Text Box 35"/>
          <p:cNvSpPr txBox="1">
            <a:spLocks noChangeArrowheads="1"/>
          </p:cNvSpPr>
          <p:nvPr/>
        </p:nvSpPr>
        <p:spPr bwMode="auto">
          <a:xfrm>
            <a:off x="3232422" y="3160713"/>
            <a:ext cx="3850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q</a:t>
            </a:r>
            <a:r>
              <a:rPr lang="en-US" altLang="en-US" baseline="-25000" dirty="0" smtClean="0"/>
              <a:t>0</a:t>
            </a:r>
            <a:endParaRPr lang="en-US" altLang="en-US" baseline="-25000" dirty="0"/>
          </a:p>
        </p:txBody>
      </p:sp>
      <p:sp>
        <p:nvSpPr>
          <p:cNvPr id="8228" name="Oval 36"/>
          <p:cNvSpPr>
            <a:spLocks noChangeArrowheads="1"/>
          </p:cNvSpPr>
          <p:nvPr/>
        </p:nvSpPr>
        <p:spPr bwMode="auto">
          <a:xfrm>
            <a:off x="3172097" y="32004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0" name="Line 38"/>
          <p:cNvSpPr>
            <a:spLocks noChangeShapeType="1"/>
          </p:cNvSpPr>
          <p:nvPr/>
        </p:nvSpPr>
        <p:spPr bwMode="auto">
          <a:xfrm>
            <a:off x="2943497" y="3352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31" name="Line 39"/>
          <p:cNvSpPr>
            <a:spLocks noChangeShapeType="1"/>
          </p:cNvSpPr>
          <p:nvPr/>
        </p:nvSpPr>
        <p:spPr bwMode="auto">
          <a:xfrm>
            <a:off x="3553097" y="3429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32" name="Oval 40"/>
          <p:cNvSpPr>
            <a:spLocks noChangeArrowheads="1"/>
          </p:cNvSpPr>
          <p:nvPr/>
        </p:nvSpPr>
        <p:spPr bwMode="auto">
          <a:xfrm>
            <a:off x="4238897" y="32004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3" name="Text Box 41"/>
          <p:cNvSpPr txBox="1">
            <a:spLocks noChangeArrowheads="1"/>
          </p:cNvSpPr>
          <p:nvPr/>
        </p:nvSpPr>
        <p:spPr bwMode="auto">
          <a:xfrm>
            <a:off x="4299222" y="3160713"/>
            <a:ext cx="3850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q</a:t>
            </a:r>
            <a:r>
              <a:rPr lang="en-US" altLang="en-US" baseline="-25000" dirty="0" smtClean="0"/>
              <a:t>1</a:t>
            </a:r>
            <a:endParaRPr lang="en-US" altLang="en-US" baseline="-25000" dirty="0"/>
          </a:p>
        </p:txBody>
      </p:sp>
      <p:sp>
        <p:nvSpPr>
          <p:cNvPr id="8235" name="Line 43"/>
          <p:cNvSpPr>
            <a:spLocks noChangeShapeType="1"/>
          </p:cNvSpPr>
          <p:nvPr/>
        </p:nvSpPr>
        <p:spPr bwMode="auto">
          <a:xfrm>
            <a:off x="4619897" y="3429000"/>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37" name="Text Box 45"/>
          <p:cNvSpPr txBox="1">
            <a:spLocks noChangeArrowheads="1"/>
          </p:cNvSpPr>
          <p:nvPr/>
        </p:nvSpPr>
        <p:spPr bwMode="auto">
          <a:xfrm>
            <a:off x="5222713" y="3160713"/>
            <a:ext cx="3850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q</a:t>
            </a:r>
            <a:r>
              <a:rPr lang="en-US" altLang="en-US" baseline="-25000" dirty="0" smtClean="0"/>
              <a:t>2</a:t>
            </a:r>
            <a:endParaRPr lang="en-US" altLang="en-US" baseline="-25000" dirty="0"/>
          </a:p>
        </p:txBody>
      </p:sp>
      <p:sp>
        <p:nvSpPr>
          <p:cNvPr id="8236" name="Oval 44"/>
          <p:cNvSpPr>
            <a:spLocks noChangeArrowheads="1"/>
          </p:cNvSpPr>
          <p:nvPr/>
        </p:nvSpPr>
        <p:spPr bwMode="auto">
          <a:xfrm>
            <a:off x="5229497" y="32004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8" name="Text Box 46"/>
          <p:cNvSpPr txBox="1">
            <a:spLocks noChangeArrowheads="1"/>
          </p:cNvSpPr>
          <p:nvPr/>
        </p:nvSpPr>
        <p:spPr bwMode="auto">
          <a:xfrm>
            <a:off x="3613422" y="3008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8239" name="Text Box 47"/>
          <p:cNvSpPr txBox="1">
            <a:spLocks noChangeArrowheads="1"/>
          </p:cNvSpPr>
          <p:nvPr/>
        </p:nvSpPr>
        <p:spPr bwMode="auto">
          <a:xfrm>
            <a:off x="4696097" y="30480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8240" name="Line 48"/>
          <p:cNvSpPr>
            <a:spLocks noChangeShapeType="1"/>
          </p:cNvSpPr>
          <p:nvPr/>
        </p:nvSpPr>
        <p:spPr bwMode="auto">
          <a:xfrm>
            <a:off x="3476897" y="3505200"/>
            <a:ext cx="3048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1" name="Text Box 49"/>
          <p:cNvSpPr txBox="1">
            <a:spLocks noChangeArrowheads="1"/>
          </p:cNvSpPr>
          <p:nvPr/>
        </p:nvSpPr>
        <p:spPr bwMode="auto">
          <a:xfrm>
            <a:off x="3613422" y="3617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8242" name="Oval 50"/>
          <p:cNvSpPr>
            <a:spLocks noChangeArrowheads="1"/>
          </p:cNvSpPr>
          <p:nvPr/>
        </p:nvSpPr>
        <p:spPr bwMode="auto">
          <a:xfrm>
            <a:off x="3705497" y="42672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43" name="Text Box 51"/>
          <p:cNvSpPr txBox="1">
            <a:spLocks noChangeArrowheads="1"/>
          </p:cNvSpPr>
          <p:nvPr/>
        </p:nvSpPr>
        <p:spPr bwMode="auto">
          <a:xfrm>
            <a:off x="3705497" y="4267200"/>
            <a:ext cx="346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cs typeface="Arial" panose="020B0604020202020204" pitchFamily="34" charset="0"/>
              </a:rPr>
              <a:t>Ǿ</a:t>
            </a:r>
          </a:p>
        </p:txBody>
      </p:sp>
      <p:sp>
        <p:nvSpPr>
          <p:cNvPr id="8244" name="Line 52"/>
          <p:cNvSpPr>
            <a:spLocks noChangeShapeType="1"/>
          </p:cNvSpPr>
          <p:nvPr/>
        </p:nvSpPr>
        <p:spPr bwMode="auto">
          <a:xfrm flipH="1">
            <a:off x="4010297" y="3581400"/>
            <a:ext cx="381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5" name="Text Box 53"/>
          <p:cNvSpPr txBox="1">
            <a:spLocks noChangeArrowheads="1"/>
          </p:cNvSpPr>
          <p:nvPr/>
        </p:nvSpPr>
        <p:spPr bwMode="auto">
          <a:xfrm>
            <a:off x="4223022" y="38465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8246" name="Freeform 54"/>
          <p:cNvSpPr>
            <a:spLocks/>
          </p:cNvSpPr>
          <p:nvPr/>
        </p:nvSpPr>
        <p:spPr bwMode="auto">
          <a:xfrm>
            <a:off x="3514997" y="4572000"/>
            <a:ext cx="901700" cy="596900"/>
          </a:xfrm>
          <a:custGeom>
            <a:avLst/>
            <a:gdLst>
              <a:gd name="T0" fmla="*/ 120 w 568"/>
              <a:gd name="T1" fmla="*/ 0 h 376"/>
              <a:gd name="T2" fmla="*/ 24 w 568"/>
              <a:gd name="T3" fmla="*/ 96 h 376"/>
              <a:gd name="T4" fmla="*/ 24 w 568"/>
              <a:gd name="T5" fmla="*/ 288 h 376"/>
              <a:gd name="T6" fmla="*/ 168 w 568"/>
              <a:gd name="T7" fmla="*/ 336 h 376"/>
              <a:gd name="T8" fmla="*/ 504 w 568"/>
              <a:gd name="T9" fmla="*/ 336 h 376"/>
              <a:gd name="T10" fmla="*/ 552 w 568"/>
              <a:gd name="T11" fmla="*/ 96 h 376"/>
            </a:gdLst>
            <a:ahLst/>
            <a:cxnLst>
              <a:cxn ang="0">
                <a:pos x="T0" y="T1"/>
              </a:cxn>
              <a:cxn ang="0">
                <a:pos x="T2" y="T3"/>
              </a:cxn>
              <a:cxn ang="0">
                <a:pos x="T4" y="T5"/>
              </a:cxn>
              <a:cxn ang="0">
                <a:pos x="T6" y="T7"/>
              </a:cxn>
              <a:cxn ang="0">
                <a:pos x="T8" y="T9"/>
              </a:cxn>
              <a:cxn ang="0">
                <a:pos x="T10" y="T11"/>
              </a:cxn>
            </a:cxnLst>
            <a:rect l="0" t="0" r="r" b="b"/>
            <a:pathLst>
              <a:path w="568" h="376">
                <a:moveTo>
                  <a:pt x="120" y="0"/>
                </a:moveTo>
                <a:cubicBezTo>
                  <a:pt x="80" y="24"/>
                  <a:pt x="40" y="48"/>
                  <a:pt x="24" y="96"/>
                </a:cubicBezTo>
                <a:cubicBezTo>
                  <a:pt x="8" y="144"/>
                  <a:pt x="0" y="248"/>
                  <a:pt x="24" y="288"/>
                </a:cubicBezTo>
                <a:cubicBezTo>
                  <a:pt x="48" y="328"/>
                  <a:pt x="88" y="328"/>
                  <a:pt x="168" y="336"/>
                </a:cubicBezTo>
                <a:cubicBezTo>
                  <a:pt x="248" y="344"/>
                  <a:pt x="440" y="376"/>
                  <a:pt x="504" y="336"/>
                </a:cubicBezTo>
                <a:cubicBezTo>
                  <a:pt x="568" y="296"/>
                  <a:pt x="544" y="136"/>
                  <a:pt x="552" y="9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7" name="Line 55"/>
          <p:cNvSpPr>
            <a:spLocks noChangeShapeType="1"/>
          </p:cNvSpPr>
          <p:nvPr/>
        </p:nvSpPr>
        <p:spPr bwMode="auto">
          <a:xfrm flipH="1" flipV="1">
            <a:off x="4086497" y="4495800"/>
            <a:ext cx="304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48" name="Text Box 56"/>
          <p:cNvSpPr txBox="1">
            <a:spLocks noChangeArrowheads="1"/>
          </p:cNvSpPr>
          <p:nvPr/>
        </p:nvSpPr>
        <p:spPr bwMode="auto">
          <a:xfrm>
            <a:off x="3765822" y="5141913"/>
            <a:ext cx="50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0,1</a:t>
            </a:r>
          </a:p>
        </p:txBody>
      </p:sp>
      <p:cxnSp>
        <p:nvCxnSpPr>
          <p:cNvPr id="8251" name="AutoShape 59"/>
          <p:cNvCxnSpPr>
            <a:cxnSpLocks noChangeShapeType="1"/>
            <a:stCxn id="8237" idx="3"/>
            <a:endCxn id="8237" idx="0"/>
          </p:cNvCxnSpPr>
          <p:nvPr/>
        </p:nvCxnSpPr>
        <p:spPr bwMode="auto">
          <a:xfrm flipH="1" flipV="1">
            <a:off x="5461272" y="3200400"/>
            <a:ext cx="155575" cy="184150"/>
          </a:xfrm>
          <a:prstGeom prst="curvedConnector4">
            <a:avLst>
              <a:gd name="adj1" fmla="val -146940"/>
              <a:gd name="adj2" fmla="val 22413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52" name="Text Box 60"/>
          <p:cNvSpPr txBox="1">
            <a:spLocks noChangeArrowheads="1"/>
          </p:cNvSpPr>
          <p:nvPr/>
        </p:nvSpPr>
        <p:spPr bwMode="auto">
          <a:xfrm>
            <a:off x="5823222" y="270351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0, 1</a:t>
            </a:r>
          </a:p>
        </p:txBody>
      </p:sp>
      <p:sp>
        <p:nvSpPr>
          <p:cNvPr id="8253" name="Oval 61"/>
          <p:cNvSpPr>
            <a:spLocks noChangeArrowheads="1"/>
          </p:cNvSpPr>
          <p:nvPr/>
        </p:nvSpPr>
        <p:spPr bwMode="auto">
          <a:xfrm>
            <a:off x="5293864" y="3243263"/>
            <a:ext cx="240433" cy="261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69214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27"/>
                                        </p:tgtEl>
                                        <p:attrNameLst>
                                          <p:attrName>style.visibility</p:attrName>
                                        </p:attrNameLst>
                                      </p:cBhvr>
                                      <p:to>
                                        <p:strVal val="visible"/>
                                      </p:to>
                                    </p:set>
                                    <p:anim calcmode="lin" valueType="num">
                                      <p:cBhvr additive="base">
                                        <p:cTn id="7" dur="500" fill="hold"/>
                                        <p:tgtEl>
                                          <p:spTgt spid="8227"/>
                                        </p:tgtEl>
                                        <p:attrNameLst>
                                          <p:attrName>ppt_x</p:attrName>
                                        </p:attrNameLst>
                                      </p:cBhvr>
                                      <p:tavLst>
                                        <p:tav tm="0">
                                          <p:val>
                                            <p:strVal val="#ppt_x"/>
                                          </p:val>
                                        </p:tav>
                                        <p:tav tm="100000">
                                          <p:val>
                                            <p:strVal val="#ppt_x"/>
                                          </p:val>
                                        </p:tav>
                                      </p:tavLst>
                                    </p:anim>
                                    <p:anim calcmode="lin" valueType="num">
                                      <p:cBhvr additive="base">
                                        <p:cTn id="8" dur="500" fill="hold"/>
                                        <p:tgtEl>
                                          <p:spTgt spid="82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228"/>
                                        </p:tgtEl>
                                        <p:attrNameLst>
                                          <p:attrName>style.visibility</p:attrName>
                                        </p:attrNameLst>
                                      </p:cBhvr>
                                      <p:to>
                                        <p:strVal val="visible"/>
                                      </p:to>
                                    </p:set>
                                    <p:anim calcmode="lin" valueType="num">
                                      <p:cBhvr additive="base">
                                        <p:cTn id="11" dur="500" fill="hold"/>
                                        <p:tgtEl>
                                          <p:spTgt spid="8228"/>
                                        </p:tgtEl>
                                        <p:attrNameLst>
                                          <p:attrName>ppt_x</p:attrName>
                                        </p:attrNameLst>
                                      </p:cBhvr>
                                      <p:tavLst>
                                        <p:tav tm="0">
                                          <p:val>
                                            <p:strVal val="#ppt_x"/>
                                          </p:val>
                                        </p:tav>
                                        <p:tav tm="100000">
                                          <p:val>
                                            <p:strVal val="#ppt_x"/>
                                          </p:val>
                                        </p:tav>
                                      </p:tavLst>
                                    </p:anim>
                                    <p:anim calcmode="lin" valueType="num">
                                      <p:cBhvr additive="base">
                                        <p:cTn id="12" dur="500" fill="hold"/>
                                        <p:tgtEl>
                                          <p:spTgt spid="82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30"/>
                                        </p:tgtEl>
                                        <p:attrNameLst>
                                          <p:attrName>style.visibility</p:attrName>
                                        </p:attrNameLst>
                                      </p:cBhvr>
                                      <p:to>
                                        <p:strVal val="visible"/>
                                      </p:to>
                                    </p:set>
                                    <p:anim calcmode="lin" valueType="num">
                                      <p:cBhvr additive="base">
                                        <p:cTn id="15" dur="500" fill="hold"/>
                                        <p:tgtEl>
                                          <p:spTgt spid="8230"/>
                                        </p:tgtEl>
                                        <p:attrNameLst>
                                          <p:attrName>ppt_x</p:attrName>
                                        </p:attrNameLst>
                                      </p:cBhvr>
                                      <p:tavLst>
                                        <p:tav tm="0">
                                          <p:val>
                                            <p:strVal val="#ppt_x"/>
                                          </p:val>
                                        </p:tav>
                                        <p:tav tm="100000">
                                          <p:val>
                                            <p:strVal val="#ppt_x"/>
                                          </p:val>
                                        </p:tav>
                                      </p:tavLst>
                                    </p:anim>
                                    <p:anim calcmode="lin" valueType="num">
                                      <p:cBhvr additive="base">
                                        <p:cTn id="16" dur="500" fill="hold"/>
                                        <p:tgtEl>
                                          <p:spTgt spid="823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8231"/>
                                        </p:tgtEl>
                                        <p:attrNameLst>
                                          <p:attrName>style.visibility</p:attrName>
                                        </p:attrNameLst>
                                      </p:cBhvr>
                                      <p:to>
                                        <p:strVal val="visible"/>
                                      </p:to>
                                    </p:set>
                                    <p:anim calcmode="lin" valueType="num">
                                      <p:cBhvr additive="base">
                                        <p:cTn id="21" dur="500" fill="hold"/>
                                        <p:tgtEl>
                                          <p:spTgt spid="8231"/>
                                        </p:tgtEl>
                                        <p:attrNameLst>
                                          <p:attrName>ppt_x</p:attrName>
                                        </p:attrNameLst>
                                      </p:cBhvr>
                                      <p:tavLst>
                                        <p:tav tm="0">
                                          <p:val>
                                            <p:strVal val="#ppt_x"/>
                                          </p:val>
                                        </p:tav>
                                        <p:tav tm="100000">
                                          <p:val>
                                            <p:strVal val="#ppt_x"/>
                                          </p:val>
                                        </p:tav>
                                      </p:tavLst>
                                    </p:anim>
                                    <p:anim calcmode="lin" valueType="num">
                                      <p:cBhvr additive="base">
                                        <p:cTn id="22" dur="500" fill="hold"/>
                                        <p:tgtEl>
                                          <p:spTgt spid="823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238"/>
                                        </p:tgtEl>
                                        <p:attrNameLst>
                                          <p:attrName>style.visibility</p:attrName>
                                        </p:attrNameLst>
                                      </p:cBhvr>
                                      <p:to>
                                        <p:strVal val="visible"/>
                                      </p:to>
                                    </p:set>
                                    <p:anim calcmode="lin" valueType="num">
                                      <p:cBhvr additive="base">
                                        <p:cTn id="25" dur="500" fill="hold"/>
                                        <p:tgtEl>
                                          <p:spTgt spid="8238"/>
                                        </p:tgtEl>
                                        <p:attrNameLst>
                                          <p:attrName>ppt_x</p:attrName>
                                        </p:attrNameLst>
                                      </p:cBhvr>
                                      <p:tavLst>
                                        <p:tav tm="0">
                                          <p:val>
                                            <p:strVal val="#ppt_x"/>
                                          </p:val>
                                        </p:tav>
                                        <p:tav tm="100000">
                                          <p:val>
                                            <p:strVal val="#ppt_x"/>
                                          </p:val>
                                        </p:tav>
                                      </p:tavLst>
                                    </p:anim>
                                    <p:anim calcmode="lin" valueType="num">
                                      <p:cBhvr additive="base">
                                        <p:cTn id="26" dur="500" fill="hold"/>
                                        <p:tgtEl>
                                          <p:spTgt spid="823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233"/>
                                        </p:tgtEl>
                                        <p:attrNameLst>
                                          <p:attrName>style.visibility</p:attrName>
                                        </p:attrNameLst>
                                      </p:cBhvr>
                                      <p:to>
                                        <p:strVal val="visible"/>
                                      </p:to>
                                    </p:set>
                                    <p:anim calcmode="lin" valueType="num">
                                      <p:cBhvr additive="base">
                                        <p:cTn id="31" dur="500" fill="hold"/>
                                        <p:tgtEl>
                                          <p:spTgt spid="8233"/>
                                        </p:tgtEl>
                                        <p:attrNameLst>
                                          <p:attrName>ppt_x</p:attrName>
                                        </p:attrNameLst>
                                      </p:cBhvr>
                                      <p:tavLst>
                                        <p:tav tm="0">
                                          <p:val>
                                            <p:strVal val="#ppt_x"/>
                                          </p:val>
                                        </p:tav>
                                        <p:tav tm="100000">
                                          <p:val>
                                            <p:strVal val="#ppt_x"/>
                                          </p:val>
                                        </p:tav>
                                      </p:tavLst>
                                    </p:anim>
                                    <p:anim calcmode="lin" valueType="num">
                                      <p:cBhvr additive="base">
                                        <p:cTn id="32" dur="500" fill="hold"/>
                                        <p:tgtEl>
                                          <p:spTgt spid="823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232"/>
                                        </p:tgtEl>
                                        <p:attrNameLst>
                                          <p:attrName>style.visibility</p:attrName>
                                        </p:attrNameLst>
                                      </p:cBhvr>
                                      <p:to>
                                        <p:strVal val="visible"/>
                                      </p:to>
                                    </p:set>
                                    <p:anim calcmode="lin" valueType="num">
                                      <p:cBhvr additive="base">
                                        <p:cTn id="37" dur="500" fill="hold"/>
                                        <p:tgtEl>
                                          <p:spTgt spid="8232"/>
                                        </p:tgtEl>
                                        <p:attrNameLst>
                                          <p:attrName>ppt_x</p:attrName>
                                        </p:attrNameLst>
                                      </p:cBhvr>
                                      <p:tavLst>
                                        <p:tav tm="0">
                                          <p:val>
                                            <p:strVal val="#ppt_x"/>
                                          </p:val>
                                        </p:tav>
                                        <p:tav tm="100000">
                                          <p:val>
                                            <p:strVal val="#ppt_x"/>
                                          </p:val>
                                        </p:tav>
                                      </p:tavLst>
                                    </p:anim>
                                    <p:anim calcmode="lin" valueType="num">
                                      <p:cBhvr additive="base">
                                        <p:cTn id="38" dur="500" fill="hold"/>
                                        <p:tgtEl>
                                          <p:spTgt spid="823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235"/>
                                        </p:tgtEl>
                                        <p:attrNameLst>
                                          <p:attrName>style.visibility</p:attrName>
                                        </p:attrNameLst>
                                      </p:cBhvr>
                                      <p:to>
                                        <p:strVal val="visible"/>
                                      </p:to>
                                    </p:set>
                                    <p:anim calcmode="lin" valueType="num">
                                      <p:cBhvr additive="base">
                                        <p:cTn id="43" dur="500" fill="hold"/>
                                        <p:tgtEl>
                                          <p:spTgt spid="8235"/>
                                        </p:tgtEl>
                                        <p:attrNameLst>
                                          <p:attrName>ppt_x</p:attrName>
                                        </p:attrNameLst>
                                      </p:cBhvr>
                                      <p:tavLst>
                                        <p:tav tm="0">
                                          <p:val>
                                            <p:strVal val="#ppt_x"/>
                                          </p:val>
                                        </p:tav>
                                        <p:tav tm="100000">
                                          <p:val>
                                            <p:strVal val="#ppt_x"/>
                                          </p:val>
                                        </p:tav>
                                      </p:tavLst>
                                    </p:anim>
                                    <p:anim calcmode="lin" valueType="num">
                                      <p:cBhvr additive="base">
                                        <p:cTn id="44" dur="500" fill="hold"/>
                                        <p:tgtEl>
                                          <p:spTgt spid="82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239"/>
                                        </p:tgtEl>
                                        <p:attrNameLst>
                                          <p:attrName>style.visibility</p:attrName>
                                        </p:attrNameLst>
                                      </p:cBhvr>
                                      <p:to>
                                        <p:strVal val="visible"/>
                                      </p:to>
                                    </p:set>
                                    <p:anim calcmode="lin" valueType="num">
                                      <p:cBhvr additive="base">
                                        <p:cTn id="47" dur="500" fill="hold"/>
                                        <p:tgtEl>
                                          <p:spTgt spid="8239"/>
                                        </p:tgtEl>
                                        <p:attrNameLst>
                                          <p:attrName>ppt_x</p:attrName>
                                        </p:attrNameLst>
                                      </p:cBhvr>
                                      <p:tavLst>
                                        <p:tav tm="0">
                                          <p:val>
                                            <p:strVal val="#ppt_x"/>
                                          </p:val>
                                        </p:tav>
                                        <p:tav tm="100000">
                                          <p:val>
                                            <p:strVal val="#ppt_x"/>
                                          </p:val>
                                        </p:tav>
                                      </p:tavLst>
                                    </p:anim>
                                    <p:anim calcmode="lin" valueType="num">
                                      <p:cBhvr additive="base">
                                        <p:cTn id="48" dur="500" fill="hold"/>
                                        <p:tgtEl>
                                          <p:spTgt spid="823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8237"/>
                                        </p:tgtEl>
                                        <p:attrNameLst>
                                          <p:attrName>style.visibility</p:attrName>
                                        </p:attrNameLst>
                                      </p:cBhvr>
                                      <p:to>
                                        <p:strVal val="visible"/>
                                      </p:to>
                                    </p:set>
                                    <p:anim calcmode="lin" valueType="num">
                                      <p:cBhvr additive="base">
                                        <p:cTn id="53" dur="500" fill="hold"/>
                                        <p:tgtEl>
                                          <p:spTgt spid="8237"/>
                                        </p:tgtEl>
                                        <p:attrNameLst>
                                          <p:attrName>ppt_x</p:attrName>
                                        </p:attrNameLst>
                                      </p:cBhvr>
                                      <p:tavLst>
                                        <p:tav tm="0">
                                          <p:val>
                                            <p:strVal val="#ppt_x"/>
                                          </p:val>
                                        </p:tav>
                                        <p:tav tm="100000">
                                          <p:val>
                                            <p:strVal val="#ppt_x"/>
                                          </p:val>
                                        </p:tav>
                                      </p:tavLst>
                                    </p:anim>
                                    <p:anim calcmode="lin" valueType="num">
                                      <p:cBhvr additive="base">
                                        <p:cTn id="54" dur="500" fill="hold"/>
                                        <p:tgtEl>
                                          <p:spTgt spid="823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8236"/>
                                        </p:tgtEl>
                                        <p:attrNameLst>
                                          <p:attrName>style.visibility</p:attrName>
                                        </p:attrNameLst>
                                      </p:cBhvr>
                                      <p:to>
                                        <p:strVal val="visible"/>
                                      </p:to>
                                    </p:set>
                                    <p:anim calcmode="lin" valueType="num">
                                      <p:cBhvr additive="base">
                                        <p:cTn id="59" dur="500" fill="hold"/>
                                        <p:tgtEl>
                                          <p:spTgt spid="8236"/>
                                        </p:tgtEl>
                                        <p:attrNameLst>
                                          <p:attrName>ppt_x</p:attrName>
                                        </p:attrNameLst>
                                      </p:cBhvr>
                                      <p:tavLst>
                                        <p:tav tm="0">
                                          <p:val>
                                            <p:strVal val="#ppt_x"/>
                                          </p:val>
                                        </p:tav>
                                        <p:tav tm="100000">
                                          <p:val>
                                            <p:strVal val="#ppt_x"/>
                                          </p:val>
                                        </p:tav>
                                      </p:tavLst>
                                    </p:anim>
                                    <p:anim calcmode="lin" valueType="num">
                                      <p:cBhvr additive="base">
                                        <p:cTn id="60" dur="500" fill="hold"/>
                                        <p:tgtEl>
                                          <p:spTgt spid="8236"/>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nodeType="clickEffect">
                                  <p:stCondLst>
                                    <p:cond delay="0"/>
                                  </p:stCondLst>
                                  <p:childTnLst>
                                    <p:set>
                                      <p:cBhvr>
                                        <p:cTn id="64" dur="1" fill="hold">
                                          <p:stCondLst>
                                            <p:cond delay="0"/>
                                          </p:stCondLst>
                                        </p:cTn>
                                        <p:tgtEl>
                                          <p:spTgt spid="8240"/>
                                        </p:tgtEl>
                                        <p:attrNameLst>
                                          <p:attrName>style.visibility</p:attrName>
                                        </p:attrNameLst>
                                      </p:cBhvr>
                                      <p:to>
                                        <p:strVal val="visible"/>
                                      </p:to>
                                    </p:set>
                                    <p:anim calcmode="lin" valueType="num">
                                      <p:cBhvr additive="base">
                                        <p:cTn id="65" dur="500" fill="hold"/>
                                        <p:tgtEl>
                                          <p:spTgt spid="8240"/>
                                        </p:tgtEl>
                                        <p:attrNameLst>
                                          <p:attrName>ppt_x</p:attrName>
                                        </p:attrNameLst>
                                      </p:cBhvr>
                                      <p:tavLst>
                                        <p:tav tm="0">
                                          <p:val>
                                            <p:strVal val="#ppt_x"/>
                                          </p:val>
                                        </p:tav>
                                        <p:tav tm="100000">
                                          <p:val>
                                            <p:strVal val="#ppt_x"/>
                                          </p:val>
                                        </p:tav>
                                      </p:tavLst>
                                    </p:anim>
                                    <p:anim calcmode="lin" valueType="num">
                                      <p:cBhvr additive="base">
                                        <p:cTn id="66" dur="500" fill="hold"/>
                                        <p:tgtEl>
                                          <p:spTgt spid="824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241"/>
                                        </p:tgtEl>
                                        <p:attrNameLst>
                                          <p:attrName>style.visibility</p:attrName>
                                        </p:attrNameLst>
                                      </p:cBhvr>
                                      <p:to>
                                        <p:strVal val="visible"/>
                                      </p:to>
                                    </p:set>
                                    <p:anim calcmode="lin" valueType="num">
                                      <p:cBhvr additive="base">
                                        <p:cTn id="69" dur="500" fill="hold"/>
                                        <p:tgtEl>
                                          <p:spTgt spid="8241"/>
                                        </p:tgtEl>
                                        <p:attrNameLst>
                                          <p:attrName>ppt_x</p:attrName>
                                        </p:attrNameLst>
                                      </p:cBhvr>
                                      <p:tavLst>
                                        <p:tav tm="0">
                                          <p:val>
                                            <p:strVal val="#ppt_x"/>
                                          </p:val>
                                        </p:tav>
                                        <p:tav tm="100000">
                                          <p:val>
                                            <p:strVal val="#ppt_x"/>
                                          </p:val>
                                        </p:tav>
                                      </p:tavLst>
                                    </p:anim>
                                    <p:anim calcmode="lin" valueType="num">
                                      <p:cBhvr additive="base">
                                        <p:cTn id="70" dur="500" fill="hold"/>
                                        <p:tgtEl>
                                          <p:spTgt spid="8241"/>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8242"/>
                                        </p:tgtEl>
                                        <p:attrNameLst>
                                          <p:attrName>style.visibility</p:attrName>
                                        </p:attrNameLst>
                                      </p:cBhvr>
                                      <p:to>
                                        <p:strVal val="visible"/>
                                      </p:to>
                                    </p:set>
                                    <p:anim calcmode="lin" valueType="num">
                                      <p:cBhvr additive="base">
                                        <p:cTn id="75" dur="500" fill="hold"/>
                                        <p:tgtEl>
                                          <p:spTgt spid="8242"/>
                                        </p:tgtEl>
                                        <p:attrNameLst>
                                          <p:attrName>ppt_x</p:attrName>
                                        </p:attrNameLst>
                                      </p:cBhvr>
                                      <p:tavLst>
                                        <p:tav tm="0">
                                          <p:val>
                                            <p:strVal val="#ppt_x"/>
                                          </p:val>
                                        </p:tav>
                                        <p:tav tm="100000">
                                          <p:val>
                                            <p:strVal val="#ppt_x"/>
                                          </p:val>
                                        </p:tav>
                                      </p:tavLst>
                                    </p:anim>
                                    <p:anim calcmode="lin" valueType="num">
                                      <p:cBhvr additive="base">
                                        <p:cTn id="76" dur="500" fill="hold"/>
                                        <p:tgtEl>
                                          <p:spTgt spid="824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243"/>
                                        </p:tgtEl>
                                        <p:attrNameLst>
                                          <p:attrName>style.visibility</p:attrName>
                                        </p:attrNameLst>
                                      </p:cBhvr>
                                      <p:to>
                                        <p:strVal val="visible"/>
                                      </p:to>
                                    </p:set>
                                    <p:anim calcmode="lin" valueType="num">
                                      <p:cBhvr additive="base">
                                        <p:cTn id="79" dur="500" fill="hold"/>
                                        <p:tgtEl>
                                          <p:spTgt spid="8243"/>
                                        </p:tgtEl>
                                        <p:attrNameLst>
                                          <p:attrName>ppt_x</p:attrName>
                                        </p:attrNameLst>
                                      </p:cBhvr>
                                      <p:tavLst>
                                        <p:tav tm="0">
                                          <p:val>
                                            <p:strVal val="#ppt_x"/>
                                          </p:val>
                                        </p:tav>
                                        <p:tav tm="100000">
                                          <p:val>
                                            <p:strVal val="#ppt_x"/>
                                          </p:val>
                                        </p:tav>
                                      </p:tavLst>
                                    </p:anim>
                                    <p:anim calcmode="lin" valueType="num">
                                      <p:cBhvr additive="base">
                                        <p:cTn id="80" dur="500" fill="hold"/>
                                        <p:tgtEl>
                                          <p:spTgt spid="824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8244"/>
                                        </p:tgtEl>
                                        <p:attrNameLst>
                                          <p:attrName>style.visibility</p:attrName>
                                        </p:attrNameLst>
                                      </p:cBhvr>
                                      <p:to>
                                        <p:strVal val="visible"/>
                                      </p:to>
                                    </p:set>
                                    <p:anim calcmode="lin" valueType="num">
                                      <p:cBhvr additive="base">
                                        <p:cTn id="85" dur="500" fill="hold"/>
                                        <p:tgtEl>
                                          <p:spTgt spid="8244"/>
                                        </p:tgtEl>
                                        <p:attrNameLst>
                                          <p:attrName>ppt_x</p:attrName>
                                        </p:attrNameLst>
                                      </p:cBhvr>
                                      <p:tavLst>
                                        <p:tav tm="0">
                                          <p:val>
                                            <p:strVal val="#ppt_x"/>
                                          </p:val>
                                        </p:tav>
                                        <p:tav tm="100000">
                                          <p:val>
                                            <p:strVal val="#ppt_x"/>
                                          </p:val>
                                        </p:tav>
                                      </p:tavLst>
                                    </p:anim>
                                    <p:anim calcmode="lin" valueType="num">
                                      <p:cBhvr additive="base">
                                        <p:cTn id="86" dur="500" fill="hold"/>
                                        <p:tgtEl>
                                          <p:spTgt spid="824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8245"/>
                                        </p:tgtEl>
                                        <p:attrNameLst>
                                          <p:attrName>style.visibility</p:attrName>
                                        </p:attrNameLst>
                                      </p:cBhvr>
                                      <p:to>
                                        <p:strVal val="visible"/>
                                      </p:to>
                                    </p:set>
                                    <p:anim calcmode="lin" valueType="num">
                                      <p:cBhvr additive="base">
                                        <p:cTn id="89" dur="500" fill="hold"/>
                                        <p:tgtEl>
                                          <p:spTgt spid="8245"/>
                                        </p:tgtEl>
                                        <p:attrNameLst>
                                          <p:attrName>ppt_x</p:attrName>
                                        </p:attrNameLst>
                                      </p:cBhvr>
                                      <p:tavLst>
                                        <p:tav tm="0">
                                          <p:val>
                                            <p:strVal val="#ppt_x"/>
                                          </p:val>
                                        </p:tav>
                                        <p:tav tm="100000">
                                          <p:val>
                                            <p:strVal val="#ppt_x"/>
                                          </p:val>
                                        </p:tav>
                                      </p:tavLst>
                                    </p:anim>
                                    <p:anim calcmode="lin" valueType="num">
                                      <p:cBhvr additive="base">
                                        <p:cTn id="90" dur="500" fill="hold"/>
                                        <p:tgtEl>
                                          <p:spTgt spid="824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4" fill="hold" nodeType="clickEffect">
                                  <p:stCondLst>
                                    <p:cond delay="0"/>
                                  </p:stCondLst>
                                  <p:childTnLst>
                                    <p:set>
                                      <p:cBhvr>
                                        <p:cTn id="94" dur="1" fill="hold">
                                          <p:stCondLst>
                                            <p:cond delay="0"/>
                                          </p:stCondLst>
                                        </p:cTn>
                                        <p:tgtEl>
                                          <p:spTgt spid="8246"/>
                                        </p:tgtEl>
                                        <p:attrNameLst>
                                          <p:attrName>style.visibility</p:attrName>
                                        </p:attrNameLst>
                                      </p:cBhvr>
                                      <p:to>
                                        <p:strVal val="visible"/>
                                      </p:to>
                                    </p:set>
                                    <p:anim calcmode="lin" valueType="num">
                                      <p:cBhvr additive="base">
                                        <p:cTn id="95" dur="500" fill="hold"/>
                                        <p:tgtEl>
                                          <p:spTgt spid="8246"/>
                                        </p:tgtEl>
                                        <p:attrNameLst>
                                          <p:attrName>ppt_x</p:attrName>
                                        </p:attrNameLst>
                                      </p:cBhvr>
                                      <p:tavLst>
                                        <p:tav tm="0">
                                          <p:val>
                                            <p:strVal val="#ppt_x"/>
                                          </p:val>
                                        </p:tav>
                                        <p:tav tm="100000">
                                          <p:val>
                                            <p:strVal val="#ppt_x"/>
                                          </p:val>
                                        </p:tav>
                                      </p:tavLst>
                                    </p:anim>
                                    <p:anim calcmode="lin" valueType="num">
                                      <p:cBhvr additive="base">
                                        <p:cTn id="96" dur="500" fill="hold"/>
                                        <p:tgtEl>
                                          <p:spTgt spid="8246"/>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8247"/>
                                        </p:tgtEl>
                                        <p:attrNameLst>
                                          <p:attrName>style.visibility</p:attrName>
                                        </p:attrNameLst>
                                      </p:cBhvr>
                                      <p:to>
                                        <p:strVal val="visible"/>
                                      </p:to>
                                    </p:set>
                                    <p:anim calcmode="lin" valueType="num">
                                      <p:cBhvr additive="base">
                                        <p:cTn id="99" dur="500" fill="hold"/>
                                        <p:tgtEl>
                                          <p:spTgt spid="8247"/>
                                        </p:tgtEl>
                                        <p:attrNameLst>
                                          <p:attrName>ppt_x</p:attrName>
                                        </p:attrNameLst>
                                      </p:cBhvr>
                                      <p:tavLst>
                                        <p:tav tm="0">
                                          <p:val>
                                            <p:strVal val="#ppt_x"/>
                                          </p:val>
                                        </p:tav>
                                        <p:tav tm="100000">
                                          <p:val>
                                            <p:strVal val="#ppt_x"/>
                                          </p:val>
                                        </p:tav>
                                      </p:tavLst>
                                    </p:anim>
                                    <p:anim calcmode="lin" valueType="num">
                                      <p:cBhvr additive="base">
                                        <p:cTn id="100" dur="500" fill="hold"/>
                                        <p:tgtEl>
                                          <p:spTgt spid="8247"/>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8248"/>
                                        </p:tgtEl>
                                        <p:attrNameLst>
                                          <p:attrName>style.visibility</p:attrName>
                                        </p:attrNameLst>
                                      </p:cBhvr>
                                      <p:to>
                                        <p:strVal val="visible"/>
                                      </p:to>
                                    </p:set>
                                    <p:anim calcmode="lin" valueType="num">
                                      <p:cBhvr additive="base">
                                        <p:cTn id="103" dur="500" fill="hold"/>
                                        <p:tgtEl>
                                          <p:spTgt spid="8248"/>
                                        </p:tgtEl>
                                        <p:attrNameLst>
                                          <p:attrName>ppt_x</p:attrName>
                                        </p:attrNameLst>
                                      </p:cBhvr>
                                      <p:tavLst>
                                        <p:tav tm="0">
                                          <p:val>
                                            <p:strVal val="#ppt_x"/>
                                          </p:val>
                                        </p:tav>
                                        <p:tav tm="100000">
                                          <p:val>
                                            <p:strVal val="#ppt_x"/>
                                          </p:val>
                                        </p:tav>
                                      </p:tavLst>
                                    </p:anim>
                                    <p:anim calcmode="lin" valueType="num">
                                      <p:cBhvr additive="base">
                                        <p:cTn id="104" dur="500" fill="hold"/>
                                        <p:tgtEl>
                                          <p:spTgt spid="8248"/>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8252"/>
                                        </p:tgtEl>
                                        <p:attrNameLst>
                                          <p:attrName>style.visibility</p:attrName>
                                        </p:attrNameLst>
                                      </p:cBhvr>
                                      <p:to>
                                        <p:strVal val="visible"/>
                                      </p:to>
                                    </p:set>
                                    <p:anim calcmode="lin" valueType="num">
                                      <p:cBhvr additive="base">
                                        <p:cTn id="109" dur="500" fill="hold"/>
                                        <p:tgtEl>
                                          <p:spTgt spid="8252"/>
                                        </p:tgtEl>
                                        <p:attrNameLst>
                                          <p:attrName>ppt_x</p:attrName>
                                        </p:attrNameLst>
                                      </p:cBhvr>
                                      <p:tavLst>
                                        <p:tav tm="0">
                                          <p:val>
                                            <p:strVal val="#ppt_x"/>
                                          </p:val>
                                        </p:tav>
                                        <p:tav tm="100000">
                                          <p:val>
                                            <p:strVal val="#ppt_x"/>
                                          </p:val>
                                        </p:tav>
                                      </p:tavLst>
                                    </p:anim>
                                    <p:anim calcmode="lin" valueType="num">
                                      <p:cBhvr additive="base">
                                        <p:cTn id="110" dur="500" fill="hold"/>
                                        <p:tgtEl>
                                          <p:spTgt spid="8252"/>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8251"/>
                                        </p:tgtEl>
                                        <p:attrNameLst>
                                          <p:attrName>style.visibility</p:attrName>
                                        </p:attrNameLst>
                                      </p:cBhvr>
                                      <p:to>
                                        <p:strVal val="visible"/>
                                      </p:to>
                                    </p:set>
                                    <p:anim calcmode="lin" valueType="num">
                                      <p:cBhvr additive="base">
                                        <p:cTn id="113" dur="500" fill="hold"/>
                                        <p:tgtEl>
                                          <p:spTgt spid="8251"/>
                                        </p:tgtEl>
                                        <p:attrNameLst>
                                          <p:attrName>ppt_x</p:attrName>
                                        </p:attrNameLst>
                                      </p:cBhvr>
                                      <p:tavLst>
                                        <p:tav tm="0">
                                          <p:val>
                                            <p:strVal val="#ppt_x"/>
                                          </p:val>
                                        </p:tav>
                                        <p:tav tm="100000">
                                          <p:val>
                                            <p:strVal val="#ppt_x"/>
                                          </p:val>
                                        </p:tav>
                                      </p:tavLst>
                                    </p:anim>
                                    <p:anim calcmode="lin" valueType="num">
                                      <p:cBhvr additive="base">
                                        <p:cTn id="114" dur="500" fill="hold"/>
                                        <p:tgtEl>
                                          <p:spTgt spid="8251"/>
                                        </p:tgtEl>
                                        <p:attrNameLst>
                                          <p:attrName>ppt_y</p:attrName>
                                        </p:attrNameLst>
                                      </p:cBhvr>
                                      <p:tavLst>
                                        <p:tav tm="0">
                                          <p:val>
                                            <p:strVal val="1+#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nodeType="clickEffect">
                                  <p:stCondLst>
                                    <p:cond delay="0"/>
                                  </p:stCondLst>
                                  <p:childTnLst>
                                    <p:set>
                                      <p:cBhvr>
                                        <p:cTn id="118" dur="1" fill="hold">
                                          <p:stCondLst>
                                            <p:cond delay="0"/>
                                          </p:stCondLst>
                                        </p:cTn>
                                        <p:tgtEl>
                                          <p:spTgt spid="8253"/>
                                        </p:tgtEl>
                                        <p:attrNameLst>
                                          <p:attrName>style.visibility</p:attrName>
                                        </p:attrNameLst>
                                      </p:cBhvr>
                                      <p:to>
                                        <p:strVal val="visible"/>
                                      </p:to>
                                    </p:set>
                                    <p:anim calcmode="lin" valueType="num">
                                      <p:cBhvr additive="base">
                                        <p:cTn id="119" dur="500" fill="hold"/>
                                        <p:tgtEl>
                                          <p:spTgt spid="8253"/>
                                        </p:tgtEl>
                                        <p:attrNameLst>
                                          <p:attrName>ppt_x</p:attrName>
                                        </p:attrNameLst>
                                      </p:cBhvr>
                                      <p:tavLst>
                                        <p:tav tm="0">
                                          <p:val>
                                            <p:strVal val="#ppt_x"/>
                                          </p:val>
                                        </p:tav>
                                        <p:tav tm="100000">
                                          <p:val>
                                            <p:strVal val="#ppt_x"/>
                                          </p:val>
                                        </p:tav>
                                      </p:tavLst>
                                    </p:anim>
                                    <p:anim calcmode="lin" valueType="num">
                                      <p:cBhvr additive="base">
                                        <p:cTn id="120" dur="500" fill="hold"/>
                                        <p:tgtEl>
                                          <p:spTgt spid="82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7" grpId="0"/>
      <p:bldP spid="8233" grpId="0"/>
      <p:bldP spid="8237" grpId="0"/>
      <p:bldP spid="8238" grpId="0"/>
      <p:bldP spid="8239" grpId="0"/>
      <p:bldP spid="8241" grpId="0"/>
      <p:bldP spid="8243" grpId="0"/>
      <p:bldP spid="8245" grpId="0"/>
      <p:bldP spid="8248" grpId="0"/>
      <p:bldP spid="825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Regular Languages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495676"/>
            <a:ext cx="8091604" cy="4393581"/>
          </a:xfrm>
        </p:spPr>
        <p:txBody>
          <a:bodyPr>
            <a:normAutofit/>
          </a:bodyPr>
          <a:lstStyle/>
          <a:p>
            <a:pPr>
              <a:defRPr/>
            </a:pPr>
            <a:r>
              <a:rPr lang="en-US" dirty="0"/>
              <a:t>Finite automata accept a family of languages collectively known as </a:t>
            </a:r>
            <a:r>
              <a:rPr lang="en-US" i="1" dirty="0"/>
              <a:t>regular languages</a:t>
            </a:r>
            <a:r>
              <a:rPr lang="en-US" dirty="0"/>
              <a:t>.  </a:t>
            </a:r>
            <a:endParaRPr lang="en-US" dirty="0" smtClean="0"/>
          </a:p>
          <a:p>
            <a:pPr>
              <a:defRPr/>
            </a:pPr>
            <a:r>
              <a:rPr lang="en-US" dirty="0"/>
              <a:t>A language L is </a:t>
            </a:r>
            <a:r>
              <a:rPr lang="en-US" i="1" dirty="0"/>
              <a:t>regular</a:t>
            </a:r>
            <a:r>
              <a:rPr lang="en-US" dirty="0"/>
              <a:t> if and only if there is a DFA that accepts L.  Therefore, to show that a language is regular, one must construct a DFA to accept it</a:t>
            </a:r>
            <a:r>
              <a:rPr lang="en-US" dirty="0" smtClean="0"/>
              <a:t>.</a:t>
            </a:r>
          </a:p>
          <a:p>
            <a:pPr>
              <a:defRPr/>
            </a:pPr>
            <a:r>
              <a:rPr lang="en-US" dirty="0" smtClean="0"/>
              <a:t>Practice: show that </a:t>
            </a:r>
            <a:r>
              <a:rPr lang="en-US" dirty="0" smtClean="0">
                <a:solidFill>
                  <a:schemeClr val="accent5">
                    <a:lumMod val="75000"/>
                  </a:schemeClr>
                </a:solidFill>
              </a:rPr>
              <a:t>L = {(ab)</a:t>
            </a:r>
            <a:r>
              <a:rPr lang="en-US" baseline="30000" dirty="0" smtClean="0">
                <a:solidFill>
                  <a:schemeClr val="accent5">
                    <a:lumMod val="75000"/>
                  </a:schemeClr>
                </a:solidFill>
              </a:rPr>
              <a:t>n</a:t>
            </a:r>
            <a:r>
              <a:rPr lang="en-US" dirty="0" smtClean="0">
                <a:solidFill>
                  <a:schemeClr val="accent5">
                    <a:lumMod val="75000"/>
                  </a:schemeClr>
                </a:solidFill>
              </a:rPr>
              <a:t>a, n &gt; 0} </a:t>
            </a:r>
            <a:r>
              <a:rPr lang="en-US" dirty="0" smtClean="0"/>
              <a:t>is regular.</a:t>
            </a:r>
            <a:endParaRPr lang="en-US" dirty="0"/>
          </a:p>
          <a:p>
            <a:pPr>
              <a:defRPr/>
            </a:pPr>
            <a:r>
              <a:rPr lang="en-US" dirty="0"/>
              <a:t>Regular languages have wide applicability in problems that involve scanning input strings in search of specific patterns.</a:t>
            </a:r>
          </a:p>
          <a:p>
            <a:pPr>
              <a:defRPr/>
            </a:pPr>
            <a:endParaRPr lang="en-US" baseline="-25000" dirty="0"/>
          </a:p>
        </p:txBody>
      </p:sp>
    </p:spTree>
    <p:extLst>
      <p:ext uri="{BB962C8B-B14F-4D97-AF65-F5344CB8AC3E}">
        <p14:creationId xmlns:p14="http://schemas.microsoft.com/office/powerpoint/2010/main" val="2479133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84533"/>
          </a:xfrm>
        </p:spPr>
        <p:txBody>
          <a:bodyPr/>
          <a:lstStyle/>
          <a:p>
            <a:r>
              <a:rPr lang="en-US" b="1" dirty="0" smtClean="0">
                <a:solidFill>
                  <a:schemeClr val="accent5">
                    <a:lumMod val="50000"/>
                  </a:schemeClr>
                </a:solidFill>
              </a:rPr>
              <a:t>Nondeterministic </a:t>
            </a:r>
            <a:r>
              <a:rPr lang="en-US" b="1" dirty="0">
                <a:solidFill>
                  <a:schemeClr val="accent5">
                    <a:lumMod val="50000"/>
                  </a:schemeClr>
                </a:solidFill>
              </a:rPr>
              <a:t>Finite </a:t>
            </a:r>
            <a:r>
              <a:rPr lang="en-US" b="1" dirty="0" smtClean="0">
                <a:solidFill>
                  <a:schemeClr val="accent5">
                    <a:lumMod val="50000"/>
                  </a:schemeClr>
                </a:solidFill>
              </a:rPr>
              <a:t>Accepters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0020"/>
            <a:ext cx="8091604" cy="4626943"/>
          </a:xfrm>
        </p:spPr>
        <p:txBody>
          <a:bodyPr>
            <a:normAutofit/>
          </a:bodyPr>
          <a:lstStyle/>
          <a:p>
            <a:pPr>
              <a:defRPr/>
            </a:pPr>
            <a:r>
              <a:rPr lang="en-US" dirty="0"/>
              <a:t>An automaton is nondeterministic if it has a choice of actions for given conditions</a:t>
            </a:r>
          </a:p>
          <a:p>
            <a:pPr>
              <a:defRPr/>
            </a:pPr>
            <a:r>
              <a:rPr lang="en-US" dirty="0"/>
              <a:t>Basic differences between </a:t>
            </a:r>
            <a:r>
              <a:rPr lang="en-US" dirty="0" smtClean="0"/>
              <a:t>deterministic and nondeterministic finite automata:</a:t>
            </a:r>
            <a:endParaRPr lang="en-US" dirty="0"/>
          </a:p>
          <a:p>
            <a:pPr lvl="1">
              <a:defRPr/>
            </a:pPr>
            <a:r>
              <a:rPr lang="en-US" dirty="0"/>
              <a:t>In an </a:t>
            </a:r>
            <a:r>
              <a:rPr lang="en-US" dirty="0" smtClean="0"/>
              <a:t>nfa, </a:t>
            </a:r>
            <a:r>
              <a:rPr lang="en-US" dirty="0"/>
              <a:t>a (state, symbol) combination may lead to several states </a:t>
            </a:r>
            <a:r>
              <a:rPr lang="en-US" u="sng" dirty="0"/>
              <a:t>simultaneously</a:t>
            </a:r>
            <a:r>
              <a:rPr lang="en-US" dirty="0"/>
              <a:t> </a:t>
            </a:r>
            <a:endParaRPr lang="en-US" dirty="0" smtClean="0"/>
          </a:p>
          <a:p>
            <a:pPr lvl="1">
              <a:defRPr/>
            </a:pPr>
            <a:r>
              <a:rPr lang="en-US" dirty="0" smtClean="0"/>
              <a:t>If </a:t>
            </a:r>
            <a:r>
              <a:rPr lang="en-US" dirty="0"/>
              <a:t>a transition is labeled with the empty </a:t>
            </a:r>
            <a:r>
              <a:rPr lang="en-US" dirty="0" smtClean="0"/>
              <a:t>string as its input symbol, </a:t>
            </a:r>
            <a:r>
              <a:rPr lang="en-US" dirty="0"/>
              <a:t>the </a:t>
            </a:r>
            <a:r>
              <a:rPr lang="en-US" dirty="0" smtClean="0"/>
              <a:t>nfa may change states </a:t>
            </a:r>
            <a:r>
              <a:rPr lang="en-US" u="sng" dirty="0"/>
              <a:t>without consuming input</a:t>
            </a:r>
            <a:r>
              <a:rPr lang="en-US" dirty="0"/>
              <a:t> </a:t>
            </a:r>
          </a:p>
          <a:p>
            <a:pPr lvl="1">
              <a:defRPr/>
            </a:pPr>
            <a:r>
              <a:rPr lang="en-US" dirty="0"/>
              <a:t>an </a:t>
            </a:r>
            <a:r>
              <a:rPr lang="en-US" dirty="0" smtClean="0"/>
              <a:t>nfa </a:t>
            </a:r>
            <a:r>
              <a:rPr lang="en-US" dirty="0"/>
              <a:t>may have </a:t>
            </a:r>
            <a:r>
              <a:rPr lang="en-US" u="sng" dirty="0"/>
              <a:t>undefined </a:t>
            </a:r>
            <a:r>
              <a:rPr lang="en-US" u="sng" dirty="0" smtClean="0"/>
              <a:t>transitions</a:t>
            </a:r>
            <a:endParaRPr lang="en-US" u="sng" dirty="0"/>
          </a:p>
        </p:txBody>
      </p:sp>
    </p:spTree>
    <p:extLst>
      <p:ext uri="{BB962C8B-B14F-4D97-AF65-F5344CB8AC3E}">
        <p14:creationId xmlns:p14="http://schemas.microsoft.com/office/powerpoint/2010/main" val="33904685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Nondeterministic FA Example 2.7</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825624"/>
            <a:ext cx="8091604" cy="2888043"/>
          </a:xfrm>
        </p:spPr>
        <p:txBody>
          <a:bodyPr>
            <a:normAutofit/>
          </a:bodyPr>
          <a:lstStyle/>
          <a:p>
            <a:pPr>
              <a:lnSpc>
                <a:spcPct val="110000"/>
              </a:lnSpc>
              <a:defRPr/>
            </a:pPr>
            <a:r>
              <a:rPr lang="en-US" dirty="0"/>
              <a:t>Example </a:t>
            </a:r>
            <a:r>
              <a:rPr lang="en-US" dirty="0" smtClean="0"/>
              <a:t>2.7 shows a nondeterministic fa in which there are two transitions labeled a out of state q</a:t>
            </a:r>
            <a:r>
              <a:rPr lang="en-US" baseline="-25000" dirty="0" smtClean="0"/>
              <a:t>0</a:t>
            </a:r>
            <a:endParaRPr lang="en-US" baseline="-25000" dirty="0"/>
          </a:p>
          <a:p>
            <a:pPr>
              <a:defRPr/>
            </a:pPr>
            <a:r>
              <a:rPr lang="en-US" dirty="0" smtClean="0"/>
              <a:t>More precisely, </a:t>
            </a:r>
            <a:r>
              <a:rPr lang="el-GR" dirty="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a)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1,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4 </a:t>
            </a:r>
            <a:r>
              <a:rPr lang="en-US" dirty="0" smtClean="0">
                <a:solidFill>
                  <a:schemeClr val="accent1">
                    <a:lumMod val="75000"/>
                  </a:schemeClr>
                </a:solidFill>
                <a:cs typeface="Arial" charset="0"/>
              </a:rPr>
              <a:t>}</a:t>
            </a:r>
            <a:endParaRPr lang="en-US" dirty="0"/>
          </a:p>
          <a:p>
            <a:pPr marL="0" indent="0">
              <a:buNone/>
              <a:defRPr/>
            </a:pPr>
            <a:endParaRPr lang="en-US" i="1" dirty="0"/>
          </a:p>
          <a:p>
            <a:pPr>
              <a:defRPr/>
            </a:pPr>
            <a:endParaRPr lang="en-US" i="1" dirty="0" smtClean="0"/>
          </a:p>
          <a:p>
            <a:pPr marL="0" indent="0">
              <a:buNone/>
              <a:defRPr/>
            </a:pPr>
            <a:endParaRPr lang="en-US" baseline="-25000" dirty="0"/>
          </a:p>
        </p:txBody>
      </p:sp>
      <p:pic>
        <p:nvPicPr>
          <p:cNvPr id="3074" name="Picture 2" descr="C:\Users\taylor.ferracane\Desktop\Linz PPT Images\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055" y="3625539"/>
            <a:ext cx="4593891" cy="266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266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Nondeterministic FA Example 2.8</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825624"/>
            <a:ext cx="8091604" cy="2888043"/>
          </a:xfrm>
        </p:spPr>
        <p:txBody>
          <a:bodyPr>
            <a:normAutofit/>
          </a:bodyPr>
          <a:lstStyle/>
          <a:p>
            <a:pPr>
              <a:lnSpc>
                <a:spcPct val="110000"/>
              </a:lnSpc>
              <a:defRPr/>
            </a:pPr>
            <a:r>
              <a:rPr lang="en-US" sz="3000" dirty="0"/>
              <a:t>Example </a:t>
            </a:r>
            <a:r>
              <a:rPr lang="en-US" sz="3000" dirty="0" smtClean="0"/>
              <a:t>2.8 shows a nondeterministic fa which contains both a </a:t>
            </a:r>
            <a:r>
              <a:rPr lang="en-US" altLang="en-US" sz="3000" dirty="0" smtClean="0">
                <a:sym typeface="Symbol" panose="05050102010706020507" pitchFamily="18" charset="2"/>
              </a:rPr>
              <a:t>-transition as well as undefined transitions</a:t>
            </a:r>
            <a:endParaRPr lang="en-US" sz="3000" baseline="-25000" dirty="0"/>
          </a:p>
          <a:p>
            <a:pPr>
              <a:defRPr/>
            </a:pPr>
            <a:r>
              <a:rPr lang="en-US" sz="3000" dirty="0" smtClean="0"/>
              <a:t>More precisely, </a:t>
            </a:r>
            <a:r>
              <a:rPr lang="el-GR" sz="3000" dirty="0">
                <a:solidFill>
                  <a:schemeClr val="accent1">
                    <a:lumMod val="75000"/>
                  </a:schemeClr>
                </a:solidFill>
                <a:cs typeface="Arial" charset="0"/>
              </a:rPr>
              <a:t>δ</a:t>
            </a:r>
            <a:r>
              <a:rPr lang="en-US" sz="3000" dirty="0">
                <a:solidFill>
                  <a:schemeClr val="accent1">
                    <a:lumMod val="75000"/>
                  </a:schemeClr>
                </a:solidFill>
                <a:cs typeface="Arial" charset="0"/>
              </a:rPr>
              <a:t>(q</a:t>
            </a:r>
            <a:r>
              <a:rPr lang="en-US" sz="3000" baseline="-25000" dirty="0">
                <a:solidFill>
                  <a:schemeClr val="accent1">
                    <a:lumMod val="75000"/>
                  </a:schemeClr>
                </a:solidFill>
                <a:cs typeface="Arial" charset="0"/>
              </a:rPr>
              <a:t>0</a:t>
            </a:r>
            <a:r>
              <a:rPr lang="en-US" sz="3000" dirty="0">
                <a:solidFill>
                  <a:schemeClr val="accent1">
                    <a:lumMod val="75000"/>
                  </a:schemeClr>
                </a:solidFill>
                <a:cs typeface="Arial" charset="0"/>
              </a:rPr>
              <a:t>, </a:t>
            </a:r>
            <a:r>
              <a:rPr lang="en-US" altLang="en-US" sz="3000" dirty="0">
                <a:solidFill>
                  <a:schemeClr val="accent1">
                    <a:lumMod val="75000"/>
                  </a:schemeClr>
                </a:solidFill>
                <a:cs typeface="Arial" charset="0"/>
                <a:sym typeface="Symbol" panose="05050102010706020507" pitchFamily="18" charset="2"/>
              </a:rPr>
              <a:t></a:t>
            </a:r>
            <a:r>
              <a:rPr lang="en-US" sz="3000" dirty="0" smtClean="0">
                <a:solidFill>
                  <a:schemeClr val="accent1">
                    <a:lumMod val="75000"/>
                  </a:schemeClr>
                </a:solidFill>
                <a:cs typeface="Arial" charset="0"/>
              </a:rPr>
              <a:t>) </a:t>
            </a:r>
            <a:r>
              <a:rPr lang="en-US" sz="3000" dirty="0">
                <a:solidFill>
                  <a:schemeClr val="accent1">
                    <a:lumMod val="75000"/>
                  </a:schemeClr>
                </a:solidFill>
                <a:cs typeface="Arial" charset="0"/>
              </a:rPr>
              <a:t>= </a:t>
            </a:r>
            <a:r>
              <a:rPr lang="en-US" sz="3000" dirty="0" smtClean="0">
                <a:solidFill>
                  <a:schemeClr val="accent1">
                    <a:lumMod val="75000"/>
                  </a:schemeClr>
                </a:solidFill>
                <a:cs typeface="Arial" charset="0"/>
              </a:rPr>
              <a:t>{ q</a:t>
            </a:r>
            <a:r>
              <a:rPr lang="en-US" sz="3000" baseline="-25000" dirty="0" smtClean="0">
                <a:solidFill>
                  <a:schemeClr val="accent1">
                    <a:lumMod val="75000"/>
                  </a:schemeClr>
                </a:solidFill>
                <a:cs typeface="Arial" charset="0"/>
              </a:rPr>
              <a:t>2 </a:t>
            </a:r>
            <a:r>
              <a:rPr lang="en-US" sz="3000" dirty="0" smtClean="0">
                <a:solidFill>
                  <a:schemeClr val="accent1">
                    <a:lumMod val="75000"/>
                  </a:schemeClr>
                </a:solidFill>
                <a:cs typeface="Arial" charset="0"/>
              </a:rPr>
              <a:t>} </a:t>
            </a:r>
            <a:r>
              <a:rPr lang="en-US" altLang="en-US" sz="3000" dirty="0" smtClean="0">
                <a:sym typeface="Symbol" panose="05050102010706020507" pitchFamily="18" charset="2"/>
              </a:rPr>
              <a:t>and </a:t>
            </a:r>
            <a:r>
              <a:rPr lang="el-GR" sz="3000" dirty="0">
                <a:solidFill>
                  <a:schemeClr val="accent1">
                    <a:lumMod val="75000"/>
                  </a:schemeClr>
                </a:solidFill>
                <a:cs typeface="Arial" charset="0"/>
              </a:rPr>
              <a:t>δ</a:t>
            </a:r>
            <a:r>
              <a:rPr lang="en-US" sz="3000" dirty="0" smtClean="0">
                <a:solidFill>
                  <a:schemeClr val="accent1">
                    <a:lumMod val="75000"/>
                  </a:schemeClr>
                </a:solidFill>
                <a:cs typeface="Arial" charset="0"/>
              </a:rPr>
              <a:t>(q</a:t>
            </a:r>
            <a:r>
              <a:rPr lang="en-US" sz="3000" baseline="-25000" dirty="0" smtClean="0">
                <a:solidFill>
                  <a:schemeClr val="accent1">
                    <a:lumMod val="75000"/>
                  </a:schemeClr>
                </a:solidFill>
                <a:cs typeface="Arial" charset="0"/>
              </a:rPr>
              <a:t>2</a:t>
            </a:r>
            <a:r>
              <a:rPr lang="en-US" sz="3000" dirty="0" smtClean="0">
                <a:solidFill>
                  <a:schemeClr val="accent1">
                    <a:lumMod val="75000"/>
                  </a:schemeClr>
                </a:solidFill>
                <a:cs typeface="Arial" charset="0"/>
              </a:rPr>
              <a:t>, </a:t>
            </a:r>
            <a:r>
              <a:rPr lang="en-US" altLang="en-US" sz="3000" dirty="0" smtClean="0">
                <a:solidFill>
                  <a:schemeClr val="accent1">
                    <a:lumMod val="75000"/>
                  </a:schemeClr>
                </a:solidFill>
                <a:cs typeface="Arial" charset="0"/>
                <a:sym typeface="Symbol" panose="05050102010706020507" pitchFamily="18" charset="2"/>
              </a:rPr>
              <a:t>0</a:t>
            </a:r>
            <a:r>
              <a:rPr lang="en-US" sz="3000" dirty="0" smtClean="0">
                <a:solidFill>
                  <a:schemeClr val="accent1">
                    <a:lumMod val="75000"/>
                  </a:schemeClr>
                </a:solidFill>
                <a:cs typeface="Arial" charset="0"/>
              </a:rPr>
              <a:t>) = </a:t>
            </a:r>
            <a:r>
              <a:rPr lang="en-US" sz="3000" dirty="0" smtClean="0">
                <a:solidFill>
                  <a:schemeClr val="accent1">
                    <a:lumMod val="75000"/>
                  </a:schemeClr>
                </a:solidFill>
                <a:cs typeface="Arial" charset="0"/>
                <a:sym typeface="Symbol" panose="05050102010706020507" pitchFamily="18" charset="2"/>
              </a:rPr>
              <a:t></a:t>
            </a:r>
            <a:r>
              <a:rPr lang="en-US" sz="3000" dirty="0" smtClean="0">
                <a:solidFill>
                  <a:schemeClr val="accent1">
                    <a:lumMod val="75000"/>
                  </a:schemeClr>
                </a:solidFill>
                <a:cs typeface="Arial" charset="0"/>
              </a:rPr>
              <a:t> </a:t>
            </a:r>
            <a:endParaRPr lang="en-US" sz="3000" dirty="0" smtClean="0"/>
          </a:p>
          <a:p>
            <a:pPr marL="0" indent="0">
              <a:buNone/>
              <a:defRPr/>
            </a:pPr>
            <a:endParaRPr lang="en-US" i="1" dirty="0" smtClean="0"/>
          </a:p>
          <a:p>
            <a:pPr>
              <a:defRPr/>
            </a:pPr>
            <a:endParaRPr lang="en-US" i="1" dirty="0" smtClean="0"/>
          </a:p>
          <a:p>
            <a:pPr marL="0" indent="0">
              <a:buNone/>
              <a:defRPr/>
            </a:pPr>
            <a:endParaRPr lang="en-US" baseline="-25000" dirty="0"/>
          </a:p>
        </p:txBody>
      </p:sp>
      <p:pic>
        <p:nvPicPr>
          <p:cNvPr id="7170" name="Picture 2" descr="C:\Users\taylor.ferracane\Desktop\Linz PPT Images\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016" y="4188994"/>
            <a:ext cx="4591969" cy="196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6486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9859"/>
          </a:xfrm>
        </p:spPr>
        <p:txBody>
          <a:bodyPr>
            <a:normAutofit/>
          </a:bodyPr>
          <a:lstStyle/>
          <a:p>
            <a:r>
              <a:rPr lang="en-US" b="1" dirty="0">
                <a:solidFill>
                  <a:schemeClr val="accent5">
                    <a:lumMod val="50000"/>
                  </a:schemeClr>
                </a:solidFill>
              </a:rPr>
              <a:t>The Language Accepted by a </a:t>
            </a:r>
            <a:r>
              <a:rPr lang="en-US" b="1" dirty="0" smtClean="0">
                <a:solidFill>
                  <a:schemeClr val="accent5">
                    <a:lumMod val="50000"/>
                  </a:schemeClr>
                </a:solidFill>
              </a:rPr>
              <a:t>Nondeterministic FA</a:t>
            </a:r>
            <a:endParaRPr lang="en-US" b="1" dirty="0">
              <a:solidFill>
                <a:schemeClr val="accent5">
                  <a:lumMod val="50000"/>
                </a:schemeClr>
              </a:solidFill>
            </a:endParaRPr>
          </a:p>
        </p:txBody>
      </p:sp>
      <p:sp>
        <p:nvSpPr>
          <p:cNvPr id="3" name="Content Placeholder 2"/>
          <p:cNvSpPr>
            <a:spLocks noGrp="1"/>
          </p:cNvSpPr>
          <p:nvPr>
            <p:ph idx="1"/>
          </p:nvPr>
        </p:nvSpPr>
        <p:spPr>
          <a:xfrm>
            <a:off x="628650" y="1828799"/>
            <a:ext cx="8335046" cy="4546243"/>
          </a:xfrm>
        </p:spPr>
        <p:txBody>
          <a:bodyPr>
            <a:normAutofit lnSpcReduction="10000"/>
          </a:bodyPr>
          <a:lstStyle/>
          <a:p>
            <a:pPr>
              <a:defRPr/>
            </a:pPr>
            <a:r>
              <a:rPr lang="en-US" dirty="0" smtClean="0"/>
              <a:t>For a given nfa, </a:t>
            </a:r>
            <a:r>
              <a:rPr lang="en-US" dirty="0"/>
              <a:t>the </a:t>
            </a:r>
            <a:r>
              <a:rPr lang="en-US" dirty="0" smtClean="0"/>
              <a:t>value of the extended </a:t>
            </a:r>
            <a:r>
              <a:rPr lang="en-US" dirty="0"/>
              <a:t>transition function </a:t>
            </a:r>
            <a:r>
              <a:rPr lang="el-GR" dirty="0" smtClean="0">
                <a:cs typeface="Arial" charset="0"/>
              </a:rPr>
              <a:t>δ</a:t>
            </a:r>
            <a:r>
              <a:rPr lang="en-US" dirty="0" smtClean="0">
                <a:cs typeface="Arial" charset="0"/>
              </a:rPr>
              <a:t>*(q</a:t>
            </a:r>
            <a:r>
              <a:rPr lang="en-US" baseline="-25000" dirty="0" smtClean="0">
                <a:cs typeface="Arial" charset="0"/>
              </a:rPr>
              <a:t>i</a:t>
            </a:r>
            <a:r>
              <a:rPr lang="en-US" dirty="0" smtClean="0">
                <a:cs typeface="Arial" charset="0"/>
              </a:rPr>
              <a:t>, w)</a:t>
            </a:r>
            <a:r>
              <a:rPr lang="en-US" sz="2400" dirty="0" smtClean="0">
                <a:cs typeface="Arial" charset="0"/>
              </a:rPr>
              <a:t> </a:t>
            </a:r>
            <a:r>
              <a:rPr lang="en-US" dirty="0" smtClean="0">
                <a:cs typeface="Arial" charset="0"/>
              </a:rPr>
              <a:t>is the set of all possible states for the control unit after processing w, having started </a:t>
            </a:r>
            <a:r>
              <a:rPr lang="en-US" dirty="0">
                <a:cs typeface="Arial" charset="0"/>
              </a:rPr>
              <a:t>in q</a:t>
            </a:r>
            <a:r>
              <a:rPr lang="en-US" baseline="-25000" dirty="0">
                <a:cs typeface="Arial" charset="0"/>
              </a:rPr>
              <a:t>i</a:t>
            </a:r>
            <a:endParaRPr lang="en-US" dirty="0" smtClean="0">
              <a:cs typeface="Arial" charset="0"/>
            </a:endParaRPr>
          </a:p>
          <a:p>
            <a:pPr>
              <a:defRPr/>
            </a:pPr>
            <a:r>
              <a:rPr lang="en-US" dirty="0" smtClean="0"/>
              <a:t>Sample values of </a:t>
            </a:r>
            <a:r>
              <a:rPr lang="el-GR" dirty="0">
                <a:cs typeface="Arial" charset="0"/>
              </a:rPr>
              <a:t>δ</a:t>
            </a:r>
            <a:r>
              <a:rPr lang="en-US" dirty="0">
                <a:cs typeface="Arial" charset="0"/>
              </a:rPr>
              <a:t>* </a:t>
            </a:r>
            <a:r>
              <a:rPr lang="en-US" dirty="0" smtClean="0">
                <a:cs typeface="Arial" charset="0"/>
              </a:rPr>
              <a:t>f</a:t>
            </a:r>
            <a:r>
              <a:rPr lang="en-US" dirty="0" smtClean="0"/>
              <a:t>or the nfa in </a:t>
            </a:r>
            <a:r>
              <a:rPr lang="en-US" smtClean="0"/>
              <a:t>example 2.9:</a:t>
            </a:r>
            <a:endParaRPr lang="en-US" dirty="0" smtClean="0"/>
          </a:p>
          <a:p>
            <a:pPr marL="0" indent="0">
              <a:buNone/>
              <a:defRPr/>
            </a:pPr>
            <a:r>
              <a:rPr lang="en-US" dirty="0"/>
              <a:t> </a:t>
            </a:r>
            <a:r>
              <a:rPr lang="en-US" dirty="0" smtClean="0"/>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10)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r>
              <a:rPr lang="en-US" baseline="-25000"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101) </a:t>
            </a:r>
            <a:r>
              <a:rPr lang="en-US" dirty="0">
                <a:solidFill>
                  <a:schemeClr val="accent1">
                    <a:lumMod val="75000"/>
                  </a:schemeClr>
                </a:solidFill>
                <a:cs typeface="Arial" charset="0"/>
              </a:rPr>
              <a:t>=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 </a:t>
            </a:r>
            <a:r>
              <a:rPr lang="en-US" dirty="0" smtClean="0">
                <a:solidFill>
                  <a:schemeClr val="accent1">
                    <a:lumMod val="75000"/>
                  </a:schemeClr>
                </a:solidFill>
                <a:cs typeface="Arial" charset="0"/>
              </a:rPr>
              <a:t>}</a:t>
            </a:r>
            <a:r>
              <a:rPr lang="en-US" baseline="-25000" dirty="0" smtClean="0">
                <a:solidFill>
                  <a:schemeClr val="accent1">
                    <a:lumMod val="75000"/>
                  </a:schemeClr>
                </a:solidFill>
                <a:cs typeface="Arial" charset="0"/>
              </a:rPr>
              <a:t> </a:t>
            </a:r>
          </a:p>
          <a:p>
            <a:pPr>
              <a:defRPr/>
            </a:pPr>
            <a:r>
              <a:rPr lang="en-US" dirty="0" smtClean="0"/>
              <a:t>A string w is accepted if</a:t>
            </a:r>
            <a:r>
              <a:rPr lang="en-US" i="1" dirty="0" smtClean="0"/>
              <a:t> </a:t>
            </a:r>
            <a:r>
              <a:rPr lang="el-GR" dirty="0">
                <a:cs typeface="Arial" charset="0"/>
              </a:rPr>
              <a:t>δ</a:t>
            </a:r>
            <a:r>
              <a:rPr lang="en-US" dirty="0">
                <a:cs typeface="Arial" charset="0"/>
              </a:rPr>
              <a:t>*(</a:t>
            </a:r>
            <a:r>
              <a:rPr lang="en-US" dirty="0" smtClean="0">
                <a:cs typeface="Arial" charset="0"/>
              </a:rPr>
              <a:t>q</a:t>
            </a:r>
            <a:r>
              <a:rPr lang="en-US" baseline="-25000" dirty="0" smtClean="0">
                <a:cs typeface="Arial" charset="0"/>
              </a:rPr>
              <a:t>0</a:t>
            </a:r>
            <a:r>
              <a:rPr lang="en-US" dirty="0" smtClean="0">
                <a:cs typeface="Arial" charset="0"/>
              </a:rPr>
              <a:t>, </a:t>
            </a:r>
            <a:r>
              <a:rPr lang="en-US" dirty="0">
                <a:cs typeface="Arial" charset="0"/>
              </a:rPr>
              <a:t>w</a:t>
            </a:r>
            <a:r>
              <a:rPr lang="en-US" dirty="0" smtClean="0">
                <a:cs typeface="Arial" charset="0"/>
              </a:rPr>
              <a:t>) contains a final state. In the example above, 10 would be accepted but 101 would be rejected.</a:t>
            </a:r>
          </a:p>
          <a:p>
            <a:pPr>
              <a:defRPr/>
            </a:pPr>
            <a:r>
              <a:rPr lang="en-US" dirty="0" smtClean="0"/>
              <a:t>As is the case with dfa, </a:t>
            </a:r>
            <a:r>
              <a:rPr lang="en-US" i="1" dirty="0"/>
              <a:t>t</a:t>
            </a:r>
            <a:r>
              <a:rPr lang="en-US" i="1" dirty="0" smtClean="0"/>
              <a:t>he language accepted by a nondeterministic fa</a:t>
            </a:r>
            <a:r>
              <a:rPr lang="en-US" dirty="0" smtClean="0"/>
              <a:t> M is the set of all accepted strings.  The machine in example 2.9 accepts </a:t>
            </a:r>
            <a:r>
              <a:rPr lang="en-US" dirty="0">
                <a:solidFill>
                  <a:schemeClr val="accent1">
                    <a:lumMod val="75000"/>
                  </a:schemeClr>
                </a:solidFill>
                <a:cs typeface="Arial" charset="0"/>
              </a:rPr>
              <a:t>L = </a:t>
            </a:r>
            <a:r>
              <a:rPr lang="en-US" dirty="0" smtClean="0">
                <a:solidFill>
                  <a:schemeClr val="accent1">
                    <a:lumMod val="75000"/>
                  </a:schemeClr>
                </a:solidFill>
                <a:cs typeface="Arial" charset="0"/>
              </a:rPr>
              <a:t>{ (10)</a:t>
            </a:r>
            <a:r>
              <a:rPr lang="en-US" baseline="30000" dirty="0" smtClean="0">
                <a:solidFill>
                  <a:schemeClr val="accent1">
                    <a:lumMod val="75000"/>
                  </a:schemeClr>
                </a:solidFill>
                <a:cs typeface="Arial" charset="0"/>
              </a:rPr>
              <a:t>n</a:t>
            </a:r>
            <a:r>
              <a:rPr lang="en-US" dirty="0" smtClean="0">
                <a:solidFill>
                  <a:schemeClr val="accent1">
                    <a:lumMod val="75000"/>
                  </a:schemeClr>
                </a:solidFill>
                <a:cs typeface="Arial" charset="0"/>
              </a:rPr>
              <a:t>: n ≥ 0</a:t>
            </a:r>
            <a:r>
              <a:rPr lang="en-US" baseline="-25000" dirty="0" smtClean="0">
                <a:solidFill>
                  <a:schemeClr val="accent1">
                    <a:lumMod val="75000"/>
                  </a:schemeClr>
                </a:solidFill>
                <a:cs typeface="Arial" charset="0"/>
              </a:rPr>
              <a:t> </a:t>
            </a:r>
            <a:r>
              <a:rPr lang="en-US" dirty="0">
                <a:solidFill>
                  <a:schemeClr val="accent1">
                    <a:lumMod val="75000"/>
                  </a:schemeClr>
                </a:solidFill>
                <a:cs typeface="Arial" charset="0"/>
              </a:rPr>
              <a:t>}</a:t>
            </a:r>
            <a:r>
              <a:rPr lang="en-US" baseline="-25000" dirty="0">
                <a:solidFill>
                  <a:schemeClr val="accent1">
                    <a:lumMod val="75000"/>
                  </a:schemeClr>
                </a:solidFill>
                <a:cs typeface="Arial" charset="0"/>
              </a:rPr>
              <a:t> </a:t>
            </a:r>
            <a:endParaRPr lang="en-US" dirty="0" smtClean="0"/>
          </a:p>
          <a:p>
            <a:pPr marL="0" indent="0">
              <a:buNone/>
              <a:defRPr/>
            </a:pPr>
            <a:endParaRPr lang="en-US" dirty="0"/>
          </a:p>
          <a:p>
            <a:pPr>
              <a:defRPr/>
            </a:pPr>
            <a:endParaRPr lang="en-US" baseline="-25000" dirty="0"/>
          </a:p>
        </p:txBody>
      </p:sp>
    </p:spTree>
    <p:extLst>
      <p:ext uri="{BB962C8B-B14F-4D97-AF65-F5344CB8AC3E}">
        <p14:creationId xmlns:p14="http://schemas.microsoft.com/office/powerpoint/2010/main" val="3687008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does this course cover?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5598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Equivalence of Deterministic and Nondeterministic Finite Accepters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825625"/>
            <a:ext cx="8091604" cy="4175930"/>
          </a:xfrm>
        </p:spPr>
        <p:txBody>
          <a:bodyPr>
            <a:normAutofit fontScale="92500" lnSpcReduction="10000"/>
          </a:bodyPr>
          <a:lstStyle/>
          <a:p>
            <a:pPr>
              <a:defRPr/>
            </a:pPr>
            <a:r>
              <a:rPr lang="en-US" sz="3200" dirty="0" smtClean="0"/>
              <a:t>Does </a:t>
            </a:r>
            <a:r>
              <a:rPr lang="en-US" sz="3200" dirty="0"/>
              <a:t>nondeterminism make it possible </a:t>
            </a:r>
            <a:r>
              <a:rPr lang="en-US" sz="3200" dirty="0" smtClean="0"/>
              <a:t>to </a:t>
            </a:r>
            <a:r>
              <a:rPr lang="en-US" sz="3200" dirty="0"/>
              <a:t>accept languages </a:t>
            </a:r>
            <a:r>
              <a:rPr lang="en-US" sz="3200" dirty="0" smtClean="0"/>
              <a:t>that deterministic fa </a:t>
            </a:r>
            <a:r>
              <a:rPr lang="en-US" sz="3200" dirty="0"/>
              <a:t>cannot recognize?</a:t>
            </a:r>
          </a:p>
          <a:p>
            <a:pPr>
              <a:defRPr/>
            </a:pPr>
            <a:r>
              <a:rPr lang="en-US" sz="3200" dirty="0" smtClean="0"/>
              <a:t>As it turns out, per Theorem </a:t>
            </a:r>
            <a:r>
              <a:rPr lang="en-US" sz="3200" dirty="0"/>
              <a:t>2.2: For </a:t>
            </a:r>
            <a:r>
              <a:rPr lang="en-US" sz="3200" u="sng" dirty="0"/>
              <a:t>any</a:t>
            </a:r>
            <a:r>
              <a:rPr lang="en-US" sz="3200" dirty="0"/>
              <a:t> nondeterministic finite </a:t>
            </a:r>
            <a:r>
              <a:rPr lang="en-US" sz="3200" dirty="0" smtClean="0"/>
              <a:t>accepter, </a:t>
            </a:r>
            <a:r>
              <a:rPr lang="en-US" sz="3200" dirty="0"/>
              <a:t>there is an equivalent </a:t>
            </a:r>
            <a:r>
              <a:rPr lang="en-US" sz="3200" dirty="0" smtClean="0"/>
              <a:t>deterministic finite accepter</a:t>
            </a:r>
            <a:endParaRPr lang="en-US" sz="3200" dirty="0"/>
          </a:p>
          <a:p>
            <a:pPr>
              <a:defRPr/>
            </a:pPr>
            <a:r>
              <a:rPr lang="en-US" sz="3200" dirty="0"/>
              <a:t>Therefore, every language accepted by </a:t>
            </a:r>
            <a:r>
              <a:rPr lang="en-US" sz="3200" dirty="0" smtClean="0"/>
              <a:t>a </a:t>
            </a:r>
            <a:r>
              <a:rPr lang="en-US" sz="3200" dirty="0"/>
              <a:t>nondeterministic finite accepter</a:t>
            </a:r>
            <a:r>
              <a:rPr lang="en-US" sz="3200" dirty="0" smtClean="0"/>
              <a:t> </a:t>
            </a:r>
            <a:r>
              <a:rPr lang="en-US" sz="3200" dirty="0"/>
              <a:t>is regular</a:t>
            </a:r>
          </a:p>
          <a:p>
            <a:pPr>
              <a:defRPr/>
            </a:pPr>
            <a:r>
              <a:rPr lang="en-US" sz="3200" dirty="0"/>
              <a:t>To prove theorem 2.2, a </a:t>
            </a:r>
            <a:r>
              <a:rPr lang="en-US" sz="3200" i="1" dirty="0"/>
              <a:t>constructive proof</a:t>
            </a:r>
            <a:r>
              <a:rPr lang="en-US" sz="3200" dirty="0"/>
              <a:t> is given.  The algorithm outlines the steps to follow when building a </a:t>
            </a:r>
            <a:r>
              <a:rPr lang="en-US" sz="3200" dirty="0" smtClean="0"/>
              <a:t>dfa </a:t>
            </a:r>
            <a:r>
              <a:rPr lang="en-US" sz="3200" dirty="0"/>
              <a:t>equivalent to a particular </a:t>
            </a:r>
            <a:r>
              <a:rPr lang="en-US" sz="3200" dirty="0" smtClean="0"/>
              <a:t>nfa</a:t>
            </a:r>
            <a:endParaRPr lang="en-US" sz="3200" u="sng" dirty="0"/>
          </a:p>
          <a:p>
            <a:pPr>
              <a:defRPr/>
            </a:pPr>
            <a:endParaRPr lang="en-US" i="1" dirty="0" smtClean="0"/>
          </a:p>
          <a:p>
            <a:pPr marL="0" indent="0">
              <a:buNone/>
              <a:defRPr/>
            </a:pPr>
            <a:endParaRPr lang="en-US" baseline="-25000" dirty="0"/>
          </a:p>
        </p:txBody>
      </p:sp>
    </p:spTree>
    <p:extLst>
      <p:ext uri="{BB962C8B-B14F-4D97-AF65-F5344CB8AC3E}">
        <p14:creationId xmlns:p14="http://schemas.microsoft.com/office/powerpoint/2010/main" val="26610343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61398"/>
          </a:xfrm>
        </p:spPr>
        <p:txBody>
          <a:bodyPr/>
          <a:lstStyle/>
          <a:p>
            <a:r>
              <a:rPr lang="en-US" b="1" dirty="0" smtClean="0">
                <a:solidFill>
                  <a:schemeClr val="accent5">
                    <a:lumMod val="50000"/>
                  </a:schemeClr>
                </a:solidFill>
              </a:rPr>
              <a:t>Procedure: nfa-to-dfa Conversion</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352285"/>
            <a:ext cx="8091604" cy="4752302"/>
          </a:xfrm>
        </p:spPr>
        <p:txBody>
          <a:bodyPr>
            <a:normAutofit/>
          </a:bodyPr>
          <a:lstStyle/>
          <a:p>
            <a:pPr marL="381000" indent="-381000">
              <a:lnSpc>
                <a:spcPct val="80000"/>
              </a:lnSpc>
              <a:buFont typeface="Wingdings" panose="05000000000000000000" pitchFamily="2" charset="2"/>
              <a:buAutoNum type="arabicPeriod"/>
              <a:defRPr/>
            </a:pPr>
            <a:r>
              <a:rPr lang="en-US" sz="2400" dirty="0"/>
              <a:t>Beginning with the start state, define input transitions for the </a:t>
            </a:r>
            <a:r>
              <a:rPr lang="en-US" sz="2400" dirty="0" smtClean="0"/>
              <a:t>dfa </a:t>
            </a:r>
            <a:r>
              <a:rPr lang="en-US" sz="2400" dirty="0"/>
              <a:t>as follows:</a:t>
            </a:r>
          </a:p>
          <a:p>
            <a:pPr marL="800100" lvl="1" indent="-342900">
              <a:lnSpc>
                <a:spcPct val="80000"/>
              </a:lnSpc>
              <a:defRPr/>
            </a:pPr>
            <a:r>
              <a:rPr lang="en-US" sz="2000" dirty="0"/>
              <a:t>If the </a:t>
            </a:r>
            <a:r>
              <a:rPr lang="en-US" sz="2000" dirty="0" smtClean="0"/>
              <a:t>nfa </a:t>
            </a:r>
            <a:r>
              <a:rPr lang="en-US" sz="2000" dirty="0"/>
              <a:t>input transition leads to a single state, replicate for the </a:t>
            </a:r>
            <a:r>
              <a:rPr lang="en-US" sz="2000" dirty="0" smtClean="0"/>
              <a:t>dfa</a:t>
            </a:r>
            <a:endParaRPr lang="en-US" sz="2000" dirty="0"/>
          </a:p>
          <a:p>
            <a:pPr marL="800100" lvl="1" indent="-342900">
              <a:lnSpc>
                <a:spcPct val="80000"/>
              </a:lnSpc>
              <a:defRPr/>
            </a:pPr>
            <a:r>
              <a:rPr lang="en-US" sz="2000" dirty="0"/>
              <a:t>If the </a:t>
            </a:r>
            <a:r>
              <a:rPr lang="en-US" sz="2000" dirty="0" smtClean="0"/>
              <a:t>nfa </a:t>
            </a:r>
            <a:r>
              <a:rPr lang="en-US" sz="2000" dirty="0"/>
              <a:t>input transition leads to more than one state, create a new state in the </a:t>
            </a:r>
            <a:r>
              <a:rPr lang="en-US" sz="2000" dirty="0" smtClean="0"/>
              <a:t>dfa </a:t>
            </a:r>
            <a:r>
              <a:rPr lang="en-US" sz="2000" dirty="0"/>
              <a:t>labeled </a:t>
            </a:r>
            <a:r>
              <a:rPr lang="en-US" sz="2000" dirty="0" smtClean="0"/>
              <a:t>{ q</a:t>
            </a:r>
            <a:r>
              <a:rPr lang="en-US" sz="2000" baseline="-25000" dirty="0" smtClean="0"/>
              <a:t>i</a:t>
            </a:r>
            <a:r>
              <a:rPr lang="en-US" sz="2000" dirty="0"/>
              <a:t>, ..., q</a:t>
            </a:r>
            <a:r>
              <a:rPr lang="en-US" sz="2000" baseline="-25000" dirty="0"/>
              <a:t>j</a:t>
            </a:r>
            <a:r>
              <a:rPr lang="en-US" sz="2000" dirty="0"/>
              <a:t> }, where q</a:t>
            </a:r>
            <a:r>
              <a:rPr lang="en-US" sz="2000" baseline="-25000" dirty="0"/>
              <a:t>i</a:t>
            </a:r>
            <a:r>
              <a:rPr lang="en-US" sz="2000" dirty="0" smtClean="0"/>
              <a:t>, </a:t>
            </a:r>
            <a:r>
              <a:rPr lang="en-US" sz="2000" dirty="0"/>
              <a:t>..., q</a:t>
            </a:r>
            <a:r>
              <a:rPr lang="en-US" sz="2000" baseline="-25000" dirty="0"/>
              <a:t>j</a:t>
            </a:r>
            <a:r>
              <a:rPr lang="en-US" sz="2000" dirty="0" smtClean="0"/>
              <a:t> </a:t>
            </a:r>
            <a:r>
              <a:rPr lang="en-US" sz="2000" dirty="0"/>
              <a:t>are all the states the </a:t>
            </a:r>
            <a:r>
              <a:rPr lang="en-US" sz="2000" dirty="0" smtClean="0"/>
              <a:t>nfa </a:t>
            </a:r>
            <a:r>
              <a:rPr lang="en-US" sz="2000" dirty="0"/>
              <a:t>transition can lead to.</a:t>
            </a:r>
          </a:p>
          <a:p>
            <a:pPr marL="800100" lvl="1" indent="-342900">
              <a:lnSpc>
                <a:spcPct val="80000"/>
              </a:lnSpc>
              <a:defRPr/>
            </a:pPr>
            <a:r>
              <a:rPr lang="en-US" sz="2000" dirty="0"/>
              <a:t>If the </a:t>
            </a:r>
            <a:r>
              <a:rPr lang="en-US" sz="2000" dirty="0" smtClean="0"/>
              <a:t>nfa </a:t>
            </a:r>
            <a:r>
              <a:rPr lang="en-US" sz="2000" dirty="0"/>
              <a:t>input transition is not defined, the corresponding </a:t>
            </a:r>
            <a:r>
              <a:rPr lang="en-US" sz="2000" dirty="0" smtClean="0"/>
              <a:t>dfa </a:t>
            </a:r>
            <a:r>
              <a:rPr lang="en-US" sz="2000" dirty="0"/>
              <a:t>transition should lead to a </a:t>
            </a:r>
            <a:r>
              <a:rPr lang="en-US" sz="2000" dirty="0" smtClean="0"/>
              <a:t>trap </a:t>
            </a:r>
            <a:r>
              <a:rPr lang="en-US" sz="2000" dirty="0"/>
              <a:t>state.	</a:t>
            </a:r>
          </a:p>
          <a:p>
            <a:pPr marL="381000" indent="-381000">
              <a:lnSpc>
                <a:spcPct val="80000"/>
              </a:lnSpc>
              <a:buFont typeface="Wingdings" panose="05000000000000000000" pitchFamily="2" charset="2"/>
              <a:buAutoNum type="arabicPeriod"/>
              <a:defRPr/>
            </a:pPr>
            <a:r>
              <a:rPr lang="en-US" sz="2400" dirty="0"/>
              <a:t>Repeat step 1 for all newly created </a:t>
            </a:r>
            <a:r>
              <a:rPr lang="en-US" sz="2400" dirty="0" smtClean="0"/>
              <a:t>dfa </a:t>
            </a:r>
            <a:r>
              <a:rPr lang="en-US" sz="2400" dirty="0"/>
              <a:t>states, until no new states are created.</a:t>
            </a:r>
          </a:p>
          <a:p>
            <a:pPr marL="381000" indent="-381000">
              <a:lnSpc>
                <a:spcPct val="80000"/>
              </a:lnSpc>
              <a:buFont typeface="Wingdings" panose="05000000000000000000" pitchFamily="2" charset="2"/>
              <a:buAutoNum type="arabicPeriod"/>
              <a:defRPr/>
            </a:pPr>
            <a:r>
              <a:rPr lang="en-US" sz="2400" dirty="0"/>
              <a:t>Any </a:t>
            </a:r>
            <a:r>
              <a:rPr lang="en-US" sz="2400" dirty="0" smtClean="0"/>
              <a:t>dfa </a:t>
            </a:r>
            <a:r>
              <a:rPr lang="en-US" sz="2400" dirty="0"/>
              <a:t>state containing an </a:t>
            </a:r>
            <a:r>
              <a:rPr lang="en-US" sz="2400" dirty="0" smtClean="0"/>
              <a:t>nfa </a:t>
            </a:r>
            <a:r>
              <a:rPr lang="en-US" sz="2400" dirty="0"/>
              <a:t>final state in its label should be labeled as final.</a:t>
            </a:r>
          </a:p>
          <a:p>
            <a:pPr marL="381000" indent="-381000">
              <a:lnSpc>
                <a:spcPct val="80000"/>
              </a:lnSpc>
              <a:buFont typeface="Wingdings" panose="05000000000000000000" pitchFamily="2" charset="2"/>
              <a:buAutoNum type="arabicPeriod"/>
              <a:defRPr/>
            </a:pPr>
            <a:r>
              <a:rPr lang="en-US" sz="2400" dirty="0"/>
              <a:t>If the </a:t>
            </a:r>
            <a:r>
              <a:rPr lang="en-US" sz="2400" dirty="0" smtClean="0"/>
              <a:t>nfa </a:t>
            </a:r>
            <a:r>
              <a:rPr lang="en-US" sz="2400" dirty="0"/>
              <a:t>accepts the empty string, </a:t>
            </a:r>
            <a:r>
              <a:rPr lang="en-US" sz="2400" dirty="0" smtClean="0"/>
              <a:t>label </a:t>
            </a:r>
            <a:r>
              <a:rPr lang="en-US" sz="2400" dirty="0"/>
              <a:t>the start </a:t>
            </a:r>
            <a:r>
              <a:rPr lang="en-US" sz="2400" dirty="0" smtClean="0"/>
              <a:t>dfa </a:t>
            </a:r>
            <a:r>
              <a:rPr lang="en-US" sz="2400" dirty="0"/>
              <a:t>state a final state</a:t>
            </a:r>
            <a:r>
              <a:rPr lang="en-US" sz="2400" dirty="0" smtClean="0"/>
              <a:t>.</a:t>
            </a:r>
            <a:endParaRPr lang="en-US" i="1" dirty="0" smtClean="0"/>
          </a:p>
          <a:p>
            <a:pPr marL="0" indent="0">
              <a:buNone/>
              <a:defRPr/>
            </a:pPr>
            <a:endParaRPr lang="en-US" baseline="-25000" dirty="0"/>
          </a:p>
        </p:txBody>
      </p:sp>
    </p:spTree>
    <p:extLst>
      <p:ext uri="{BB962C8B-B14F-4D97-AF65-F5344CB8AC3E}">
        <p14:creationId xmlns:p14="http://schemas.microsoft.com/office/powerpoint/2010/main" val="29881561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62095"/>
            <a:ext cx="7886700" cy="1325563"/>
          </a:xfrm>
        </p:spPr>
        <p:txBody>
          <a:bodyPr/>
          <a:lstStyle/>
          <a:p>
            <a:r>
              <a:rPr lang="en-US" b="1" dirty="0" smtClean="0">
                <a:solidFill>
                  <a:schemeClr val="accent5">
                    <a:lumMod val="50000"/>
                  </a:schemeClr>
                </a:solidFill>
              </a:rPr>
              <a:t>nfa-to-dfa Conversion Example</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342960"/>
            <a:ext cx="8091604" cy="3969869"/>
          </a:xfrm>
        </p:spPr>
        <p:txBody>
          <a:bodyPr>
            <a:normAutofit/>
          </a:bodyPr>
          <a:lstStyle/>
          <a:p>
            <a:pPr>
              <a:lnSpc>
                <a:spcPct val="110000"/>
              </a:lnSpc>
              <a:defRPr/>
            </a:pPr>
            <a:r>
              <a:rPr lang="en-US" dirty="0" smtClean="0"/>
              <a:t>When applying the conversion procedure to the nfa below, we note the following nfa transitions</a:t>
            </a:r>
            <a:endParaRPr lang="en-US" baseline="-25000" dirty="0"/>
          </a:p>
          <a:p>
            <a:pPr marL="0" indent="0">
              <a:buNone/>
              <a:defRPr/>
            </a:pPr>
            <a:r>
              <a:rPr lang="en-US" sz="3000" dirty="0"/>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altLang="en-US" dirty="0" smtClean="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0</a:t>
            </a:r>
            <a:r>
              <a:rPr lang="en-US" dirty="0" smtClean="0">
                <a:solidFill>
                  <a:schemeClr val="accent1">
                    <a:lumMod val="75000"/>
                  </a:schemeClr>
                </a:solidFill>
                <a:cs typeface="Arial" charset="0"/>
              </a:rPr>
              <a:t>, q</a:t>
            </a:r>
            <a:r>
              <a:rPr lang="en-US" baseline="-25000" dirty="0">
                <a:solidFill>
                  <a:schemeClr val="accent1">
                    <a:lumMod val="75000"/>
                  </a:schemeClr>
                </a:solidFill>
                <a:cs typeface="Arial" charset="0"/>
              </a:rPr>
              <a:t>1</a:t>
            </a:r>
            <a:r>
              <a:rPr lang="en-US" baseline="-25000" dirty="0" smtClean="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 </a:t>
            </a:r>
            <a:r>
              <a:rPr lang="en-US" dirty="0">
                <a:solidFill>
                  <a:schemeClr val="accent1">
                    <a:lumMod val="75000"/>
                  </a:schemeClr>
                </a:solidFill>
                <a:cs typeface="Arial" charset="0"/>
              </a:rPr>
              <a:t>}</a:t>
            </a:r>
            <a:r>
              <a:rPr lang="en-US" sz="3000" dirty="0">
                <a:solidFill>
                  <a:schemeClr val="accent1">
                    <a:lumMod val="75000"/>
                  </a:schemeClr>
                </a:solidFill>
                <a:cs typeface="Arial" charset="0"/>
              </a:rPr>
              <a:t> </a:t>
            </a:r>
            <a:endParaRPr lang="en-US" sz="3000" dirty="0" smtClean="0">
              <a:solidFill>
                <a:schemeClr val="accent1">
                  <a:lumMod val="75000"/>
                </a:schemeClr>
              </a:solidFill>
              <a:cs typeface="Arial" charset="0"/>
            </a:endParaRPr>
          </a:p>
          <a:p>
            <a:pPr marL="0" indent="0">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0</a:t>
            </a:r>
            <a:r>
              <a:rPr lang="en-US" dirty="0">
                <a:solidFill>
                  <a:schemeClr val="accent1">
                    <a:lumMod val="75000"/>
                  </a:schemeClr>
                </a:solidFill>
                <a:cs typeface="Arial" charset="0"/>
              </a:rPr>
              <a:t>) = {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alt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 q</a:t>
            </a:r>
            <a:r>
              <a:rPr lang="en-US" baseline="-25000" dirty="0">
                <a:solidFill>
                  <a:schemeClr val="accent1">
                    <a:lumMod val="75000"/>
                  </a:schemeClr>
                </a:solidFill>
                <a:cs typeface="Arial" charset="0"/>
              </a:rPr>
              <a:t>2 </a:t>
            </a:r>
            <a:r>
              <a:rPr lang="en-US" dirty="0" smtClean="0">
                <a:solidFill>
                  <a:schemeClr val="accent1">
                    <a:lumMod val="75000"/>
                  </a:schemeClr>
                </a:solidFill>
                <a:cs typeface="Arial" charset="0"/>
              </a:rPr>
              <a:t>}</a:t>
            </a:r>
          </a:p>
          <a:p>
            <a:pPr marL="0" indent="0">
              <a:buNone/>
              <a:defRPr/>
            </a:pP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0</a:t>
            </a:r>
            <a:r>
              <a:rPr lang="en-US" dirty="0">
                <a:solidFill>
                  <a:schemeClr val="accent1">
                    <a:lumMod val="75000"/>
                  </a:schemeClr>
                </a:solidFill>
                <a:cs typeface="Arial" charset="0"/>
              </a:rPr>
              <a:t>) = </a:t>
            </a:r>
            <a:r>
              <a:rPr lang="en-US" dirty="0">
                <a:solidFill>
                  <a:schemeClr val="accent1">
                    <a:lumMod val="75000"/>
                  </a:schemeClr>
                </a:solidFill>
                <a:cs typeface="Arial" charset="0"/>
                <a:sym typeface="Symbol" panose="05050102010706020507" pitchFamily="18" charset="2"/>
              </a:rPr>
              <a:t></a:t>
            </a:r>
            <a:r>
              <a:rPr lang="en-US" dirty="0">
                <a:solidFill>
                  <a:schemeClr val="accent1">
                    <a:lumMod val="75000"/>
                  </a:schemeClr>
                </a:solidFill>
                <a:cs typeface="Arial" charset="0"/>
              </a:rPr>
              <a:t> 	</a:t>
            </a:r>
            <a:r>
              <a:rPr lang="el-GR" dirty="0">
                <a:solidFill>
                  <a:schemeClr val="accent1">
                    <a:lumMod val="75000"/>
                  </a:schemeClr>
                </a:solidFill>
                <a:cs typeface="Arial" charset="0"/>
              </a:rPr>
              <a:t>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1</a:t>
            </a:r>
            <a:r>
              <a:rPr lang="en-US" dirty="0">
                <a:solidFill>
                  <a:schemeClr val="accent1">
                    <a:lumMod val="75000"/>
                  </a:schemeClr>
                </a:solidFill>
                <a:cs typeface="Arial" charset="0"/>
              </a:rPr>
              <a:t>) = { q</a:t>
            </a:r>
            <a:r>
              <a:rPr lang="en-US" baseline="-25000" dirty="0">
                <a:solidFill>
                  <a:schemeClr val="accent1">
                    <a:lumMod val="75000"/>
                  </a:schemeClr>
                </a:solidFill>
                <a:cs typeface="Arial" charset="0"/>
              </a:rPr>
              <a:t>2 </a:t>
            </a:r>
            <a:r>
              <a:rPr lang="en-US" dirty="0">
                <a:solidFill>
                  <a:schemeClr val="accent1">
                    <a:lumMod val="75000"/>
                  </a:schemeClr>
                </a:solidFill>
                <a:cs typeface="Arial" charset="0"/>
              </a:rPr>
              <a:t>} </a:t>
            </a:r>
          </a:p>
          <a:p>
            <a:pPr marL="0" indent="0">
              <a:buNone/>
              <a:defRPr/>
            </a:pPr>
            <a:r>
              <a:rPr lang="en-US" dirty="0" smtClean="0">
                <a:solidFill>
                  <a:schemeClr val="accent1">
                    <a:lumMod val="75000"/>
                  </a:schemeClr>
                </a:solidFill>
                <a:cs typeface="Arial" charset="0"/>
              </a:rPr>
              <a:t> </a:t>
            </a:r>
          </a:p>
          <a:p>
            <a:pPr>
              <a:defRPr/>
            </a:pPr>
            <a:endParaRPr lang="en-US" i="1" dirty="0" smtClean="0"/>
          </a:p>
          <a:p>
            <a:pPr marL="0" indent="0">
              <a:buNone/>
              <a:defRPr/>
            </a:pPr>
            <a:endParaRPr lang="en-US" baseline="-25000" dirty="0"/>
          </a:p>
        </p:txBody>
      </p:sp>
      <p:pic>
        <p:nvPicPr>
          <p:cNvPr id="4098" name="Picture 2" descr="C:\Users\taylor.ferracane\Desktop\Linz PPT Images\2.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1" y="4402787"/>
            <a:ext cx="5819775"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89945"/>
            <a:ext cx="1496291" cy="646331"/>
          </a:xfrm>
          <a:prstGeom prst="rect">
            <a:avLst/>
          </a:prstGeom>
          <a:noFill/>
        </p:spPr>
        <p:txBody>
          <a:bodyPr wrap="square" rtlCol="0">
            <a:spAutoFit/>
          </a:bodyPr>
          <a:lstStyle/>
          <a:p>
            <a:r>
              <a:rPr lang="en-US" dirty="0" smtClean="0">
                <a:solidFill>
                  <a:srgbClr val="FFC000"/>
                </a:solidFill>
              </a:rPr>
              <a:t>Definitely an NFA because</a:t>
            </a:r>
            <a:endParaRPr lang="en-US" dirty="0">
              <a:solidFill>
                <a:srgbClr val="FFC000"/>
              </a:solidFill>
            </a:endParaRPr>
          </a:p>
        </p:txBody>
      </p:sp>
      <p:cxnSp>
        <p:nvCxnSpPr>
          <p:cNvPr id="7" name="Straight Arrow Connector 6"/>
          <p:cNvCxnSpPr/>
          <p:nvPr/>
        </p:nvCxnSpPr>
        <p:spPr>
          <a:xfrm>
            <a:off x="1155744" y="3336276"/>
            <a:ext cx="2160646" cy="222493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57839" y="4039940"/>
            <a:ext cx="304641" cy="6401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271847" y="3213082"/>
            <a:ext cx="5428083" cy="221512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7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62095"/>
            <a:ext cx="7886700" cy="1325563"/>
          </a:xfrm>
        </p:spPr>
        <p:txBody>
          <a:bodyPr/>
          <a:lstStyle/>
          <a:p>
            <a:r>
              <a:rPr lang="en-US" b="1" dirty="0" smtClean="0">
                <a:solidFill>
                  <a:schemeClr val="accent5">
                    <a:lumMod val="50000"/>
                  </a:schemeClr>
                </a:solidFill>
              </a:rPr>
              <a:t>nfa-to-dfa Conversion Example (cont.)</a:t>
            </a:r>
            <a:endParaRPr lang="en-US" sz="3600" b="1" dirty="0">
              <a:solidFill>
                <a:schemeClr val="accent5">
                  <a:lumMod val="50000"/>
                </a:schemeClr>
              </a:solidFill>
            </a:endParaRPr>
          </a:p>
        </p:txBody>
      </p:sp>
      <p:sp>
        <p:nvSpPr>
          <p:cNvPr id="3" name="Content Placeholder 2"/>
          <p:cNvSpPr>
            <a:spLocks noGrp="1"/>
          </p:cNvSpPr>
          <p:nvPr>
            <p:ph idx="1"/>
          </p:nvPr>
        </p:nvSpPr>
        <p:spPr>
          <a:xfrm>
            <a:off x="425003" y="1587658"/>
            <a:ext cx="8381540" cy="3969869"/>
          </a:xfrm>
        </p:spPr>
        <p:txBody>
          <a:bodyPr>
            <a:normAutofit/>
          </a:bodyPr>
          <a:lstStyle/>
          <a:p>
            <a:pPr>
              <a:lnSpc>
                <a:spcPct val="110000"/>
              </a:lnSpc>
              <a:defRPr/>
            </a:pPr>
            <a:r>
              <a:rPr lang="en-US" dirty="0" smtClean="0"/>
              <a:t>We add transitions from q</a:t>
            </a:r>
            <a:r>
              <a:rPr lang="en-US" baseline="-25000" dirty="0" smtClean="0"/>
              <a:t>0</a:t>
            </a:r>
            <a:r>
              <a:rPr lang="en-US" dirty="0" smtClean="0"/>
              <a:t> to states </a:t>
            </a:r>
            <a:r>
              <a:rPr lang="en-US" dirty="0">
                <a:cs typeface="Arial" charset="0"/>
              </a:rPr>
              <a:t>{ q</a:t>
            </a:r>
            <a:r>
              <a:rPr lang="en-US" baseline="-25000" dirty="0">
                <a:cs typeface="Arial" charset="0"/>
              </a:rPr>
              <a:t>0</a:t>
            </a:r>
            <a:r>
              <a:rPr lang="en-US" dirty="0">
                <a:cs typeface="Arial" charset="0"/>
              </a:rPr>
              <a:t>, q</a:t>
            </a:r>
            <a:r>
              <a:rPr lang="en-US" baseline="-25000" dirty="0">
                <a:cs typeface="Arial" charset="0"/>
              </a:rPr>
              <a:t>1 </a:t>
            </a:r>
            <a:r>
              <a:rPr lang="en-US" dirty="0">
                <a:cs typeface="Arial" charset="0"/>
              </a:rPr>
              <a:t>} </a:t>
            </a:r>
            <a:r>
              <a:rPr lang="en-US" dirty="0" smtClean="0">
                <a:cs typeface="Arial" charset="0"/>
              </a:rPr>
              <a:t>and </a:t>
            </a:r>
            <a:r>
              <a:rPr lang="en-US" dirty="0">
                <a:cs typeface="Arial" charset="0"/>
              </a:rPr>
              <a:t>{ q</a:t>
            </a:r>
            <a:r>
              <a:rPr lang="en-US" baseline="-25000" dirty="0">
                <a:cs typeface="Arial" charset="0"/>
              </a:rPr>
              <a:t>1 </a:t>
            </a:r>
            <a:r>
              <a:rPr lang="en-US" dirty="0" smtClean="0">
                <a:cs typeface="Arial" charset="0"/>
              </a:rPr>
              <a:t>}</a:t>
            </a:r>
          </a:p>
          <a:p>
            <a:pPr>
              <a:lnSpc>
                <a:spcPct val="110000"/>
              </a:lnSpc>
              <a:defRPr/>
            </a:pPr>
            <a:r>
              <a:rPr lang="en-US" dirty="0" smtClean="0">
                <a:cs typeface="Arial" charset="0"/>
              </a:rPr>
              <a:t>Note that </a:t>
            </a:r>
            <a:r>
              <a:rPr lang="el-GR" dirty="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 </a:t>
            </a:r>
            <a:r>
              <a:rPr lang="el-GR" dirty="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 </a:t>
            </a:r>
            <a:r>
              <a:rPr lang="en-US" dirty="0" smtClean="0">
                <a:cs typeface="Arial" charset="0"/>
              </a:rPr>
              <a:t>and</a:t>
            </a:r>
          </a:p>
          <a:p>
            <a:pPr marL="0" indent="0">
              <a:lnSpc>
                <a:spcPct val="110000"/>
              </a:lnSpc>
              <a:buNone/>
              <a:defRPr/>
            </a:pPr>
            <a:r>
              <a:rPr lang="en-US" baseline="-25000" dirty="0">
                <a:cs typeface="Arial" charset="0"/>
              </a:rPr>
              <a:t>	</a:t>
            </a:r>
            <a:r>
              <a:rPr lang="el-GR" dirty="0" smtClean="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0</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 </a:t>
            </a:r>
            <a:r>
              <a:rPr lang="el-GR" dirty="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 </a:t>
            </a:r>
            <a:r>
              <a:rPr lang="el-GR" dirty="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 { q</a:t>
            </a:r>
            <a:r>
              <a:rPr lang="en-US" baseline="-25000" dirty="0" smtClean="0">
                <a:solidFill>
                  <a:schemeClr val="accent1">
                    <a:lumMod val="75000"/>
                  </a:schemeClr>
                </a:solidFill>
                <a:cs typeface="Arial" charset="0"/>
              </a:rPr>
              <a:t>1</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2 </a:t>
            </a:r>
            <a:r>
              <a:rPr lang="en-US" dirty="0">
                <a:solidFill>
                  <a:schemeClr val="accent1">
                    <a:lumMod val="75000"/>
                  </a:schemeClr>
                </a:solidFill>
                <a:cs typeface="Arial" charset="0"/>
              </a:rPr>
              <a:t>} </a:t>
            </a:r>
            <a:endParaRPr lang="en-US" baseline="-25000" dirty="0"/>
          </a:p>
          <a:p>
            <a:pPr>
              <a:defRPr/>
            </a:pPr>
            <a:r>
              <a:rPr lang="en-US" dirty="0" smtClean="0">
                <a:cs typeface="Arial" charset="0"/>
              </a:rPr>
              <a:t>So we add transitions to states</a:t>
            </a:r>
            <a:r>
              <a:rPr lang="en-US" dirty="0" smtClean="0">
                <a:solidFill>
                  <a:schemeClr val="accent1">
                    <a:lumMod val="75000"/>
                  </a:schemeClr>
                </a:solidFill>
                <a:cs typeface="Arial" charset="0"/>
              </a:rPr>
              <a:t> </a:t>
            </a:r>
            <a:r>
              <a:rPr lang="en-US" dirty="0">
                <a:cs typeface="Arial" charset="0"/>
              </a:rPr>
              <a:t>{ q</a:t>
            </a:r>
            <a:r>
              <a:rPr lang="en-US" baseline="-25000" dirty="0">
                <a:cs typeface="Arial" charset="0"/>
              </a:rPr>
              <a:t>0</a:t>
            </a:r>
            <a:r>
              <a:rPr lang="en-US" dirty="0">
                <a:cs typeface="Arial" charset="0"/>
              </a:rPr>
              <a:t>, q</a:t>
            </a:r>
            <a:r>
              <a:rPr lang="en-US" baseline="-25000" dirty="0">
                <a:cs typeface="Arial" charset="0"/>
              </a:rPr>
              <a:t>1</a:t>
            </a:r>
            <a:r>
              <a:rPr lang="en-US" dirty="0">
                <a:cs typeface="Arial" charset="0"/>
              </a:rPr>
              <a:t>, q</a:t>
            </a:r>
            <a:r>
              <a:rPr lang="en-US" baseline="-25000" dirty="0">
                <a:cs typeface="Arial" charset="0"/>
              </a:rPr>
              <a:t>2 </a:t>
            </a:r>
            <a:r>
              <a:rPr lang="en-US" dirty="0">
                <a:cs typeface="Arial" charset="0"/>
              </a:rPr>
              <a:t>} </a:t>
            </a:r>
            <a:r>
              <a:rPr lang="en-US" dirty="0" smtClean="0">
                <a:cs typeface="Arial" charset="0"/>
              </a:rPr>
              <a:t>and </a:t>
            </a:r>
            <a:r>
              <a:rPr lang="en-US" dirty="0">
                <a:cs typeface="Arial" charset="0"/>
              </a:rPr>
              <a:t>{ q</a:t>
            </a:r>
            <a:r>
              <a:rPr lang="en-US" baseline="-25000" dirty="0">
                <a:cs typeface="Arial" charset="0"/>
              </a:rPr>
              <a:t>1</a:t>
            </a:r>
            <a:r>
              <a:rPr lang="en-US" dirty="0">
                <a:cs typeface="Arial" charset="0"/>
              </a:rPr>
              <a:t>, q</a:t>
            </a:r>
            <a:r>
              <a:rPr lang="en-US" baseline="-25000" dirty="0">
                <a:cs typeface="Arial" charset="0"/>
              </a:rPr>
              <a:t>2 </a:t>
            </a:r>
            <a:r>
              <a:rPr lang="en-US" dirty="0">
                <a:cs typeface="Arial" charset="0"/>
              </a:rPr>
              <a:t>}</a:t>
            </a:r>
          </a:p>
          <a:p>
            <a:pPr marL="0" indent="0">
              <a:buNone/>
              <a:defRPr/>
            </a:pPr>
            <a:endParaRPr lang="en-US" dirty="0" smtClean="0">
              <a:solidFill>
                <a:schemeClr val="accent1">
                  <a:lumMod val="75000"/>
                </a:schemeClr>
              </a:solidFill>
              <a:cs typeface="Arial" charset="0"/>
            </a:endParaRPr>
          </a:p>
          <a:p>
            <a:pPr>
              <a:defRPr/>
            </a:pPr>
            <a:endParaRPr lang="en-US" i="1" dirty="0" smtClean="0"/>
          </a:p>
          <a:p>
            <a:pPr marL="0" indent="0">
              <a:buNone/>
              <a:defRPr/>
            </a:pPr>
            <a:endParaRPr lang="en-US" baseline="-25000" dirty="0"/>
          </a:p>
        </p:txBody>
      </p:sp>
      <p:pic>
        <p:nvPicPr>
          <p:cNvPr id="5122" name="Picture 2" descr="C:\Users\taylor.ferracane\Desktop\Linz PPT Images\2.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67" y="4024360"/>
            <a:ext cx="2412667" cy="2160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932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62095"/>
            <a:ext cx="7886700" cy="1325563"/>
          </a:xfrm>
        </p:spPr>
        <p:txBody>
          <a:bodyPr/>
          <a:lstStyle/>
          <a:p>
            <a:r>
              <a:rPr lang="en-US" b="1" dirty="0" smtClean="0">
                <a:solidFill>
                  <a:schemeClr val="accent5">
                    <a:lumMod val="50000"/>
                  </a:schemeClr>
                </a:solidFill>
              </a:rPr>
              <a:t>nfa-to-dfa Conversion Example (cont.)</a:t>
            </a:r>
            <a:endParaRPr lang="en-US" sz="3600" b="1" dirty="0">
              <a:solidFill>
                <a:schemeClr val="accent5">
                  <a:lumMod val="50000"/>
                </a:schemeClr>
              </a:solidFill>
            </a:endParaRPr>
          </a:p>
        </p:txBody>
      </p:sp>
      <p:sp>
        <p:nvSpPr>
          <p:cNvPr id="3" name="Content Placeholder 2"/>
          <p:cNvSpPr>
            <a:spLocks noGrp="1"/>
          </p:cNvSpPr>
          <p:nvPr>
            <p:ph idx="1"/>
          </p:nvPr>
        </p:nvSpPr>
        <p:spPr>
          <a:xfrm>
            <a:off x="425003" y="1587658"/>
            <a:ext cx="8305340" cy="3969869"/>
          </a:xfrm>
        </p:spPr>
        <p:txBody>
          <a:bodyPr>
            <a:normAutofit/>
          </a:bodyPr>
          <a:lstStyle/>
          <a:p>
            <a:pPr>
              <a:lnSpc>
                <a:spcPct val="110000"/>
              </a:lnSpc>
              <a:defRPr/>
            </a:pPr>
            <a:r>
              <a:rPr lang="en-US" dirty="0" smtClean="0">
                <a:cs typeface="Arial" charset="0"/>
              </a:rPr>
              <a:t>Note that </a:t>
            </a:r>
            <a:r>
              <a:rPr lang="el-GR" dirty="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 </a:t>
            </a:r>
            <a:r>
              <a:rPr lang="el-GR" dirty="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a:solidFill>
                  <a:schemeClr val="accent1">
                    <a:lumMod val="75000"/>
                  </a:schemeClr>
                </a:solidFill>
                <a:cs typeface="Arial" charset="0"/>
              </a:rPr>
              <a:t>2</a:t>
            </a:r>
            <a:r>
              <a:rPr lang="en-US" dirty="0" smtClean="0">
                <a:solidFill>
                  <a:schemeClr val="accent1">
                    <a:lumMod val="75000"/>
                  </a:schemeClr>
                </a:solidFill>
                <a:cs typeface="Arial" charset="0"/>
              </a:rPr>
              <a:t>, </a:t>
            </a:r>
            <a:r>
              <a:rPr lang="en-US" altLang="en-US" dirty="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 </a:t>
            </a:r>
            <a:r>
              <a:rPr lang="en-US" dirty="0">
                <a:solidFill>
                  <a:schemeClr val="accent1">
                    <a:lumMod val="75000"/>
                  </a:schemeClr>
                </a:solidFill>
                <a:cs typeface="Arial" charset="0"/>
              </a:rPr>
              <a:t>{ </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 </a:t>
            </a:r>
            <a:r>
              <a:rPr lang="en-US" dirty="0" smtClean="0">
                <a:solidFill>
                  <a:schemeClr val="accent1">
                    <a:lumMod val="75000"/>
                  </a:schemeClr>
                </a:solidFill>
                <a:cs typeface="Arial" charset="0"/>
              </a:rPr>
              <a:t>} </a:t>
            </a:r>
            <a:r>
              <a:rPr lang="en-US" dirty="0" smtClean="0">
                <a:cs typeface="Arial" charset="0"/>
              </a:rPr>
              <a:t>and</a:t>
            </a:r>
          </a:p>
          <a:p>
            <a:pPr marL="0" indent="0">
              <a:lnSpc>
                <a:spcPct val="110000"/>
              </a:lnSpc>
              <a:buNone/>
              <a:defRPr/>
            </a:pPr>
            <a:r>
              <a:rPr lang="en-US" baseline="-25000" dirty="0">
                <a:cs typeface="Arial" charset="0"/>
              </a:rPr>
              <a:t>	</a:t>
            </a:r>
            <a:r>
              <a:rPr lang="el-GR" dirty="0">
                <a:solidFill>
                  <a:schemeClr val="accent1">
                    <a:lumMod val="75000"/>
                  </a:schemeClr>
                </a:solidFill>
                <a:cs typeface="Arial" charset="0"/>
              </a:rPr>
              <a:t> 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1</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sym typeface="Symbol" panose="05050102010706020507" pitchFamily="18" charset="2"/>
              </a:rPr>
              <a:t> </a:t>
            </a:r>
            <a:r>
              <a:rPr lang="el-GR" dirty="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2</a:t>
            </a:r>
            <a:r>
              <a:rPr lang="en-US" dirty="0">
                <a:solidFill>
                  <a:schemeClr val="accent1">
                    <a:lumMod val="75000"/>
                  </a:schemeClr>
                </a:solidFill>
                <a:cs typeface="Arial" charset="0"/>
              </a:rPr>
              <a:t>, </a:t>
            </a:r>
            <a:r>
              <a:rPr lang="en-US" alt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a:t>
            </a:r>
            <a:r>
              <a:rPr lang="en-US" dirty="0">
                <a:solidFill>
                  <a:schemeClr val="accent1">
                    <a:lumMod val="75000"/>
                  </a:schemeClr>
                </a:solidFill>
                <a:cs typeface="Arial" charset="0"/>
              </a:rPr>
              <a:t>= { q</a:t>
            </a:r>
            <a:r>
              <a:rPr lang="en-US" baseline="-25000" dirty="0">
                <a:solidFill>
                  <a:schemeClr val="accent1">
                    <a:lumMod val="75000"/>
                  </a:schemeClr>
                </a:solidFill>
                <a:cs typeface="Arial" charset="0"/>
              </a:rPr>
              <a:t>2 </a:t>
            </a:r>
            <a:r>
              <a:rPr lang="en-US" dirty="0">
                <a:solidFill>
                  <a:schemeClr val="accent1">
                    <a:lumMod val="75000"/>
                  </a:schemeClr>
                </a:solidFill>
                <a:cs typeface="Arial" charset="0"/>
              </a:rPr>
              <a:t>} </a:t>
            </a:r>
            <a:endParaRPr lang="en-US" baseline="-25000" dirty="0"/>
          </a:p>
          <a:p>
            <a:pPr>
              <a:defRPr/>
            </a:pPr>
            <a:r>
              <a:rPr lang="en-US" dirty="0" smtClean="0">
                <a:cs typeface="Arial" charset="0"/>
              </a:rPr>
              <a:t>So we add 0-1 transitions from { q</a:t>
            </a:r>
            <a:r>
              <a:rPr lang="en-US" baseline="-25000" dirty="0" smtClean="0">
                <a:cs typeface="Arial" charset="0"/>
              </a:rPr>
              <a:t>1</a:t>
            </a:r>
            <a:r>
              <a:rPr lang="en-US" dirty="0">
                <a:cs typeface="Arial" charset="0"/>
              </a:rPr>
              <a:t>, q</a:t>
            </a:r>
            <a:r>
              <a:rPr lang="en-US" baseline="-25000" dirty="0">
                <a:cs typeface="Arial" charset="0"/>
              </a:rPr>
              <a:t>2 </a:t>
            </a:r>
            <a:r>
              <a:rPr lang="en-US" dirty="0">
                <a:cs typeface="Arial" charset="0"/>
              </a:rPr>
              <a:t>} </a:t>
            </a:r>
            <a:r>
              <a:rPr lang="en-US" dirty="0" smtClean="0">
                <a:cs typeface="Arial" charset="0"/>
              </a:rPr>
              <a:t>to { q</a:t>
            </a:r>
            <a:r>
              <a:rPr lang="en-US" baseline="-25000" dirty="0" smtClean="0">
                <a:cs typeface="Arial" charset="0"/>
              </a:rPr>
              <a:t>2 </a:t>
            </a:r>
            <a:r>
              <a:rPr lang="en-US" dirty="0" smtClean="0">
                <a:cs typeface="Arial" charset="0"/>
              </a:rPr>
              <a:t>}</a:t>
            </a:r>
          </a:p>
          <a:p>
            <a:pPr>
              <a:defRPr/>
            </a:pPr>
            <a:r>
              <a:rPr lang="en-US" dirty="0" smtClean="0">
                <a:cs typeface="Arial" charset="0"/>
              </a:rPr>
              <a:t>Similarly, </a:t>
            </a:r>
            <a:r>
              <a:rPr lang="en-US" dirty="0">
                <a:cs typeface="Arial" charset="0"/>
              </a:rPr>
              <a:t>we add 0-1 transitions from { </a:t>
            </a:r>
            <a:r>
              <a:rPr lang="en-US" dirty="0" smtClean="0">
                <a:cs typeface="Arial" charset="0"/>
              </a:rPr>
              <a:t>q</a:t>
            </a:r>
            <a:r>
              <a:rPr lang="en-US" baseline="-25000" dirty="0" smtClean="0">
                <a:cs typeface="Arial" charset="0"/>
              </a:rPr>
              <a:t>1</a:t>
            </a:r>
            <a:r>
              <a:rPr lang="en-US" dirty="0">
                <a:cs typeface="Arial" charset="0"/>
              </a:rPr>
              <a:t> </a:t>
            </a:r>
            <a:r>
              <a:rPr lang="en-US" dirty="0" smtClean="0">
                <a:cs typeface="Arial" charset="0"/>
              </a:rPr>
              <a:t>} </a:t>
            </a:r>
            <a:r>
              <a:rPr lang="en-US" dirty="0">
                <a:cs typeface="Arial" charset="0"/>
              </a:rPr>
              <a:t>to { q</a:t>
            </a:r>
            <a:r>
              <a:rPr lang="en-US" baseline="-25000" dirty="0">
                <a:cs typeface="Arial" charset="0"/>
              </a:rPr>
              <a:t>2 </a:t>
            </a:r>
            <a:r>
              <a:rPr lang="en-US" dirty="0" smtClean="0">
                <a:cs typeface="Arial" charset="0"/>
              </a:rPr>
              <a:t>}</a:t>
            </a:r>
          </a:p>
          <a:p>
            <a:pPr>
              <a:defRPr/>
            </a:pPr>
            <a:r>
              <a:rPr lang="en-US" dirty="0" smtClean="0">
                <a:cs typeface="Arial" charset="0"/>
              </a:rPr>
              <a:t>Since </a:t>
            </a:r>
            <a:r>
              <a:rPr lang="el-GR" dirty="0" smtClean="0">
                <a:solidFill>
                  <a:schemeClr val="accent1">
                    <a:lumMod val="75000"/>
                  </a:schemeClr>
                </a:solidFill>
                <a:cs typeface="Arial" charset="0"/>
              </a:rPr>
              <a:t>δ</a:t>
            </a:r>
            <a:r>
              <a:rPr lang="en-US" dirty="0" smtClean="0">
                <a:solidFill>
                  <a:schemeClr val="accent1">
                    <a:lumMod val="75000"/>
                  </a:schemeClr>
                </a:solidFill>
                <a:cs typeface="Arial" charset="0"/>
              </a:rPr>
              <a:t>(q</a:t>
            </a:r>
            <a:r>
              <a:rPr lang="en-US" baseline="-25000" dirty="0" smtClean="0">
                <a:solidFill>
                  <a:schemeClr val="accent1">
                    <a:lumMod val="75000"/>
                  </a:schemeClr>
                </a:solidFill>
                <a:cs typeface="Arial" charset="0"/>
              </a:rPr>
              <a:t>2</a:t>
            </a:r>
            <a:r>
              <a:rPr lang="en-US" dirty="0" smtClean="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1</a:t>
            </a:r>
            <a:r>
              <a:rPr lang="en-US" dirty="0" smtClean="0">
                <a:solidFill>
                  <a:schemeClr val="accent1">
                    <a:lumMod val="75000"/>
                  </a:schemeClr>
                </a:solidFill>
                <a:cs typeface="Arial" charset="0"/>
              </a:rPr>
              <a:t>) = </a:t>
            </a:r>
            <a:r>
              <a:rPr lang="en-US" dirty="0">
                <a:solidFill>
                  <a:schemeClr val="accent1">
                    <a:lumMod val="75000"/>
                  </a:schemeClr>
                </a:solidFill>
                <a:cs typeface="Arial" charset="0"/>
              </a:rPr>
              <a:t>{ q</a:t>
            </a:r>
            <a:r>
              <a:rPr lang="en-US" baseline="-25000" dirty="0">
                <a:solidFill>
                  <a:schemeClr val="accent1">
                    <a:lumMod val="75000"/>
                  </a:schemeClr>
                </a:solidFill>
                <a:cs typeface="Arial" charset="0"/>
              </a:rPr>
              <a:t>2 </a:t>
            </a:r>
            <a:r>
              <a:rPr lang="en-US" dirty="0">
                <a:solidFill>
                  <a:schemeClr val="accent1">
                    <a:lumMod val="75000"/>
                  </a:schemeClr>
                </a:solidFill>
                <a:cs typeface="Arial" charset="0"/>
              </a:rPr>
              <a:t>}</a:t>
            </a:r>
            <a:r>
              <a:rPr lang="en-US" dirty="0" smtClean="0">
                <a:cs typeface="Arial" charset="0"/>
              </a:rPr>
              <a:t>, we add the corresponding transition</a:t>
            </a:r>
            <a:endParaRPr lang="en-US" dirty="0">
              <a:cs typeface="Arial" charset="0"/>
            </a:endParaRPr>
          </a:p>
          <a:p>
            <a:pPr>
              <a:defRPr/>
            </a:pPr>
            <a:r>
              <a:rPr lang="en-US" dirty="0">
                <a:cs typeface="Arial" charset="0"/>
              </a:rPr>
              <a:t>Since </a:t>
            </a:r>
            <a:r>
              <a:rPr lang="el-GR" dirty="0">
                <a:solidFill>
                  <a:schemeClr val="accent1">
                    <a:lumMod val="75000"/>
                  </a:schemeClr>
                </a:solidFill>
                <a:cs typeface="Arial" charset="0"/>
              </a:rPr>
              <a:t>δ</a:t>
            </a:r>
            <a:r>
              <a:rPr lang="en-US" dirty="0">
                <a:solidFill>
                  <a:schemeClr val="accent1">
                    <a:lumMod val="75000"/>
                  </a:schemeClr>
                </a:solidFill>
                <a:cs typeface="Arial" charset="0"/>
              </a:rPr>
              <a:t>(q</a:t>
            </a:r>
            <a:r>
              <a:rPr lang="en-US" baseline="-25000" dirty="0">
                <a:solidFill>
                  <a:schemeClr val="accent1">
                    <a:lumMod val="75000"/>
                  </a:schemeClr>
                </a:solidFill>
                <a:cs typeface="Arial" charset="0"/>
              </a:rPr>
              <a:t>2</a:t>
            </a:r>
            <a:r>
              <a:rPr lang="en-US" dirty="0">
                <a:solidFill>
                  <a:schemeClr val="accent1">
                    <a:lumMod val="75000"/>
                  </a:schemeClr>
                </a:solidFill>
                <a:cs typeface="Arial" charset="0"/>
              </a:rPr>
              <a:t>, </a:t>
            </a:r>
            <a:r>
              <a:rPr lang="en-US" dirty="0" smtClean="0">
                <a:solidFill>
                  <a:schemeClr val="accent1">
                    <a:lumMod val="75000"/>
                  </a:schemeClr>
                </a:solidFill>
                <a:cs typeface="Arial" charset="0"/>
                <a:sym typeface="Symbol" panose="05050102010706020507" pitchFamily="18" charset="2"/>
              </a:rPr>
              <a:t>0</a:t>
            </a:r>
            <a:r>
              <a:rPr lang="en-US" dirty="0" smtClean="0">
                <a:solidFill>
                  <a:schemeClr val="accent1">
                    <a:lumMod val="75000"/>
                  </a:schemeClr>
                </a:solidFill>
                <a:cs typeface="Arial" charset="0"/>
              </a:rPr>
              <a:t>) </a:t>
            </a:r>
            <a:r>
              <a:rPr lang="en-US" dirty="0" smtClean="0">
                <a:cs typeface="Arial" charset="0"/>
              </a:rPr>
              <a:t>is undefined, </a:t>
            </a:r>
            <a:r>
              <a:rPr lang="en-US" dirty="0">
                <a:cs typeface="Arial" charset="0"/>
              </a:rPr>
              <a:t>we add </a:t>
            </a:r>
            <a:r>
              <a:rPr lang="en-US" dirty="0" smtClean="0">
                <a:cs typeface="Arial" charset="0"/>
              </a:rPr>
              <a:t>a trap state (labeled </a:t>
            </a:r>
            <a:r>
              <a:rPr lang="en-US" dirty="0" smtClean="0">
                <a:cs typeface="Arial" charset="0"/>
                <a:sym typeface="Symbol" panose="05050102010706020507" pitchFamily="18" charset="2"/>
              </a:rPr>
              <a:t>) as well as the corresponding transitions.</a:t>
            </a:r>
            <a:endParaRPr lang="en-US" dirty="0">
              <a:cs typeface="Arial" charset="0"/>
            </a:endParaRPr>
          </a:p>
          <a:p>
            <a:pPr>
              <a:defRPr/>
            </a:pPr>
            <a:endParaRPr lang="en-US" dirty="0">
              <a:cs typeface="Arial" charset="0"/>
            </a:endParaRPr>
          </a:p>
          <a:p>
            <a:pPr>
              <a:defRPr/>
            </a:pPr>
            <a:endParaRPr lang="en-US" dirty="0">
              <a:cs typeface="Arial" charset="0"/>
            </a:endParaRPr>
          </a:p>
          <a:p>
            <a:pPr marL="0" indent="0">
              <a:buNone/>
              <a:defRPr/>
            </a:pPr>
            <a:endParaRPr lang="en-US" i="1" dirty="0" smtClean="0"/>
          </a:p>
          <a:p>
            <a:pPr marL="0" indent="0">
              <a:buNone/>
              <a:defRPr/>
            </a:pPr>
            <a:endParaRPr lang="en-US" baseline="-25000" dirty="0"/>
          </a:p>
        </p:txBody>
      </p:sp>
    </p:spTree>
    <p:extLst>
      <p:ext uri="{BB962C8B-B14F-4D97-AF65-F5344CB8AC3E}">
        <p14:creationId xmlns:p14="http://schemas.microsoft.com/office/powerpoint/2010/main" val="31829472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62095"/>
            <a:ext cx="7886700" cy="1325563"/>
          </a:xfrm>
        </p:spPr>
        <p:txBody>
          <a:bodyPr/>
          <a:lstStyle/>
          <a:p>
            <a:r>
              <a:rPr lang="en-US" b="1" dirty="0" smtClean="0">
                <a:solidFill>
                  <a:schemeClr val="accent5">
                    <a:lumMod val="50000"/>
                  </a:schemeClr>
                </a:solidFill>
              </a:rPr>
              <a:t>nfa-to-dfa Conversion Example (cont.)</a:t>
            </a:r>
            <a:endParaRPr lang="en-US" sz="3600" b="1" dirty="0">
              <a:solidFill>
                <a:schemeClr val="accent5">
                  <a:lumMod val="50000"/>
                </a:schemeClr>
              </a:solidFill>
            </a:endParaRPr>
          </a:p>
        </p:txBody>
      </p:sp>
      <p:sp>
        <p:nvSpPr>
          <p:cNvPr id="3" name="Content Placeholder 2"/>
          <p:cNvSpPr>
            <a:spLocks noGrp="1"/>
          </p:cNvSpPr>
          <p:nvPr>
            <p:ph idx="1"/>
          </p:nvPr>
        </p:nvSpPr>
        <p:spPr>
          <a:xfrm>
            <a:off x="425003" y="1587658"/>
            <a:ext cx="8305340" cy="3969869"/>
          </a:xfrm>
        </p:spPr>
        <p:txBody>
          <a:bodyPr>
            <a:normAutofit/>
          </a:bodyPr>
          <a:lstStyle/>
          <a:p>
            <a:pPr>
              <a:defRPr/>
            </a:pPr>
            <a:r>
              <a:rPr lang="en-US" dirty="0" smtClean="0">
                <a:cs typeface="Arial" charset="0"/>
              </a:rPr>
              <a:t>Since there are no dfa states with undefined transitions</a:t>
            </a:r>
            <a:r>
              <a:rPr lang="en-US" dirty="0" smtClean="0">
                <a:cs typeface="Arial" charset="0"/>
                <a:sym typeface="Symbol" panose="05050102010706020507" pitchFamily="18" charset="2"/>
              </a:rPr>
              <a:t>, the process stops. All states containing q</a:t>
            </a:r>
            <a:r>
              <a:rPr lang="en-US" baseline="-25000" dirty="0" smtClean="0">
                <a:cs typeface="Arial" charset="0"/>
                <a:sym typeface="Symbol" panose="05050102010706020507" pitchFamily="18" charset="2"/>
              </a:rPr>
              <a:t>1</a:t>
            </a:r>
            <a:r>
              <a:rPr lang="en-US" dirty="0" smtClean="0">
                <a:cs typeface="Arial" charset="0"/>
                <a:sym typeface="Symbol" panose="05050102010706020507" pitchFamily="18" charset="2"/>
              </a:rPr>
              <a:t> in their label are designated as final states.</a:t>
            </a:r>
            <a:endParaRPr lang="en-US" dirty="0">
              <a:cs typeface="Arial" charset="0"/>
            </a:endParaRPr>
          </a:p>
          <a:p>
            <a:pPr>
              <a:defRPr/>
            </a:pPr>
            <a:endParaRPr lang="en-US" dirty="0">
              <a:cs typeface="Arial" charset="0"/>
            </a:endParaRPr>
          </a:p>
          <a:p>
            <a:pPr marL="0" indent="0">
              <a:buNone/>
              <a:defRPr/>
            </a:pPr>
            <a:endParaRPr lang="en-US" i="1" dirty="0" smtClean="0"/>
          </a:p>
        </p:txBody>
      </p:sp>
      <p:pic>
        <p:nvPicPr>
          <p:cNvPr id="6146" name="Picture 2" descr="C:\Users\taylor.ferracane\Desktop\Linz PPT Images\2.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952" y="2863517"/>
            <a:ext cx="3434097" cy="342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2339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99022"/>
            <a:ext cx="3562350" cy="1790700"/>
          </a:xfrm>
        </p:spPr>
        <p:txBody>
          <a:bodyPr/>
          <a:lstStyle/>
          <a:p>
            <a:r>
              <a:rPr lang="en-US" dirty="0" smtClean="0"/>
              <a:t>Chapter 3</a:t>
            </a:r>
            <a:endParaRPr lang="en-US" dirty="0"/>
          </a:p>
        </p:txBody>
      </p:sp>
      <p:sp>
        <p:nvSpPr>
          <p:cNvPr id="3" name="Subtitle 2"/>
          <p:cNvSpPr>
            <a:spLocks noGrp="1"/>
          </p:cNvSpPr>
          <p:nvPr>
            <p:ph type="subTitle" idx="1"/>
          </p:nvPr>
        </p:nvSpPr>
        <p:spPr>
          <a:xfrm>
            <a:off x="381000" y="3657600"/>
            <a:ext cx="3663462" cy="1143000"/>
          </a:xfrm>
        </p:spPr>
        <p:txBody>
          <a:bodyPr>
            <a:normAutofit/>
          </a:bodyPr>
          <a:lstStyle/>
          <a:p>
            <a:r>
              <a:rPr lang="en-US" dirty="0" smtClean="0"/>
              <a:t>REGULAR LANGUAGES AND REGULAR GRAMMARS</a:t>
            </a:r>
            <a:endParaRPr lang="en-US" dirty="0"/>
          </a:p>
        </p:txBody>
      </p:sp>
    </p:spTree>
    <p:extLst>
      <p:ext uri="{BB962C8B-B14F-4D97-AF65-F5344CB8AC3E}">
        <p14:creationId xmlns:p14="http://schemas.microsoft.com/office/powerpoint/2010/main" val="41884366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2234" y="365127"/>
            <a:ext cx="8608742" cy="1229498"/>
          </a:xfrm>
        </p:spPr>
        <p:txBody>
          <a:bodyPr>
            <a:normAutofit fontScale="90000"/>
          </a:bodyPr>
          <a:lstStyle/>
          <a:p>
            <a:r>
              <a:rPr lang="en-US" b="1" dirty="0">
                <a:solidFill>
                  <a:schemeClr val="accent5">
                    <a:lumMod val="50000"/>
                  </a:schemeClr>
                </a:solidFill>
              </a:rPr>
              <a:t>Learning </a:t>
            </a:r>
            <a:r>
              <a:rPr lang="en-US" b="1" dirty="0" smtClean="0">
                <a:solidFill>
                  <a:schemeClr val="accent5">
                    <a:lumMod val="50000"/>
                  </a:schemeClr>
                </a:solidFill>
              </a:rPr>
              <a:t>Objectives</a:t>
            </a:r>
            <a:br>
              <a:rPr lang="en-US" b="1" dirty="0" smtClean="0">
                <a:solidFill>
                  <a:schemeClr val="accent5">
                    <a:lumMod val="50000"/>
                  </a:schemeClr>
                </a:solidFill>
              </a:rPr>
            </a:br>
            <a:r>
              <a:rPr lang="en-US" sz="3100" b="1" i="1" dirty="0" smtClean="0">
                <a:solidFill>
                  <a:schemeClr val="accent5">
                    <a:lumMod val="50000"/>
                  </a:schemeClr>
                </a:solidFill>
              </a:rPr>
              <a:t>At the conclusion of the chapter, the student will be able to:</a:t>
            </a:r>
            <a:endParaRPr lang="en-US" sz="3100" b="1" i="1" dirty="0">
              <a:solidFill>
                <a:schemeClr val="accent5">
                  <a:lumMod val="50000"/>
                </a:schemeClr>
              </a:solidFill>
            </a:endParaRPr>
          </a:p>
        </p:txBody>
      </p:sp>
      <p:sp>
        <p:nvSpPr>
          <p:cNvPr id="3" name="Content Placeholder 2"/>
          <p:cNvSpPr>
            <a:spLocks noGrp="1"/>
          </p:cNvSpPr>
          <p:nvPr>
            <p:ph idx="1"/>
          </p:nvPr>
        </p:nvSpPr>
        <p:spPr>
          <a:xfrm>
            <a:off x="628650" y="1725858"/>
            <a:ext cx="8140212" cy="4486274"/>
          </a:xfrm>
        </p:spPr>
        <p:txBody>
          <a:bodyPr>
            <a:normAutofit fontScale="85000" lnSpcReduction="20000"/>
          </a:bodyPr>
          <a:lstStyle/>
          <a:p>
            <a:r>
              <a:rPr lang="en-US" dirty="0" smtClean="0"/>
              <a:t>Identify the language associated </a:t>
            </a:r>
            <a:r>
              <a:rPr lang="en-US" dirty="0"/>
              <a:t>with a regular </a:t>
            </a:r>
            <a:r>
              <a:rPr lang="en-US" dirty="0" smtClean="0"/>
              <a:t>expression</a:t>
            </a:r>
          </a:p>
          <a:p>
            <a:r>
              <a:rPr lang="en-US" dirty="0" smtClean="0"/>
              <a:t>Find a regular expression to describe a given language</a:t>
            </a:r>
          </a:p>
          <a:p>
            <a:r>
              <a:rPr lang="en-US" dirty="0" smtClean="0"/>
              <a:t>Construct a nondeterministic finite automaton to accept the language denoted by a regular expression</a:t>
            </a:r>
          </a:p>
          <a:p>
            <a:r>
              <a:rPr lang="en-US" dirty="0" smtClean="0"/>
              <a:t>Use generalized transition graphs to construct a regular expression that denotes the language accepted by a given finite automaton </a:t>
            </a:r>
          </a:p>
          <a:p>
            <a:r>
              <a:rPr lang="en-US" dirty="0" smtClean="0"/>
              <a:t>Identify whether a particular grammar is regular</a:t>
            </a:r>
          </a:p>
          <a:p>
            <a:r>
              <a:rPr lang="en-US" dirty="0" smtClean="0"/>
              <a:t>Construct regular grammars for simple languages</a:t>
            </a:r>
          </a:p>
          <a:p>
            <a:r>
              <a:rPr lang="en-US" dirty="0" smtClean="0"/>
              <a:t>Construct a nfa that accepts the language generated by a regular grammar</a:t>
            </a:r>
          </a:p>
          <a:p>
            <a:r>
              <a:rPr lang="en-US" dirty="0"/>
              <a:t>Construct a regular grammar</a:t>
            </a:r>
            <a:r>
              <a:rPr lang="en-US" dirty="0" smtClean="0"/>
              <a:t> </a:t>
            </a:r>
            <a:r>
              <a:rPr lang="en-US" dirty="0"/>
              <a:t>that </a:t>
            </a:r>
            <a:r>
              <a:rPr lang="en-US" dirty="0" smtClean="0"/>
              <a:t>generates </a:t>
            </a:r>
            <a:r>
              <a:rPr lang="en-US" dirty="0"/>
              <a:t>the language </a:t>
            </a:r>
            <a:r>
              <a:rPr lang="en-US" dirty="0" smtClean="0"/>
              <a:t>accepted </a:t>
            </a:r>
            <a:r>
              <a:rPr lang="en-US" dirty="0"/>
              <a:t>by </a:t>
            </a:r>
            <a:r>
              <a:rPr lang="en-US" dirty="0" smtClean="0"/>
              <a:t>a finite automaton</a:t>
            </a:r>
          </a:p>
          <a:p>
            <a:endParaRPr lang="en-US" dirty="0" smtClean="0"/>
          </a:p>
          <a:p>
            <a:endParaRPr lang="en-US" dirty="0"/>
          </a:p>
        </p:txBody>
      </p:sp>
    </p:spTree>
    <p:extLst>
      <p:ext uri="{BB962C8B-B14F-4D97-AF65-F5344CB8AC3E}">
        <p14:creationId xmlns:p14="http://schemas.microsoft.com/office/powerpoint/2010/main" val="42069173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Regular Expressions</a:t>
            </a:r>
            <a:endParaRPr lang="en-US" sz="3600" b="1" dirty="0">
              <a:solidFill>
                <a:schemeClr val="accent5">
                  <a:lumMod val="50000"/>
                </a:schemeClr>
              </a:solidFill>
            </a:endParaRPr>
          </a:p>
        </p:txBody>
      </p:sp>
      <p:sp>
        <p:nvSpPr>
          <p:cNvPr id="3" name="Content Placeholder 2"/>
          <p:cNvSpPr>
            <a:spLocks noGrp="1"/>
          </p:cNvSpPr>
          <p:nvPr>
            <p:ph idx="1"/>
          </p:nvPr>
        </p:nvSpPr>
        <p:spPr>
          <a:xfrm>
            <a:off x="628650" y="1555169"/>
            <a:ext cx="7886700" cy="4351338"/>
          </a:xfrm>
        </p:spPr>
        <p:txBody>
          <a:bodyPr>
            <a:normAutofit/>
          </a:bodyPr>
          <a:lstStyle/>
          <a:p>
            <a:pPr>
              <a:defRPr/>
            </a:pPr>
            <a:r>
              <a:rPr lang="en-US" dirty="0"/>
              <a:t>Regular Expressions provide </a:t>
            </a:r>
            <a:r>
              <a:rPr lang="en-US" dirty="0" smtClean="0"/>
              <a:t>a concise way </a:t>
            </a:r>
            <a:r>
              <a:rPr lang="en-US" dirty="0"/>
              <a:t>to describe some languages</a:t>
            </a:r>
          </a:p>
          <a:p>
            <a:pPr>
              <a:defRPr/>
            </a:pPr>
            <a:r>
              <a:rPr lang="en-US" dirty="0"/>
              <a:t>Regular Expressions </a:t>
            </a:r>
            <a:r>
              <a:rPr lang="en-US" dirty="0" smtClean="0"/>
              <a:t>are defined recursively.  For any alphabet:</a:t>
            </a:r>
            <a:endParaRPr lang="en-US" dirty="0"/>
          </a:p>
          <a:p>
            <a:pPr lvl="1">
              <a:defRPr/>
            </a:pPr>
            <a:r>
              <a:rPr lang="en-US" dirty="0" smtClean="0"/>
              <a:t>the </a:t>
            </a:r>
            <a:r>
              <a:rPr lang="en-US" dirty="0"/>
              <a:t>empty set, the empty string, </a:t>
            </a:r>
            <a:r>
              <a:rPr lang="en-US" dirty="0" smtClean="0"/>
              <a:t>or any </a:t>
            </a:r>
            <a:r>
              <a:rPr lang="en-US" dirty="0"/>
              <a:t>symbol from the </a:t>
            </a:r>
            <a:r>
              <a:rPr lang="en-US" dirty="0" smtClean="0"/>
              <a:t>alphabet are </a:t>
            </a:r>
            <a:r>
              <a:rPr lang="en-US" i="1" dirty="0" smtClean="0"/>
              <a:t>primitive regular expressions</a:t>
            </a:r>
            <a:endParaRPr lang="en-US" dirty="0"/>
          </a:p>
          <a:p>
            <a:pPr lvl="1">
              <a:defRPr/>
            </a:pPr>
            <a:r>
              <a:rPr lang="en-US" dirty="0"/>
              <a:t>the union (+), concatenation </a:t>
            </a:r>
            <a:r>
              <a:rPr lang="en-US" dirty="0" smtClean="0"/>
              <a:t>(</a:t>
            </a:r>
            <a:r>
              <a:rPr lang="en-US" dirty="0">
                <a:sym typeface="Symbol" panose="05050102010706020507" pitchFamily="18" charset="2"/>
              </a:rPr>
              <a:t></a:t>
            </a:r>
            <a:r>
              <a:rPr lang="en-US" dirty="0" smtClean="0"/>
              <a:t>), </a:t>
            </a:r>
            <a:r>
              <a:rPr lang="en-US" dirty="0"/>
              <a:t>and star closure (*) of regular </a:t>
            </a:r>
            <a:r>
              <a:rPr lang="en-US" dirty="0" smtClean="0"/>
              <a:t>expressions is also a regular expression</a:t>
            </a:r>
            <a:endParaRPr lang="en-US" dirty="0"/>
          </a:p>
          <a:p>
            <a:pPr lvl="1">
              <a:defRPr/>
            </a:pPr>
            <a:r>
              <a:rPr lang="en-US" dirty="0"/>
              <a:t>any string resulting from a finite number of </a:t>
            </a:r>
            <a:r>
              <a:rPr lang="en-US" dirty="0" smtClean="0"/>
              <a:t>these operations </a:t>
            </a:r>
            <a:r>
              <a:rPr lang="en-US" dirty="0"/>
              <a:t>on primitive regular </a:t>
            </a:r>
            <a:r>
              <a:rPr lang="en-US" dirty="0" smtClean="0"/>
              <a:t>expressions </a:t>
            </a:r>
            <a:r>
              <a:rPr lang="en-US" dirty="0"/>
              <a:t>is also a regular expression</a:t>
            </a:r>
          </a:p>
        </p:txBody>
      </p:sp>
    </p:spTree>
    <p:extLst>
      <p:ext uri="{BB962C8B-B14F-4D97-AF65-F5344CB8AC3E}">
        <p14:creationId xmlns:p14="http://schemas.microsoft.com/office/powerpoint/2010/main" val="35119971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Languages Associated with Regular Expressions</a:t>
            </a:r>
            <a:endParaRPr lang="en-US" sz="3600" b="1" dirty="0">
              <a:solidFill>
                <a:schemeClr val="accent5">
                  <a:lumMod val="50000"/>
                </a:schemeClr>
              </a:solidFill>
            </a:endParaRPr>
          </a:p>
        </p:txBody>
      </p:sp>
      <p:sp>
        <p:nvSpPr>
          <p:cNvPr id="3" name="Content Placeholder 2"/>
          <p:cNvSpPr>
            <a:spLocks noGrp="1"/>
          </p:cNvSpPr>
          <p:nvPr>
            <p:ph idx="1"/>
          </p:nvPr>
        </p:nvSpPr>
        <p:spPr/>
        <p:txBody>
          <a:bodyPr>
            <a:normAutofit/>
          </a:bodyPr>
          <a:lstStyle/>
          <a:p>
            <a:pPr>
              <a:defRPr/>
            </a:pPr>
            <a:r>
              <a:rPr lang="en-US" dirty="0" smtClean="0"/>
              <a:t>A regular expression r denotes a language L(r)</a:t>
            </a:r>
            <a:endParaRPr lang="en-US" dirty="0"/>
          </a:p>
          <a:p>
            <a:pPr>
              <a:defRPr/>
            </a:pPr>
            <a:r>
              <a:rPr lang="en-US" dirty="0" smtClean="0"/>
              <a:t>Assuming that r</a:t>
            </a:r>
            <a:r>
              <a:rPr lang="en-US" baseline="-25000" dirty="0" smtClean="0"/>
              <a:t>1</a:t>
            </a:r>
            <a:r>
              <a:rPr lang="en-US" dirty="0" smtClean="0"/>
              <a:t> and r</a:t>
            </a:r>
            <a:r>
              <a:rPr lang="en-US" baseline="-25000" dirty="0"/>
              <a:t>2</a:t>
            </a:r>
            <a:r>
              <a:rPr lang="en-US" dirty="0" smtClean="0"/>
              <a:t> are regular expressions:</a:t>
            </a:r>
            <a:endParaRPr lang="en-US" dirty="0"/>
          </a:p>
          <a:p>
            <a:pPr marL="914400" lvl="1" indent="-457200">
              <a:buFont typeface="+mj-lt"/>
              <a:buAutoNum type="arabicPeriod"/>
              <a:defRPr/>
            </a:pPr>
            <a:r>
              <a:rPr lang="en-US" dirty="0" smtClean="0">
                <a:sym typeface="Symbol" panose="05050102010706020507" pitchFamily="18" charset="2"/>
              </a:rPr>
              <a:t>The regular expression  denotes </a:t>
            </a:r>
            <a:r>
              <a:rPr lang="en-US" dirty="0" smtClean="0"/>
              <a:t>the </a:t>
            </a:r>
            <a:r>
              <a:rPr lang="en-US" dirty="0"/>
              <a:t>empty </a:t>
            </a:r>
            <a:r>
              <a:rPr lang="en-US" dirty="0" smtClean="0"/>
              <a:t>set</a:t>
            </a:r>
          </a:p>
          <a:p>
            <a:pPr marL="914400" lvl="1" indent="-457200">
              <a:buFont typeface="+mj-lt"/>
              <a:buAutoNum type="arabicPeriod"/>
              <a:defRPr/>
            </a:pPr>
            <a:r>
              <a:rPr lang="en-US" dirty="0">
                <a:sym typeface="Symbol" panose="05050102010706020507" pitchFamily="18" charset="2"/>
              </a:rPr>
              <a:t>The regular expression </a:t>
            </a:r>
            <a:r>
              <a:rPr lang="en-US" dirty="0" smtClean="0">
                <a:sym typeface="Symbol" panose="05050102010706020507" pitchFamily="18" charset="2"/>
              </a:rPr>
              <a:t> </a:t>
            </a:r>
            <a:r>
              <a:rPr lang="en-US" dirty="0">
                <a:sym typeface="Symbol" panose="05050102010706020507" pitchFamily="18" charset="2"/>
              </a:rPr>
              <a:t>denotes </a:t>
            </a:r>
            <a:r>
              <a:rPr lang="en-US" dirty="0"/>
              <a:t>the </a:t>
            </a:r>
            <a:r>
              <a:rPr lang="en-US" dirty="0" smtClean="0"/>
              <a:t>set { </a:t>
            </a:r>
            <a:r>
              <a:rPr lang="en-US" dirty="0" smtClean="0">
                <a:sym typeface="Symbol" panose="05050102010706020507" pitchFamily="18" charset="2"/>
              </a:rPr>
              <a:t> }</a:t>
            </a:r>
            <a:endParaRPr lang="en-US" dirty="0"/>
          </a:p>
          <a:p>
            <a:pPr marL="914400" lvl="1" indent="-457200">
              <a:buFont typeface="+mj-lt"/>
              <a:buAutoNum type="arabicPeriod"/>
              <a:defRPr/>
            </a:pPr>
            <a:r>
              <a:rPr lang="en-US" dirty="0" smtClean="0"/>
              <a:t>For any a in the alphabet, the regular expression a denotes the set </a:t>
            </a:r>
            <a:r>
              <a:rPr lang="en-US" dirty="0"/>
              <a:t>{ </a:t>
            </a:r>
            <a:r>
              <a:rPr lang="en-US" dirty="0" smtClean="0">
                <a:sym typeface="Symbol" panose="05050102010706020507" pitchFamily="18" charset="2"/>
              </a:rPr>
              <a:t>a </a:t>
            </a:r>
            <a:r>
              <a:rPr lang="en-US" dirty="0">
                <a:sym typeface="Symbol" panose="05050102010706020507" pitchFamily="18" charset="2"/>
              </a:rPr>
              <a:t>}</a:t>
            </a:r>
            <a:endParaRPr lang="en-US" dirty="0"/>
          </a:p>
          <a:p>
            <a:pPr marL="914400" lvl="1" indent="-457200">
              <a:buFont typeface="+mj-lt"/>
              <a:buAutoNum type="arabicPeriod"/>
              <a:defRPr/>
            </a:pPr>
            <a:r>
              <a:rPr lang="en-US" dirty="0" smtClean="0"/>
              <a:t>The regular expression </a:t>
            </a:r>
            <a:r>
              <a:rPr lang="en-US" dirty="0"/>
              <a:t>r</a:t>
            </a:r>
            <a:r>
              <a:rPr lang="en-US" baseline="-25000" dirty="0"/>
              <a:t>1</a:t>
            </a:r>
            <a:r>
              <a:rPr lang="en-US" dirty="0"/>
              <a:t> +</a:t>
            </a:r>
            <a:r>
              <a:rPr lang="en-US" dirty="0" smtClean="0"/>
              <a:t> r</a:t>
            </a:r>
            <a:r>
              <a:rPr lang="en-US" baseline="-25000" dirty="0" smtClean="0"/>
              <a:t>2 </a:t>
            </a:r>
            <a:r>
              <a:rPr lang="en-US" dirty="0" smtClean="0"/>
              <a:t> denotes L(</a:t>
            </a:r>
            <a:r>
              <a:rPr lang="en-US" dirty="0"/>
              <a:t>r</a:t>
            </a:r>
            <a:r>
              <a:rPr lang="en-US" baseline="-25000" dirty="0"/>
              <a:t>1</a:t>
            </a:r>
            <a:r>
              <a:rPr lang="en-US" dirty="0" smtClean="0"/>
              <a:t>) </a:t>
            </a:r>
            <a:r>
              <a:rPr lang="en-US" dirty="0" smtClean="0">
                <a:sym typeface="Symbol" panose="05050102010706020507" pitchFamily="18" charset="2"/>
              </a:rPr>
              <a:t> </a:t>
            </a:r>
            <a:r>
              <a:rPr lang="en-US" dirty="0" smtClean="0"/>
              <a:t>L(r</a:t>
            </a:r>
            <a:r>
              <a:rPr lang="en-US" baseline="-25000" dirty="0" smtClean="0"/>
              <a:t>2</a:t>
            </a:r>
            <a:r>
              <a:rPr lang="en-US" dirty="0" smtClean="0"/>
              <a:t>)</a:t>
            </a:r>
          </a:p>
          <a:p>
            <a:pPr marL="914400" lvl="1" indent="-457200">
              <a:buFont typeface="+mj-lt"/>
              <a:buAutoNum type="arabicPeriod"/>
              <a:defRPr/>
            </a:pPr>
            <a:r>
              <a:rPr lang="en-US" dirty="0"/>
              <a:t>The regular expression </a:t>
            </a:r>
            <a:r>
              <a:rPr lang="en-US" dirty="0" smtClean="0"/>
              <a:t>r</a:t>
            </a:r>
            <a:r>
              <a:rPr lang="en-US" baseline="-25000" dirty="0" smtClean="0"/>
              <a:t>1</a:t>
            </a:r>
            <a:r>
              <a:rPr lang="en-US" dirty="0" smtClean="0"/>
              <a:t> </a:t>
            </a:r>
            <a:r>
              <a:rPr lang="en-US" dirty="0" smtClean="0">
                <a:sym typeface="Symbol" panose="05050102010706020507" pitchFamily="18" charset="2"/>
              </a:rPr>
              <a:t> </a:t>
            </a:r>
            <a:r>
              <a:rPr lang="en-US" dirty="0" smtClean="0"/>
              <a:t>r</a:t>
            </a:r>
            <a:r>
              <a:rPr lang="en-US" baseline="-25000" dirty="0" smtClean="0"/>
              <a:t>2 </a:t>
            </a:r>
            <a:r>
              <a:rPr lang="en-US" dirty="0" smtClean="0"/>
              <a:t> </a:t>
            </a:r>
            <a:r>
              <a:rPr lang="en-US" dirty="0"/>
              <a:t>denotes L(r</a:t>
            </a:r>
            <a:r>
              <a:rPr lang="en-US" baseline="-25000" dirty="0"/>
              <a:t>1</a:t>
            </a:r>
            <a:r>
              <a:rPr lang="en-US" dirty="0"/>
              <a:t>) </a:t>
            </a:r>
            <a:r>
              <a:rPr lang="en-US" dirty="0" smtClean="0"/>
              <a:t>L(r</a:t>
            </a:r>
            <a:r>
              <a:rPr lang="en-US" baseline="-25000" dirty="0" smtClean="0"/>
              <a:t>2</a:t>
            </a:r>
            <a:r>
              <a:rPr lang="en-US" dirty="0"/>
              <a:t>)</a:t>
            </a:r>
          </a:p>
          <a:p>
            <a:pPr marL="914400" lvl="1" indent="-457200">
              <a:buFont typeface="+mj-lt"/>
              <a:buAutoNum type="arabicPeriod"/>
              <a:defRPr/>
            </a:pPr>
            <a:r>
              <a:rPr lang="en-US" dirty="0"/>
              <a:t>The regular expression </a:t>
            </a:r>
            <a:r>
              <a:rPr lang="en-US" dirty="0" smtClean="0"/>
              <a:t>(r</a:t>
            </a:r>
            <a:r>
              <a:rPr lang="en-US" baseline="-25000" dirty="0" smtClean="0"/>
              <a:t>1</a:t>
            </a:r>
            <a:r>
              <a:rPr lang="en-US" dirty="0" smtClean="0"/>
              <a:t>)</a:t>
            </a:r>
            <a:r>
              <a:rPr lang="en-US" baseline="-25000" dirty="0" smtClean="0"/>
              <a:t> </a:t>
            </a:r>
            <a:r>
              <a:rPr lang="en-US" dirty="0" smtClean="0"/>
              <a:t> </a:t>
            </a:r>
            <a:r>
              <a:rPr lang="en-US" dirty="0"/>
              <a:t>denotes L(r</a:t>
            </a:r>
            <a:r>
              <a:rPr lang="en-US" baseline="-25000" dirty="0"/>
              <a:t>1</a:t>
            </a:r>
            <a:r>
              <a:rPr lang="en-US" dirty="0" smtClean="0"/>
              <a:t>)</a:t>
            </a:r>
          </a:p>
          <a:p>
            <a:pPr marL="914400" lvl="1" indent="-457200">
              <a:buFont typeface="+mj-lt"/>
              <a:buAutoNum type="arabicPeriod"/>
              <a:defRPr/>
            </a:pPr>
            <a:r>
              <a:rPr lang="en-US" dirty="0"/>
              <a:t>The regular expression </a:t>
            </a:r>
            <a:r>
              <a:rPr lang="en-US" dirty="0" smtClean="0"/>
              <a:t>r</a:t>
            </a:r>
            <a:r>
              <a:rPr lang="en-US" baseline="-25000" dirty="0" smtClean="0"/>
              <a:t>1</a:t>
            </a:r>
            <a:r>
              <a:rPr lang="en-US" dirty="0" smtClean="0"/>
              <a:t>*</a:t>
            </a:r>
            <a:r>
              <a:rPr lang="en-US" baseline="-25000" dirty="0" smtClean="0"/>
              <a:t> </a:t>
            </a:r>
            <a:r>
              <a:rPr lang="en-US" dirty="0" smtClean="0"/>
              <a:t>denotes (L(r</a:t>
            </a:r>
            <a:r>
              <a:rPr lang="en-US" baseline="-25000" dirty="0" smtClean="0"/>
              <a:t>1</a:t>
            </a:r>
            <a:r>
              <a:rPr lang="en-US" dirty="0" smtClean="0"/>
              <a:t>))*</a:t>
            </a:r>
            <a:endParaRPr lang="en-US" dirty="0"/>
          </a:p>
          <a:p>
            <a:pPr marL="914400" lvl="1" indent="-457200">
              <a:buFont typeface="+mj-lt"/>
              <a:buAutoNum type="arabicPeriod"/>
              <a:defRPr/>
            </a:pPr>
            <a:endParaRPr lang="en-US" dirty="0"/>
          </a:p>
        </p:txBody>
      </p:sp>
    </p:spTree>
    <p:extLst>
      <p:ext uri="{BB962C8B-B14F-4D97-AF65-F5344CB8AC3E}">
        <p14:creationId xmlns:p14="http://schemas.microsoft.com/office/powerpoint/2010/main" val="33523557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in f] \rightarrow y_1 = y_2]$&#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1657</TotalTime>
  <Words>13366</Words>
  <Application>Microsoft Office PowerPoint</Application>
  <PresentationFormat>On-screen Show (4:3)</PresentationFormat>
  <Paragraphs>1580</Paragraphs>
  <Slides>223</Slides>
  <Notes>4</Notes>
  <HiddenSlides>0</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223</vt:i4>
      </vt:variant>
    </vt:vector>
  </HeadingPairs>
  <TitlesOfParts>
    <vt:vector size="238" baseType="lpstr">
      <vt:lpstr>Arial</vt:lpstr>
      <vt:lpstr>Brush Script MT</vt:lpstr>
      <vt:lpstr>Calibri</vt:lpstr>
      <vt:lpstr>Calibri Light</vt:lpstr>
      <vt:lpstr>Cambria Math</vt:lpstr>
      <vt:lpstr>Constantia</vt:lpstr>
      <vt:lpstr>Lucida Calligraphy</vt:lpstr>
      <vt:lpstr>MS Reference Sans Serif</vt:lpstr>
      <vt:lpstr>Symbol</vt:lpstr>
      <vt:lpstr>Times New Roman</vt:lpstr>
      <vt:lpstr>Wingdings</vt:lpstr>
      <vt:lpstr>Wingdings 2</vt:lpstr>
      <vt:lpstr>Retrospect</vt:lpstr>
      <vt:lpstr>Office Theme</vt:lpstr>
      <vt:lpstr>Flow</vt:lpstr>
      <vt:lpstr>CISC 603: Theory of Computation</vt:lpstr>
      <vt:lpstr>About Me</vt:lpstr>
      <vt:lpstr>Textbook</vt:lpstr>
      <vt:lpstr>Class Conduct and Expectations</vt:lpstr>
      <vt:lpstr>Class Conduct and Expectations cont.</vt:lpstr>
      <vt:lpstr>New Grading Scale</vt:lpstr>
      <vt:lpstr>Class Conduct and Expectations cont.</vt:lpstr>
      <vt:lpstr>A Word of Warning</vt:lpstr>
      <vt:lpstr>What does this course cover?</vt:lpstr>
      <vt:lpstr>Computational Theory</vt:lpstr>
      <vt:lpstr>Automata Theory</vt:lpstr>
      <vt:lpstr>Computability Theory</vt:lpstr>
      <vt:lpstr>Complexity Theory</vt:lpstr>
      <vt:lpstr>Why should we study computational theory?</vt:lpstr>
      <vt:lpstr>Next Steps</vt:lpstr>
      <vt:lpstr>Basic Structures: Sets, Functions, Sequences, Sums, and Matrices</vt:lpstr>
      <vt:lpstr>Sets</vt:lpstr>
      <vt:lpstr>Section Summary</vt:lpstr>
      <vt:lpstr>Introduction</vt:lpstr>
      <vt:lpstr>Sets</vt:lpstr>
      <vt:lpstr>Describing a Set: Roster Method</vt:lpstr>
      <vt:lpstr>Roster Method</vt:lpstr>
      <vt:lpstr>Some Important Sets</vt:lpstr>
      <vt:lpstr>Some important symbols</vt:lpstr>
      <vt:lpstr>Set-Builder Notation</vt:lpstr>
      <vt:lpstr>Interval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Set Operations</vt:lpstr>
      <vt:lpstr>Section Summary</vt:lpstr>
      <vt:lpstr>Boolean Algebra</vt:lpstr>
      <vt:lpstr>Union</vt:lpstr>
      <vt:lpstr>Intersection</vt:lpstr>
      <vt:lpstr>Complement</vt:lpstr>
      <vt:lpstr>Difference</vt:lpstr>
      <vt:lpstr>The Cardinality of the Union of Two Sets</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Functions</vt:lpstr>
      <vt:lpstr>Section Summary</vt:lpstr>
      <vt:lpstr>Functions</vt:lpstr>
      <vt:lpstr>Functions </vt:lpstr>
      <vt:lpstr>Functions</vt:lpstr>
      <vt:lpstr>Representing Functions</vt:lpstr>
      <vt:lpstr>Cardinality of Sets</vt:lpstr>
      <vt:lpstr>Section Summary</vt:lpstr>
      <vt:lpstr>Cardinality</vt:lpstr>
      <vt:lpstr>Cardinality </vt:lpstr>
      <vt:lpstr>Chapter 1</vt:lpstr>
      <vt:lpstr>Learning Objectives At the conclusion of the chapter, the student will be able to:</vt:lpstr>
      <vt:lpstr>Theory of Computation Basic Concepts</vt:lpstr>
      <vt:lpstr>Formal Languages Basic Concepts</vt:lpstr>
      <vt:lpstr>Formal Languages Definitions</vt:lpstr>
      <vt:lpstr>Formal Languages Set Operations</vt:lpstr>
      <vt:lpstr>Formal Languages Other Operations</vt:lpstr>
      <vt:lpstr>Grammars Definition</vt:lpstr>
      <vt:lpstr>Grammars Derivation of Strings</vt:lpstr>
      <vt:lpstr>The Language Generated by a Grammar</vt:lpstr>
      <vt:lpstr>Equivalence of Grammars</vt:lpstr>
      <vt:lpstr>Automata</vt:lpstr>
      <vt:lpstr>Diagram of a General Automaton</vt:lpstr>
      <vt:lpstr>Application Grammars for Programming Languages</vt:lpstr>
      <vt:lpstr>Chapter 2</vt:lpstr>
      <vt:lpstr>Learning Objectives At the conclusion of the chapter, the student will be able to:</vt:lpstr>
      <vt:lpstr>Deterministic Finite Accepters</vt:lpstr>
      <vt:lpstr>Transition Graphs</vt:lpstr>
      <vt:lpstr>Processing Input with a DFA</vt:lpstr>
      <vt:lpstr>The Language Accepted by a DFA</vt:lpstr>
      <vt:lpstr>A Sample Deterministic Finite Accepter</vt:lpstr>
      <vt:lpstr>Example</vt:lpstr>
      <vt:lpstr>Regular Languages</vt:lpstr>
      <vt:lpstr>Nondeterministic Finite Accepters</vt:lpstr>
      <vt:lpstr>Nondeterministic FA Example 2.7</vt:lpstr>
      <vt:lpstr>Nondeterministic FA Example 2.8</vt:lpstr>
      <vt:lpstr>The Language Accepted by a Nondeterministic FA</vt:lpstr>
      <vt:lpstr>Equivalence of Deterministic and Nondeterministic Finite Accepters</vt:lpstr>
      <vt:lpstr>Procedure: nfa-to-dfa Conversion</vt:lpstr>
      <vt:lpstr>nfa-to-dfa Conversion Example</vt:lpstr>
      <vt:lpstr>nfa-to-dfa Conversion Example (cont.)</vt:lpstr>
      <vt:lpstr>nfa-to-dfa Conversion Example (cont.)</vt:lpstr>
      <vt:lpstr>nfa-to-dfa Conversion Example (cont.)</vt:lpstr>
      <vt:lpstr>Chapter 3</vt:lpstr>
      <vt:lpstr>Learning Objectives At the conclusion of the chapter, the student will be able to:</vt:lpstr>
      <vt:lpstr>Regular Expressions</vt:lpstr>
      <vt:lpstr>Languages Associated with Regular Expressions</vt:lpstr>
      <vt:lpstr>Determining the Language Denoted by a Regular Expression</vt:lpstr>
      <vt:lpstr>Sample Regular Expressions and Associated Languages</vt:lpstr>
      <vt:lpstr>Regular Expressions and Regular Languages</vt:lpstr>
      <vt:lpstr>Construction of a nondeterministic fa to accept a language L(r)</vt:lpstr>
      <vt:lpstr>Construction of a nondeterministic fa to accept a language L(r) (cont.)</vt:lpstr>
      <vt:lpstr>Construction of a nondeterministic fa to accept a language L(r) (cont.)</vt:lpstr>
      <vt:lpstr>Construction of a nondeterministic fa to accept a language L(r) (cont.)</vt:lpstr>
      <vt:lpstr>Example: Construction of a nfa to accept a language L(r) </vt:lpstr>
      <vt:lpstr>Regular Expressions for Regular Languages</vt:lpstr>
      <vt:lpstr>Regular Grammars</vt:lpstr>
      <vt:lpstr>Right-Linear Grammars Generate Regular Languages</vt:lpstr>
      <vt:lpstr>Example: Construction of a nfa to accept a language L(G) </vt:lpstr>
      <vt:lpstr>Right-Linear Grammars for Regular Languages</vt:lpstr>
      <vt:lpstr>Example: Construction of a regular grammar G to generate a language L(M) </vt:lpstr>
      <vt:lpstr>Equivalence of Regular Languages and Regular Grammars</vt:lpstr>
      <vt:lpstr>Chapter 5</vt:lpstr>
      <vt:lpstr>Learning Objectives At the conclusion of the chapter, the student will be able to:</vt:lpstr>
      <vt:lpstr>Context-Free Grammars</vt:lpstr>
      <vt:lpstr>Context-Free Grammars</vt:lpstr>
      <vt:lpstr>Context-Free Grammars</vt:lpstr>
      <vt:lpstr>Context-Free Languages (Example 5.1)</vt:lpstr>
      <vt:lpstr>Context-Free Languages (Example 5.4)</vt:lpstr>
      <vt:lpstr>Leftmost and Rightmost Derivations</vt:lpstr>
      <vt:lpstr>Derivation Trees</vt:lpstr>
      <vt:lpstr>Derivation Trees (Cont.)</vt:lpstr>
      <vt:lpstr>Sentential Forms and Derivation Trees</vt:lpstr>
      <vt:lpstr>Parsing and Membership</vt:lpstr>
      <vt:lpstr>Parsing and Ambiguity</vt:lpstr>
      <vt:lpstr>Ambiguity in Programming Languages</vt:lpstr>
      <vt:lpstr>Derivation Trees from Ambiguous Grammar</vt:lpstr>
      <vt:lpstr>Resolving Ambiguity</vt:lpstr>
      <vt:lpstr>Derivation Tree for a+b*c Using Unambiguous Grammar</vt:lpstr>
      <vt:lpstr>Ambiguous Languages</vt:lpstr>
      <vt:lpstr>Summary</vt:lpstr>
      <vt:lpstr>Chapter 6</vt:lpstr>
      <vt:lpstr>Learning Objectives At the conclusion of the chapter, the student will be able to:</vt:lpstr>
      <vt:lpstr>Methods for Transforming Grammars</vt:lpstr>
      <vt:lpstr>A Useful Substitution Rule</vt:lpstr>
      <vt:lpstr>Useless Productions</vt:lpstr>
      <vt:lpstr>Removing Useless Productions</vt:lpstr>
      <vt:lpstr>Application of the Procedure for Removing Useless Productions</vt:lpstr>
      <vt:lpstr>-Productions</vt:lpstr>
      <vt:lpstr>Removing -Productions</vt:lpstr>
      <vt:lpstr>Application of the Procedure for Removing -Productions</vt:lpstr>
      <vt:lpstr>Unit-Productions</vt:lpstr>
      <vt:lpstr>Removing Unit-Productions</vt:lpstr>
      <vt:lpstr>Application of the Procedure for Removing Unit-Productions</vt:lpstr>
      <vt:lpstr>Simplification of Grammars</vt:lpstr>
      <vt:lpstr>Chomsky Normal Form</vt:lpstr>
      <vt:lpstr>Transforming a Grammar into Chomsky Normal Form</vt:lpstr>
      <vt:lpstr>Application of the Procedure for Removing Unit-Productions</vt:lpstr>
      <vt:lpstr>Greibach Normal Form</vt:lpstr>
      <vt:lpstr>Transforming a Grammar into Greibach Normal Form</vt:lpstr>
      <vt:lpstr>Chapter 7</vt:lpstr>
      <vt:lpstr>Learning Objectives At the conclusion of the chapter, the student will be able to:</vt:lpstr>
      <vt:lpstr>Classes of Automata</vt:lpstr>
      <vt:lpstr>Nondeterministic Pushdown Automata</vt:lpstr>
      <vt:lpstr>Nondeterministic Pushdown Automata</vt:lpstr>
      <vt:lpstr>Sample npda Transitions</vt:lpstr>
      <vt:lpstr>A Sample Nondeterministic Pushdown Accepter</vt:lpstr>
      <vt:lpstr>Transition Graphs</vt:lpstr>
      <vt:lpstr>Instantaneous Descriptions</vt:lpstr>
      <vt:lpstr>The Language Accepted by a Pushdown Automaton</vt:lpstr>
      <vt:lpstr>Pushdown Automata and Context-Free Languages</vt:lpstr>
      <vt:lpstr>Construction of a Npda from a Grammar in Greibach Normal Form</vt:lpstr>
      <vt:lpstr>Sample Construction of a NPDA from a Grammar</vt:lpstr>
      <vt:lpstr>Deterministic Pushdown Automata</vt:lpstr>
      <vt:lpstr>Example of a Deterministic Pushdown Automaton</vt:lpstr>
      <vt:lpstr>Let’s create the transition graph for Example 7.10</vt:lpstr>
      <vt:lpstr>Step 1</vt:lpstr>
      <vt:lpstr>Step 2</vt:lpstr>
      <vt:lpstr>Step 3</vt:lpstr>
      <vt:lpstr>Deterministic Context-Free Languages</vt:lpstr>
      <vt:lpstr>Chapter 9</vt:lpstr>
      <vt:lpstr>Learning Objectives At the conclusion of the chapter, the student will be able to:</vt:lpstr>
      <vt:lpstr>The Standard Turing Machine</vt:lpstr>
      <vt:lpstr>Diagram of a Standard Turing Machine</vt:lpstr>
      <vt:lpstr>Definition of a Turing Machine</vt:lpstr>
      <vt:lpstr>Sample Turing Machine Transition</vt:lpstr>
      <vt:lpstr>Sample Turing Machine Transition</vt:lpstr>
      <vt:lpstr>A Sample Turing Machine</vt:lpstr>
      <vt:lpstr>Tracing the Operation of a Turing Machine</vt:lpstr>
      <vt:lpstr>Transition Graphs for Turing Machines</vt:lpstr>
      <vt:lpstr>A Turing Machine that Never Halts</vt:lpstr>
      <vt:lpstr>The Language Accepted by a Turing Machine</vt:lpstr>
      <vt:lpstr>Turing Machines as Transducers</vt:lpstr>
      <vt:lpstr>A Sample Turing Machine Transducer</vt:lpstr>
      <vt:lpstr>A Sample Turing Machine Transducer: Graph</vt:lpstr>
      <vt:lpstr>Combining Turing Machines</vt:lpstr>
      <vt:lpstr>Turing’s Thesis</vt:lpstr>
      <vt:lpstr>Evidence Supporting Turing’s Thesis</vt:lpstr>
      <vt:lpstr>Chapter 12</vt:lpstr>
      <vt:lpstr>Learning Objectives At the conclusion of the chapter, the student will be able to:</vt:lpstr>
      <vt:lpstr>Computability and Decidability</vt:lpstr>
      <vt:lpstr>The Turing Machine Halting Problem</vt:lpstr>
      <vt:lpstr>PowerPoint Presentation</vt:lpstr>
      <vt:lpstr>The Halting Problem and Recursively Enumerable Languages</vt:lpstr>
      <vt:lpstr>Reducing One Undecidable Problem to Another</vt:lpstr>
      <vt:lpstr>The Blank-Tape Halting Problem</vt:lpstr>
      <vt:lpstr>The Undecidability of the Blank-Tape Halting Problem</vt:lpstr>
      <vt:lpstr>Is the Language Accepted by a Turing Machine finite?</vt:lpstr>
      <vt:lpstr>The Undecidability of the “L(M) is Finite” Problem</vt:lpstr>
      <vt:lpstr>The Post Correspondence Problem</vt:lpstr>
      <vt:lpstr>The Undecidability of the Post Correspondence Problem</vt:lpstr>
      <vt:lpstr>Undecidable Problems for Context-Free Languages</vt:lpstr>
      <vt:lpstr>Other Undeciable Problems</vt:lpstr>
      <vt:lpstr>So why is the Halting Problem so Important?</vt:lpstr>
      <vt:lpstr>So why is the Halting Problem so Important?</vt:lpstr>
      <vt:lpstr>Chapter 14</vt:lpstr>
      <vt:lpstr>Learning Objectives At the conclusion of the chapter, the student will be able to:</vt:lpstr>
      <vt:lpstr>Efficiency of Computation</vt:lpstr>
      <vt:lpstr>Turing Machine Models and Complexity</vt:lpstr>
      <vt:lpstr>Solving the Satisfiability Problem</vt:lpstr>
      <vt:lpstr>Simulation of a Two-Tape Machine</vt:lpstr>
      <vt:lpstr>Simulation of a Nondeterministic Machine</vt:lpstr>
      <vt:lpstr>Considerations Affecting Complexity Classes and Languages</vt:lpstr>
      <vt:lpstr>The Complexity Classes P and NP</vt:lpstr>
      <vt:lpstr>The Relationship Between P and NP</vt:lpstr>
      <vt:lpstr>Intractability</vt:lpstr>
      <vt:lpstr>Some NP Problems</vt:lpstr>
      <vt:lpstr>Polynomial-Time Reduction</vt:lpstr>
      <vt:lpstr>NP-Completeness</vt:lpstr>
      <vt:lpstr>“Every Day” NP-Hard Problems</vt:lpstr>
      <vt:lpstr>An Open Question: P = NP?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 603: Theory of Computation</dc:title>
  <dc:creator>steveoh</dc:creator>
  <cp:lastModifiedBy>Steve O Hernandez, PhD</cp:lastModifiedBy>
  <cp:revision>166</cp:revision>
  <dcterms:created xsi:type="dcterms:W3CDTF">2018-08-28T22:03:45Z</dcterms:created>
  <dcterms:modified xsi:type="dcterms:W3CDTF">2019-08-27T23:31:57Z</dcterms:modified>
</cp:coreProperties>
</file>